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70" r:id="rId11"/>
    <p:sldId id="263" r:id="rId12"/>
    <p:sldId id="265" r:id="rId13"/>
    <p:sldId id="268" r:id="rId14"/>
    <p:sldId id="266" r:id="rId15"/>
    <p:sldId id="267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332657"/>
            <a:ext cx="7920879" cy="3996818"/>
          </a:xfrm>
        </p:spPr>
        <p:txBody>
          <a:bodyPr>
            <a:normAutofit/>
          </a:bodyPr>
          <a:lstStyle/>
          <a:p>
            <a:r>
              <a:rPr lang="ru-RU" b="1" dirty="0"/>
              <a:t> </a:t>
            </a:r>
            <a:r>
              <a:rPr lang="ru-RU" b="1" dirty="0">
                <a:solidFill>
                  <a:schemeClr val="tx1"/>
                </a:solidFill>
                <a:latin typeface="Constantia" panose="02030602050306030303" pitchFamily="18" charset="0"/>
              </a:rPr>
              <a:t>«Что лучше: бумага или </a:t>
            </a:r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ткань</a:t>
            </a:r>
            <a:r>
              <a:rPr lang="ru-RU" b="1" dirty="0">
                <a:solidFill>
                  <a:schemeClr val="tx1"/>
                </a:solidFill>
                <a:latin typeface="Constantia" panose="02030602050306030303" pitchFamily="18" charset="0"/>
              </a:rPr>
              <a:t>?»</a:t>
            </a:r>
            <a:endParaRPr lang="ru-RU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251519" y="2419104"/>
            <a:ext cx="87129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Constantia" panose="02030602050306030303" pitchFamily="18" charset="0"/>
              </a:rPr>
              <a:t>Цель:  </a:t>
            </a:r>
            <a:r>
              <a:rPr lang="ru-RU" sz="3600" dirty="0">
                <a:latin typeface="Constantia" panose="02030602050306030303" pitchFamily="18" charset="0"/>
              </a:rPr>
              <a:t>Познакомить  детей  со  </a:t>
            </a:r>
            <a:r>
              <a:rPr lang="ru-RU" sz="3600" dirty="0" smtClean="0">
                <a:latin typeface="Constantia" panose="02030602050306030303" pitchFamily="18" charset="0"/>
              </a:rPr>
              <a:t>свойствами  </a:t>
            </a:r>
            <a:r>
              <a:rPr lang="ru-RU" sz="3600" dirty="0">
                <a:latin typeface="Constantia" panose="02030602050306030303" pitchFamily="18" charset="0"/>
              </a:rPr>
              <a:t>бумаги  и  ткани. </a:t>
            </a:r>
            <a:endParaRPr lang="ru-RU" sz="3600" dirty="0">
              <a:latin typeface="Constantia" panose="02030602050306030303" pitchFamily="18" charset="0"/>
            </a:endParaRPr>
          </a:p>
        </p:txBody>
      </p:sp>
      <p:pic>
        <p:nvPicPr>
          <p:cNvPr id="1026" name="Picture 2" descr="https://static.lyvi.ru/img/kf/HTB1blvcPXXXXXXwXVXXq6xXFXXX0/8-40-50.jpg_q50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9616">
            <a:off x="6403865" y="3795113"/>
            <a:ext cx="2094829" cy="209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e01.alicdn.com/kf/HTB19uRXrpOWBuNjy0Fiq6xFxVX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354">
            <a:off x="433169" y="4207050"/>
            <a:ext cx="2693111" cy="167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12160" y="6065622"/>
            <a:ext cx="2662214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0005-005-Iz-chego-sostoit-Tkan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img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7" y="188638"/>
            <a:ext cx="8497972" cy="6373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us\Desktop\screen1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44408" cy="6183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Desktop\img5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76" y="332656"/>
            <a:ext cx="8388424" cy="6291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us\Desktop\img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760"/>
            <a:ext cx="8352928" cy="5782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64896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effectLst/>
                <a:latin typeface="Constantia" panose="02030602050306030303" pitchFamily="18" charset="0"/>
              </a:rPr>
              <a:t>Спасибо</a:t>
            </a:r>
            <a:r>
              <a:rPr lang="ru-RU" sz="4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 за внимание.</a:t>
            </a:r>
            <a:br>
              <a:rPr lang="ru-RU" sz="4000" dirty="0" smtClean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Picture 4" descr="https://st2.depositphotos.com/3827765/9144/v/950/depositphotos_91448642-stock-illustration-happy-family-with-three-children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653543" cy="4411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7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onstantia" panose="02030602050306030303" pitchFamily="18" charset="0"/>
              </a:rPr>
              <a:t>Задачи: </a:t>
            </a:r>
            <a:endParaRPr lang="ru-RU" sz="2800" b="1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Constantia" panose="02030602050306030303" pitchFamily="18" charset="0"/>
              </a:rPr>
              <a:t>Учить </a:t>
            </a:r>
            <a:r>
              <a:rPr lang="ru-RU" sz="2800" b="1" dirty="0">
                <a:latin typeface="Constantia" panose="02030602050306030303" pitchFamily="18" charset="0"/>
              </a:rPr>
              <a:t>д</a:t>
            </a:r>
            <a:r>
              <a:rPr lang="ru-RU" sz="2800" dirty="0">
                <a:latin typeface="Constantia" panose="02030602050306030303" pitchFamily="18" charset="0"/>
              </a:rPr>
              <a:t>етей находить связь между свойствами и качествами бумаги </a:t>
            </a:r>
            <a:r>
              <a:rPr lang="ru-RU" sz="2800" dirty="0" smtClean="0">
                <a:latin typeface="Constantia" panose="02030602050306030303" pitchFamily="18" charset="0"/>
              </a:rPr>
              <a:t>и </a:t>
            </a:r>
            <a:r>
              <a:rPr lang="ru-RU" sz="2800" dirty="0">
                <a:latin typeface="Constantia" panose="02030602050306030303" pitchFamily="18" charset="0"/>
              </a:rPr>
              <a:t>ткани; </a:t>
            </a:r>
            <a:endParaRPr lang="ru-RU" sz="28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Constantia" panose="02030602050306030303" pitchFamily="18" charset="0"/>
              </a:rPr>
              <a:t>закрепить </a:t>
            </a:r>
            <a:r>
              <a:rPr lang="ru-RU" sz="2800" dirty="0">
                <a:latin typeface="Constantia" panose="02030602050306030303" pitchFamily="18" charset="0"/>
              </a:rPr>
              <a:t>с детьми названия предметов, материалов, из которых они </a:t>
            </a:r>
            <a:r>
              <a:rPr lang="ru-RU" sz="2800" dirty="0" smtClean="0">
                <a:latin typeface="Constantia" panose="02030602050306030303" pitchFamily="18" charset="0"/>
              </a:rPr>
              <a:t>изготовлены</a:t>
            </a:r>
            <a:r>
              <a:rPr lang="ru-RU" sz="2800" dirty="0">
                <a:latin typeface="Constantia" panose="02030602050306030303" pitchFamily="18" charset="0"/>
              </a:rPr>
              <a:t>; </a:t>
            </a:r>
            <a:endParaRPr lang="ru-RU" sz="28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Constantia" panose="02030602050306030303" pitchFamily="18" charset="0"/>
              </a:rPr>
              <a:t> </a:t>
            </a:r>
            <a:r>
              <a:rPr lang="ru-RU" sz="2800" dirty="0">
                <a:latin typeface="Constantia" panose="02030602050306030303" pitchFamily="18" charset="0"/>
              </a:rPr>
              <a:t>учить  детей  делать  умозаключения  и  выводы;                                                                                   </a:t>
            </a:r>
            <a:endParaRPr lang="ru-RU" sz="28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>
                <a:latin typeface="Constantia" panose="02030602050306030303" pitchFamily="18" charset="0"/>
              </a:rPr>
              <a:t>способствовать  развитию  речи  в  ходе  опытно-экспериментальной </a:t>
            </a:r>
            <a:r>
              <a:rPr lang="ru-RU" sz="2800" dirty="0" smtClean="0">
                <a:latin typeface="Constantia" panose="02030602050306030303" pitchFamily="18" charset="0"/>
              </a:rPr>
              <a:t>деятельности</a:t>
            </a:r>
            <a:r>
              <a:rPr lang="ru-RU" sz="2800" dirty="0">
                <a:latin typeface="Constantia" panose="02030602050306030303" pitchFamily="18" charset="0"/>
              </a:rPr>
              <a:t>,  развивать  внимание,  мышление,  тактильное  ощущение, </a:t>
            </a:r>
            <a:r>
              <a:rPr lang="ru-RU" sz="2800" dirty="0" smtClean="0">
                <a:latin typeface="Constantia" panose="02030602050306030303" pitchFamily="18" charset="0"/>
              </a:rPr>
              <a:t>наблюдательность</a:t>
            </a:r>
            <a:r>
              <a:rPr lang="ru-RU" sz="2800" dirty="0">
                <a:latin typeface="Constantia" panose="02030602050306030303" pitchFamily="18" charset="0"/>
              </a:rPr>
              <a:t>,  воспитывать  любознательность,  интерес  к  </a:t>
            </a:r>
            <a:r>
              <a:rPr lang="ru-RU" sz="2800" dirty="0" smtClean="0">
                <a:latin typeface="Constantia" panose="02030602050306030303" pitchFamily="18" charset="0"/>
              </a:rPr>
              <a:t>опытно-экспериментальной деятельности. </a:t>
            </a:r>
            <a:endParaRPr lang="ru-RU" sz="2800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404664"/>
            <a:ext cx="26642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  <a:r>
              <a:rPr lang="ru-RU" sz="2400" dirty="0">
                <a:latin typeface="Constantia" panose="02030602050306030303" pitchFamily="18" charset="0"/>
              </a:rPr>
              <a:t>В гости к детям </a:t>
            </a:r>
            <a:r>
              <a:rPr lang="ru-RU" sz="2400" dirty="0" smtClean="0">
                <a:latin typeface="Constantia" panose="02030602050306030303" pitchFamily="18" charset="0"/>
              </a:rPr>
              <a:t>приходят </a:t>
            </a:r>
            <a:r>
              <a:rPr lang="ru-RU" sz="2400" dirty="0">
                <a:latin typeface="Constantia" panose="02030602050306030303" pitchFamily="18" charset="0"/>
              </a:rPr>
              <a:t>кукла Таня в платье из материала и кукла Катя сделанная из бумаги. </a:t>
            </a:r>
            <a:r>
              <a:rPr lang="ru-RU" sz="2400" dirty="0" smtClean="0">
                <a:latin typeface="Constantia" panose="02030602050306030303" pitchFamily="18" charset="0"/>
              </a:rPr>
              <a:t> </a:t>
            </a:r>
            <a:r>
              <a:rPr lang="ru-RU" sz="2400" dirty="0">
                <a:latin typeface="Constantia" panose="02030602050306030303" pitchFamily="18" charset="0"/>
              </a:rPr>
              <a:t>К</a:t>
            </a:r>
            <a:r>
              <a:rPr lang="ru-RU" sz="2400" dirty="0" smtClean="0">
                <a:latin typeface="Constantia" panose="02030602050306030303" pitchFamily="18" charset="0"/>
              </a:rPr>
              <a:t>уклы </a:t>
            </a:r>
            <a:r>
              <a:rPr lang="ru-RU" sz="2400" dirty="0">
                <a:latin typeface="Constantia" panose="02030602050306030303" pitchFamily="18" charset="0"/>
              </a:rPr>
              <a:t>поспорили, чье платье </a:t>
            </a:r>
            <a:r>
              <a:rPr lang="ru-RU" sz="2400" dirty="0" smtClean="0">
                <a:latin typeface="Constantia" panose="02030602050306030303" pitchFamily="18" charset="0"/>
              </a:rPr>
              <a:t>лучше. Предложить детям </a:t>
            </a:r>
            <a:r>
              <a:rPr lang="ru-RU" sz="2400" dirty="0">
                <a:latin typeface="Constantia" panose="02030602050306030303" pitchFamily="18" charset="0"/>
              </a:rPr>
              <a:t>проверить, что же лучше бумага или ткань?     </a:t>
            </a:r>
            <a:r>
              <a:rPr lang="ru-RU" sz="2000" dirty="0">
                <a:latin typeface="Constantia" panose="02030602050306030303" pitchFamily="18" charset="0"/>
              </a:rPr>
              <a:t>  </a:t>
            </a:r>
            <a:r>
              <a:rPr lang="ru-RU" dirty="0"/>
              <a:t>                                                                                            </a:t>
            </a:r>
            <a:endParaRPr lang="ru-RU" dirty="0"/>
          </a:p>
        </p:txBody>
      </p:sp>
      <p:pic>
        <p:nvPicPr>
          <p:cNvPr id="2052" name="Picture 4" descr="https://i.pinimg.com/736x/5f/23/1a/5f231a88c786dcef69408bbf4b422527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3917">
            <a:off x="421475" y="612683"/>
            <a:ext cx="3103810" cy="46051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1743">
            <a:off x="6588224" y="764704"/>
            <a:ext cx="1987224" cy="5069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onstantia" panose="02030602050306030303" pitchFamily="18" charset="0"/>
              </a:rPr>
              <a:t>Предложить ребёнку </a:t>
            </a:r>
            <a:r>
              <a:rPr lang="ru-RU" sz="2400" dirty="0">
                <a:latin typeface="Constantia" panose="02030602050306030303" pitchFamily="18" charset="0"/>
              </a:rPr>
              <a:t>проверить, что же лучше бумага или ткань?                                                                                                   </a:t>
            </a:r>
            <a:endParaRPr lang="ru-RU" sz="2400" dirty="0" smtClean="0">
              <a:latin typeface="Constantia" panose="02030602050306030303" pitchFamily="18" charset="0"/>
            </a:endParaRPr>
          </a:p>
          <a:p>
            <a:pPr algn="ctr"/>
            <a:endParaRPr lang="ru-RU" sz="2400" b="1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400" b="1" dirty="0" smtClean="0">
                <a:latin typeface="Constantia" panose="02030602050306030303" pitchFamily="18" charset="0"/>
              </a:rPr>
              <a:t>Упражнение </a:t>
            </a:r>
            <a:r>
              <a:rPr lang="ru-RU" sz="2400" b="1" dirty="0">
                <a:latin typeface="Constantia" panose="02030602050306030303" pitchFamily="18" charset="0"/>
              </a:rPr>
              <a:t>«Определи на ощупь»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dirty="0">
                <a:latin typeface="Constantia" panose="02030602050306030303" pitchFamily="18" charset="0"/>
              </a:rPr>
              <a:t>Р</a:t>
            </a:r>
            <a:r>
              <a:rPr lang="ru-RU" sz="2400" dirty="0" smtClean="0">
                <a:latin typeface="Constantia" panose="02030602050306030303" pitchFamily="18" charset="0"/>
              </a:rPr>
              <a:t>ебенку дать платье (или просто бумагу) из </a:t>
            </a:r>
            <a:r>
              <a:rPr lang="ru-RU" sz="2400" dirty="0">
                <a:latin typeface="Constantia" panose="02030602050306030303" pitchFamily="18" charset="0"/>
              </a:rPr>
              <a:t>бумаги и платье из </a:t>
            </a:r>
            <a:r>
              <a:rPr lang="ru-RU" sz="2400" dirty="0" smtClean="0">
                <a:latin typeface="Constantia" panose="02030602050306030303" pitchFamily="18" charset="0"/>
              </a:rPr>
              <a:t>ткани (или кусочек  ткани) Предложить  </a:t>
            </a:r>
            <a:r>
              <a:rPr lang="ru-RU" sz="2400" dirty="0">
                <a:latin typeface="Constantia" panose="02030602050306030303" pitchFamily="18" charset="0"/>
              </a:rPr>
              <a:t>взять в руки платье из бумаги и потрогать, погладить руками, закрыть глаза, запомнить эти ощущения, ответить, какое бумажное платье на ощупь. Затем предлагает проделать то же самое с тканью.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b="1" dirty="0" smtClean="0">
                <a:latin typeface="Constantia" panose="02030602050306030303" pitchFamily="18" charset="0"/>
              </a:rPr>
              <a:t>           </a:t>
            </a:r>
            <a:endParaRPr lang="ru-RU" sz="2400" b="1" dirty="0" smtClean="0">
              <a:latin typeface="Constantia" panose="02030602050306030303" pitchFamily="18" charset="0"/>
            </a:endParaRPr>
          </a:p>
          <a:p>
            <a:r>
              <a:rPr lang="ru-RU" sz="2400" b="1" dirty="0">
                <a:latin typeface="Constantia" panose="02030602050306030303" pitchFamily="18" charset="0"/>
              </a:rPr>
              <a:t> </a:t>
            </a:r>
            <a:r>
              <a:rPr lang="ru-RU" sz="2400" b="1" dirty="0" smtClean="0">
                <a:latin typeface="Constantia" panose="02030602050306030303" pitchFamily="18" charset="0"/>
              </a:rPr>
              <a:t>           Бумага </a:t>
            </a:r>
            <a:r>
              <a:rPr lang="ru-RU" sz="2400" b="1" dirty="0">
                <a:latin typeface="Constantia" panose="02030602050306030303" pitchFamily="18" charset="0"/>
              </a:rPr>
              <a:t>   </a:t>
            </a:r>
            <a:r>
              <a:rPr lang="ru-RU" sz="2400" dirty="0">
                <a:latin typeface="Constantia" panose="02030602050306030303" pitchFamily="18" charset="0"/>
              </a:rPr>
              <a:t>                                                             </a:t>
            </a:r>
            <a:r>
              <a:rPr lang="ru-RU" sz="2400" b="1" dirty="0">
                <a:latin typeface="Constantia" panose="02030602050306030303" pitchFamily="18" charset="0"/>
              </a:rPr>
              <a:t>Ткань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dirty="0">
                <a:latin typeface="Constantia" panose="02030602050306030303" pitchFamily="18" charset="0"/>
              </a:rPr>
              <a:t> </a:t>
            </a:r>
            <a:r>
              <a:rPr lang="ru-RU" sz="2400" dirty="0" smtClean="0">
                <a:latin typeface="Constantia" panose="02030602050306030303" pitchFamily="18" charset="0"/>
              </a:rPr>
              <a:t>          Жесткая </a:t>
            </a:r>
            <a:r>
              <a:rPr lang="ru-RU" sz="2400" dirty="0">
                <a:latin typeface="Constantia" panose="02030602050306030303" pitchFamily="18" charset="0"/>
              </a:rPr>
              <a:t> </a:t>
            </a:r>
            <a:r>
              <a:rPr lang="ru-RU" sz="2400" dirty="0"/>
              <a:t> </a:t>
            </a:r>
            <a:r>
              <a:rPr lang="ru-RU" dirty="0"/>
              <a:t>                                                         </a:t>
            </a:r>
            <a:r>
              <a:rPr lang="ru-RU" sz="2400" dirty="0">
                <a:latin typeface="Constantia" panose="02030602050306030303" pitchFamily="18" charset="0"/>
              </a:rPr>
              <a:t>  </a:t>
            </a:r>
            <a:r>
              <a:rPr lang="ru-RU" sz="2400" dirty="0" smtClean="0">
                <a:latin typeface="Constantia" panose="02030602050306030303" pitchFamily="18" charset="0"/>
              </a:rPr>
              <a:t>      Мягкая</a:t>
            </a:r>
            <a:endParaRPr lang="ru-RU" sz="2400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91449"/>
            <a:ext cx="792088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nstantia" panose="02030602050306030303" pitchFamily="18" charset="0"/>
              </a:rPr>
              <a:t>                                         1 Опыт </a:t>
            </a:r>
            <a:r>
              <a:rPr lang="ru-RU" sz="2000" b="1" dirty="0">
                <a:latin typeface="Constantia" panose="02030602050306030303" pitchFamily="18" charset="0"/>
              </a:rPr>
              <a:t>«Мокнет – </a:t>
            </a:r>
            <a:r>
              <a:rPr lang="ru-RU" sz="2000" b="1" dirty="0" smtClean="0">
                <a:latin typeface="Constantia" panose="02030602050306030303" pitchFamily="18" charset="0"/>
              </a:rPr>
              <a:t>не мокнет»</a:t>
            </a:r>
            <a:endParaRPr lang="ru-RU" sz="2000" b="1" dirty="0" smtClean="0">
              <a:latin typeface="Constantia" panose="02030602050306030303" pitchFamily="18" charset="0"/>
            </a:endParaRPr>
          </a:p>
          <a:p>
            <a:r>
              <a:rPr lang="ru-RU" sz="2000" b="1" dirty="0" smtClean="0">
                <a:latin typeface="Constantia" panose="02030602050306030303" pitchFamily="18" charset="0"/>
              </a:rPr>
              <a:t>                                                                         </a:t>
            </a:r>
            <a:endParaRPr lang="ru-RU" sz="2000" b="1" dirty="0" smtClean="0">
              <a:latin typeface="Constantia" panose="02030602050306030303" pitchFamily="18" charset="0"/>
            </a:endParaRPr>
          </a:p>
          <a:p>
            <a:pPr indent="457200"/>
            <a:r>
              <a:rPr lang="ru-RU" sz="2000" b="1" dirty="0">
                <a:latin typeface="Constantia" panose="02030602050306030303" pitchFamily="18" charset="0"/>
              </a:rPr>
              <a:t> </a:t>
            </a:r>
            <a:r>
              <a:rPr lang="ru-RU" sz="2000" dirty="0" smtClean="0">
                <a:latin typeface="Constantia" panose="02030602050306030303" pitchFamily="18" charset="0"/>
              </a:rPr>
              <a:t>Обращаем  </a:t>
            </a:r>
            <a:r>
              <a:rPr lang="ru-RU" sz="2000" dirty="0">
                <a:latin typeface="Constantia" panose="02030602050306030303" pitchFamily="18" charset="0"/>
              </a:rPr>
              <a:t>внимание </a:t>
            </a:r>
            <a:r>
              <a:rPr lang="ru-RU" sz="2000" dirty="0" smtClean="0">
                <a:latin typeface="Constantia" panose="02030602050306030303" pitchFamily="18" charset="0"/>
              </a:rPr>
              <a:t>ребёнка, </a:t>
            </a:r>
            <a:r>
              <a:rPr lang="ru-RU" sz="2000" dirty="0">
                <a:latin typeface="Constantia" panose="02030602050306030303" pitchFamily="18" charset="0"/>
              </a:rPr>
              <a:t>что оба платья кукол красивые, нарядные, но они оба могут испачкаться, их нужно будет стирать. Предлагает намочить платье из ткани, платье из бумаги и узнать, что станет с ними. </a:t>
            </a:r>
            <a:r>
              <a:rPr lang="ru-RU" sz="2000" dirty="0" smtClean="0">
                <a:latin typeface="Constantia" panose="02030602050306030303" pitchFamily="18" charset="0"/>
              </a:rPr>
              <a:t>(предлагаем детям, </a:t>
            </a:r>
            <a:r>
              <a:rPr lang="ru-RU" sz="2000" dirty="0">
                <a:latin typeface="Constantia" panose="02030602050306030303" pitchFamily="18" charset="0"/>
              </a:rPr>
              <a:t>взять платье из ткани и положить в ванночку с водой, затем постирать, выжать и достать, то же самое проделать с платьем из бумаги). После проведения опыта </a:t>
            </a:r>
            <a:r>
              <a:rPr lang="ru-RU" sz="2000" dirty="0" smtClean="0">
                <a:latin typeface="Constantia" panose="02030602050306030303" pitchFamily="18" charset="0"/>
              </a:rPr>
              <a:t>предлагаем  </a:t>
            </a:r>
            <a:r>
              <a:rPr lang="ru-RU" sz="2000" dirty="0">
                <a:latin typeface="Constantia" panose="02030602050306030303" pitchFamily="18" charset="0"/>
              </a:rPr>
              <a:t>детям ответить</a:t>
            </a:r>
            <a:r>
              <a:rPr lang="ru-RU" sz="2000" dirty="0" smtClean="0">
                <a:latin typeface="Constantia" panose="02030602050306030303" pitchFamily="18" charset="0"/>
              </a:rPr>
              <a:t>: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что </a:t>
            </a:r>
            <a:r>
              <a:rPr lang="ru-RU" sz="2000" dirty="0">
                <a:latin typeface="Constantia" panose="02030602050306030303" pitchFamily="18" charset="0"/>
              </a:rPr>
              <a:t>произошло с платьем из ткани?</a:t>
            </a:r>
            <a:endParaRPr lang="ru-RU" sz="2000" dirty="0">
              <a:latin typeface="Constantia" panose="020306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что </a:t>
            </a:r>
            <a:r>
              <a:rPr lang="ru-RU" sz="2000" dirty="0">
                <a:latin typeface="Constantia" panose="02030602050306030303" pitchFamily="18" charset="0"/>
              </a:rPr>
              <a:t>произошло с платьем из бумаги?</a:t>
            </a:r>
            <a:endParaRPr lang="ru-RU" sz="2000" dirty="0">
              <a:latin typeface="Constantia" panose="020306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какое </a:t>
            </a:r>
            <a:r>
              <a:rPr lang="ru-RU" sz="2000" dirty="0">
                <a:latin typeface="Constantia" panose="02030602050306030303" pitchFamily="18" charset="0"/>
              </a:rPr>
              <a:t>платье можно будет постирать, если оно испачкается?</a:t>
            </a:r>
            <a:endParaRPr lang="ru-RU" sz="2000" dirty="0">
              <a:latin typeface="Constantia" panose="020306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что </a:t>
            </a:r>
            <a:r>
              <a:rPr lang="ru-RU" sz="2000" dirty="0">
                <a:latin typeface="Constantia" panose="02030602050306030303" pitchFamily="18" charset="0"/>
              </a:rPr>
              <a:t>же лучше бумага или </a:t>
            </a:r>
            <a:r>
              <a:rPr lang="ru-RU" sz="2000" dirty="0" smtClean="0">
                <a:latin typeface="Constantia" panose="02030602050306030303" pitchFamily="18" charset="0"/>
              </a:rPr>
              <a:t>ткань?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b="1" dirty="0" smtClean="0">
                <a:latin typeface="Constantia" panose="02030602050306030303" pitchFamily="18" charset="0"/>
              </a:rPr>
              <a:t>  </a:t>
            </a:r>
            <a:endParaRPr lang="ru-RU" sz="2000" b="1" dirty="0" smtClean="0">
              <a:latin typeface="Constantia" panose="02030602050306030303" pitchFamily="18" charset="0"/>
            </a:endParaRPr>
          </a:p>
          <a:p>
            <a:r>
              <a:rPr lang="ru-RU" sz="2000" b="1" dirty="0" smtClean="0">
                <a:latin typeface="Constantia" panose="02030602050306030303" pitchFamily="18" charset="0"/>
              </a:rPr>
              <a:t>                   Бумага </a:t>
            </a:r>
            <a:endParaRPr lang="ru-RU" sz="2000" b="1" dirty="0" smtClean="0">
              <a:latin typeface="Constantia" panose="02030602050306030303" pitchFamily="18" charset="0"/>
            </a:endParaRPr>
          </a:p>
          <a:p>
            <a:r>
              <a:rPr lang="ru-RU" sz="2000" b="1" dirty="0" smtClean="0">
                <a:latin typeface="Constantia" panose="02030602050306030303" pitchFamily="18" charset="0"/>
              </a:rPr>
              <a:t>в воде размокает и рвётся.                              Ткань в воде </a:t>
            </a:r>
            <a:endParaRPr lang="ru-RU" sz="2000" b="1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000" b="1" dirty="0" smtClean="0">
                <a:latin typeface="Constantia" panose="02030602050306030303" pitchFamily="18" charset="0"/>
              </a:rPr>
              <a:t>                                                          намокает и  </a:t>
            </a:r>
            <a:r>
              <a:rPr lang="en-US" sz="2000" b="1" dirty="0" smtClean="0">
                <a:latin typeface="Constantia" panose="02030602050306030303" pitchFamily="18" charset="0"/>
              </a:rPr>
              <a:t>c</a:t>
            </a:r>
            <a:r>
              <a:rPr lang="ru-RU" sz="2000" b="1" dirty="0" err="1" smtClean="0">
                <a:latin typeface="Constantia" panose="02030602050306030303" pitchFamily="18" charset="0"/>
              </a:rPr>
              <a:t>тановит</a:t>
            </a:r>
            <a:r>
              <a:rPr lang="en-US" sz="2000" b="1" dirty="0" smtClean="0">
                <a:latin typeface="Constantia" panose="02030602050306030303" pitchFamily="18" charset="0"/>
              </a:rPr>
              <a:t>c</a:t>
            </a:r>
            <a:r>
              <a:rPr lang="ru-RU" sz="2000" b="1" dirty="0">
                <a:latin typeface="Constantia" panose="02030602050306030303" pitchFamily="18" charset="0"/>
              </a:rPr>
              <a:t>я</a:t>
            </a:r>
            <a:r>
              <a:rPr lang="ru-RU" sz="2000" b="1" dirty="0" smtClean="0">
                <a:latin typeface="Constantia" panose="02030602050306030303" pitchFamily="18" charset="0"/>
              </a:rPr>
              <a:t>   мокрой. </a:t>
            </a:r>
            <a:endParaRPr lang="ru-RU" sz="2000" b="1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000" b="1" dirty="0" smtClean="0">
                <a:latin typeface="Constantia" panose="02030602050306030303" pitchFamily="18" charset="0"/>
              </a:rPr>
              <a:t>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 </a:t>
            </a:r>
            <a:endParaRPr lang="ru-RU" sz="2000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61744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onstantia" panose="02030602050306030303" pitchFamily="18" charset="0"/>
              </a:rPr>
              <a:t>Физкультминутка «Стирка» </a:t>
            </a:r>
            <a:endParaRPr lang="ru-RU" sz="2800" b="1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Мы белье </a:t>
            </a:r>
            <a:r>
              <a:rPr lang="ru-RU" sz="2000" dirty="0" smtClean="0">
                <a:latin typeface="Constantia" panose="02030602050306030303" pitchFamily="18" charset="0"/>
              </a:rPr>
              <a:t>стирали.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i="1" dirty="0" smtClean="0">
                <a:latin typeface="Constantia" panose="02030602050306030303" pitchFamily="18" charset="0"/>
              </a:rPr>
              <a:t>(трём кулачки друг об друга)</a:t>
            </a:r>
            <a:endParaRPr lang="ru-RU" sz="2000" i="1" dirty="0" smtClean="0">
              <a:latin typeface="Constantia" panose="02030602050306030303" pitchFamily="18" charset="0"/>
            </a:endParaRPr>
          </a:p>
          <a:p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В </a:t>
            </a:r>
            <a:r>
              <a:rPr lang="ru-RU" sz="2000" dirty="0">
                <a:latin typeface="Constantia" panose="02030602050306030303" pitchFamily="18" charset="0"/>
              </a:rPr>
              <a:t>речке </a:t>
            </a:r>
            <a:r>
              <a:rPr lang="ru-RU" sz="2000" dirty="0" smtClean="0">
                <a:latin typeface="Constantia" panose="02030602050306030303" pitchFamily="18" charset="0"/>
              </a:rPr>
              <a:t>полоскали.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i="1" dirty="0" smtClean="0">
                <a:latin typeface="Constantia" panose="02030602050306030303" pitchFamily="18" charset="0"/>
              </a:rPr>
              <a:t>(руки опущены вниз и плавно машем в стороны)</a:t>
            </a:r>
            <a:endParaRPr lang="ru-RU" sz="2000" i="1" dirty="0" smtClean="0">
              <a:latin typeface="Constantia" panose="02030602050306030303" pitchFamily="18" charset="0"/>
            </a:endParaRPr>
          </a:p>
          <a:p>
            <a:endParaRPr lang="ru-RU" sz="2000" i="1" dirty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Выжали</a:t>
            </a:r>
            <a:r>
              <a:rPr lang="ru-RU" sz="2000" dirty="0">
                <a:latin typeface="Constantia" panose="02030602050306030303" pitchFamily="18" charset="0"/>
              </a:rPr>
              <a:t>, </a:t>
            </a:r>
            <a:r>
              <a:rPr lang="ru-RU" sz="2000" dirty="0" smtClean="0">
                <a:latin typeface="Constantia" panose="02030602050306030303" pitchFamily="18" charset="0"/>
              </a:rPr>
              <a:t>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i="1" dirty="0" smtClean="0">
                <a:latin typeface="Constantia" panose="02030602050306030303" pitchFamily="18" charset="0"/>
              </a:rPr>
              <a:t>(пальцы </a:t>
            </a:r>
            <a:r>
              <a:rPr lang="ru-RU" sz="2000" i="1" dirty="0">
                <a:latin typeface="Constantia" panose="02030602050306030303" pitchFamily="18" charset="0"/>
              </a:rPr>
              <a:t>с</a:t>
            </a:r>
            <a:r>
              <a:rPr lang="ru-RU" sz="2000" i="1" dirty="0" smtClean="0">
                <a:latin typeface="Constantia" panose="02030602050306030303" pitchFamily="18" charset="0"/>
              </a:rPr>
              <a:t>жаты в кулачки и выполняем движения выжимания)</a:t>
            </a:r>
            <a:endParaRPr lang="ru-RU" sz="2000" i="1" dirty="0">
              <a:latin typeface="Constantia" panose="02030602050306030303" pitchFamily="18" charset="0"/>
            </a:endParaRPr>
          </a:p>
          <a:p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развесили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i="1" dirty="0" smtClean="0">
                <a:latin typeface="Constantia" panose="02030602050306030303" pitchFamily="18" charset="0"/>
              </a:rPr>
              <a:t>(руки поднимаем вверх)</a:t>
            </a:r>
            <a:endParaRPr lang="ru-RU" sz="2000" i="1" dirty="0">
              <a:latin typeface="Constantia" panose="02030602050306030303" pitchFamily="18" charset="0"/>
            </a:endParaRPr>
          </a:p>
          <a:p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То-то </a:t>
            </a:r>
            <a:r>
              <a:rPr lang="ru-RU" sz="2000" dirty="0">
                <a:latin typeface="Constantia" panose="02030602050306030303" pitchFamily="18" charset="0"/>
              </a:rPr>
              <a:t>стало весело!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(хлопаем в ладоши)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Ребёнок выполняет </a:t>
            </a:r>
            <a:r>
              <a:rPr lang="ru-RU" sz="2000" dirty="0">
                <a:latin typeface="Constantia" panose="02030602050306030303" pitchFamily="18" charset="0"/>
              </a:rPr>
              <a:t>движения в соответствии с текстом. </a:t>
            </a:r>
            <a:endParaRPr lang="ru-RU" sz="2000" dirty="0">
              <a:latin typeface="Constantia" panose="02030602050306030303" pitchFamily="18" charset="0"/>
            </a:endParaRPr>
          </a:p>
        </p:txBody>
      </p:sp>
      <p:pic>
        <p:nvPicPr>
          <p:cNvPr id="6146" name="Picture 2" descr="C:\Users\Asus\Desktop\maxresdefault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200">
            <a:off x="4308315" y="3283300"/>
            <a:ext cx="4530952" cy="2412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280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onstantia" panose="02030602050306030303" pitchFamily="18" charset="0"/>
              </a:rPr>
              <a:t>2. Опыт «Мнется-не мнется»</a:t>
            </a:r>
            <a:endParaRPr lang="ru-RU" sz="2000" dirty="0">
              <a:latin typeface="Constantia" panose="02030602050306030303" pitchFamily="18" charset="0"/>
            </a:endParaRPr>
          </a:p>
          <a:p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Дать ребенку платье </a:t>
            </a:r>
            <a:r>
              <a:rPr lang="ru-RU" sz="2000" dirty="0">
                <a:latin typeface="Constantia" panose="02030602050306030303" pitchFamily="18" charset="0"/>
              </a:rPr>
              <a:t>из бумаги и ткани, </a:t>
            </a:r>
            <a:r>
              <a:rPr lang="ru-RU" sz="2000" dirty="0" smtClean="0">
                <a:latin typeface="Constantia" panose="02030602050306030303" pitchFamily="18" charset="0"/>
              </a:rPr>
              <a:t>предложить взять </a:t>
            </a:r>
            <a:r>
              <a:rPr lang="ru-RU" sz="2000" dirty="0">
                <a:latin typeface="Constantia" panose="02030602050306030303" pitchFamily="18" charset="0"/>
              </a:rPr>
              <a:t>в руки </a:t>
            </a:r>
            <a:r>
              <a:rPr lang="ru-RU" sz="2000" dirty="0" smtClean="0">
                <a:latin typeface="Constantia" panose="02030602050306030303" pitchFamily="18" charset="0"/>
              </a:rPr>
              <a:t>платье из </a:t>
            </a:r>
            <a:r>
              <a:rPr lang="ru-RU" sz="2000" dirty="0">
                <a:latin typeface="Constantia" panose="02030602050306030303" pitchFamily="18" charset="0"/>
              </a:rPr>
              <a:t>бумаги, помять его, то же самое проделать с платьем из ткани. После проведения опыта </a:t>
            </a:r>
            <a:r>
              <a:rPr lang="ru-RU" sz="2000" dirty="0" smtClean="0">
                <a:latin typeface="Constantia" panose="02030602050306030303" pitchFamily="18" charset="0"/>
              </a:rPr>
              <a:t>предложить ребёнку ответить</a:t>
            </a:r>
            <a:r>
              <a:rPr lang="ru-RU" sz="2000" dirty="0">
                <a:latin typeface="Constantia" panose="02030602050306030303" pitchFamily="18" charset="0"/>
              </a:rPr>
              <a:t>:</a:t>
            </a:r>
            <a:endParaRPr lang="ru-RU" sz="20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что </a:t>
            </a:r>
            <a:r>
              <a:rPr lang="ru-RU" sz="2000" dirty="0">
                <a:latin typeface="Constantia" panose="02030602050306030303" pitchFamily="18" charset="0"/>
              </a:rPr>
              <a:t>произошло с платьем из ткани?</a:t>
            </a:r>
            <a:endParaRPr lang="ru-RU" sz="20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что </a:t>
            </a:r>
            <a:r>
              <a:rPr lang="ru-RU" sz="2000" dirty="0">
                <a:latin typeface="Constantia" panose="02030602050306030303" pitchFamily="18" charset="0"/>
              </a:rPr>
              <a:t>произошло с платьем из бумаги?</a:t>
            </a:r>
            <a:endParaRPr lang="ru-RU" sz="20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 </a:t>
            </a:r>
            <a:r>
              <a:rPr lang="ru-RU" sz="2000" dirty="0">
                <a:latin typeface="Constantia" panose="02030602050306030303" pitchFamily="18" charset="0"/>
              </a:rPr>
              <a:t>что же лучше бумага или ткань?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 Н</a:t>
            </a:r>
            <a:r>
              <a:rPr lang="ru-RU" sz="2000" dirty="0" smtClean="0">
                <a:latin typeface="Constantia" panose="02030602050306030303" pitchFamily="18" charset="0"/>
              </a:rPr>
              <a:t>аши  платья стали  мятыми. Попробуем </a:t>
            </a:r>
            <a:r>
              <a:rPr lang="ru-RU" sz="2000" dirty="0">
                <a:latin typeface="Constantia" panose="02030602050306030303" pitchFamily="18" charset="0"/>
              </a:rPr>
              <a:t>их расправить, сначала разглаживаем руками </a:t>
            </a:r>
            <a:r>
              <a:rPr lang="ru-RU" sz="2000" dirty="0" smtClean="0">
                <a:latin typeface="Constantia" panose="02030602050306030303" pitchFamily="18" charset="0"/>
              </a:rPr>
              <a:t>платье из бумаги</a:t>
            </a:r>
            <a:r>
              <a:rPr lang="ru-RU" sz="2000" dirty="0">
                <a:latin typeface="Constantia" panose="02030602050306030303" pitchFamily="18" charset="0"/>
              </a:rPr>
              <a:t>.  Что  у  вас  получается?  (Не  получается  разгладить).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Платье  </a:t>
            </a:r>
            <a:r>
              <a:rPr lang="ru-RU" sz="2000" dirty="0">
                <a:latin typeface="Constantia" panose="02030602050306030303" pitchFamily="18" charset="0"/>
              </a:rPr>
              <a:t>из бумаги настолько у нас </a:t>
            </a:r>
            <a:r>
              <a:rPr lang="ru-RU" sz="2000" dirty="0" smtClean="0">
                <a:latin typeface="Constantia" panose="02030602050306030303" pitchFamily="18" charset="0"/>
              </a:rPr>
              <a:t>мятое, </a:t>
            </a:r>
            <a:r>
              <a:rPr lang="ru-RU" sz="2000" dirty="0">
                <a:latin typeface="Constantia" panose="02030602050306030303" pitchFamily="18" charset="0"/>
              </a:rPr>
              <a:t>что </a:t>
            </a:r>
            <a:r>
              <a:rPr lang="ru-RU" sz="2000" dirty="0" smtClean="0">
                <a:latin typeface="Constantia" panose="02030602050306030303" pitchFamily="18" charset="0"/>
              </a:rPr>
              <a:t>оно </a:t>
            </a:r>
            <a:r>
              <a:rPr lang="ru-RU" sz="2000" dirty="0">
                <a:latin typeface="Constantia" panose="02030602050306030303" pitchFamily="18" charset="0"/>
              </a:rPr>
              <a:t>не распрямляется.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Посмотрим</a:t>
            </a:r>
            <a:r>
              <a:rPr lang="ru-RU" sz="2000" dirty="0">
                <a:latin typeface="Constantia" panose="02030602050306030303" pitchFamily="18" charset="0"/>
              </a:rPr>
              <a:t>, распрямится ли </a:t>
            </a:r>
            <a:r>
              <a:rPr lang="ru-RU" sz="2000" dirty="0" smtClean="0">
                <a:latin typeface="Constantia" panose="02030602050306030303" pitchFamily="18" charset="0"/>
              </a:rPr>
              <a:t>платье из </a:t>
            </a:r>
            <a:r>
              <a:rPr lang="ru-RU" sz="2000" dirty="0">
                <a:latin typeface="Constantia" panose="02030602050306030303" pitchFamily="18" charset="0"/>
              </a:rPr>
              <a:t>ткани, если будем делать то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же  самое,  разглаживать  его  руками.  Что  вы  видите?  (Он  выпрямляется).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Правильно, </a:t>
            </a:r>
            <a:r>
              <a:rPr lang="ru-RU" sz="2000" dirty="0" smtClean="0">
                <a:latin typeface="Constantia" panose="02030602050306030303" pitchFamily="18" charset="0"/>
              </a:rPr>
              <a:t>платье из </a:t>
            </a:r>
            <a:r>
              <a:rPr lang="ru-RU" sz="2000" dirty="0">
                <a:latin typeface="Constantia" panose="02030602050306030303" pitchFamily="18" charset="0"/>
              </a:rPr>
              <a:t>ткани выпрямляется при разглаживании.      </a:t>
            </a:r>
            <a:r>
              <a:rPr lang="ru-RU" sz="2000" dirty="0">
                <a:solidFill>
                  <a:srgbClr val="C00000"/>
                </a:solidFill>
                <a:latin typeface="Constantia" panose="02030602050306030303" pitchFamily="18" charset="0"/>
              </a:rPr>
              <a:t>  </a:t>
            </a:r>
            <a:endParaRPr lang="ru-RU" sz="20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3"/>
            <a:ext cx="82089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nstantia" panose="02030602050306030303" pitchFamily="18" charset="0"/>
              </a:rPr>
              <a:t>3. Опыт «Что крепче? »</a:t>
            </a:r>
            <a:endParaRPr lang="ru-RU" sz="2400" dirty="0">
              <a:latin typeface="Constantia" panose="02030602050306030303" pitchFamily="18" charset="0"/>
            </a:endParaRPr>
          </a:p>
          <a:p>
            <a:endParaRPr lang="ru-RU" sz="2400" dirty="0" smtClean="0">
              <a:latin typeface="Constantia" panose="02030602050306030303" pitchFamily="18" charset="0"/>
            </a:endParaRPr>
          </a:p>
          <a:p>
            <a:r>
              <a:rPr lang="ru-RU" sz="2400" dirty="0" smtClean="0">
                <a:latin typeface="Constantia" panose="02030602050306030303" pitchFamily="18" charset="0"/>
              </a:rPr>
              <a:t>Предложить  ребёнку  </a:t>
            </a:r>
            <a:r>
              <a:rPr lang="ru-RU" sz="2400" dirty="0">
                <a:latin typeface="Constantia" panose="02030602050306030303" pitchFamily="18" charset="0"/>
              </a:rPr>
              <a:t>взять  </a:t>
            </a:r>
            <a:r>
              <a:rPr lang="ru-RU" sz="2400" dirty="0" smtClean="0">
                <a:latin typeface="Constantia" panose="02030602050306030303" pitchFamily="18" charset="0"/>
              </a:rPr>
              <a:t>платье из </a:t>
            </a:r>
            <a:r>
              <a:rPr lang="ru-RU" sz="2400" dirty="0">
                <a:latin typeface="Constantia" panose="02030602050306030303" pitchFamily="18" charset="0"/>
              </a:rPr>
              <a:t>бумаги </a:t>
            </a:r>
            <a:r>
              <a:rPr lang="ru-RU" sz="2400" dirty="0" smtClean="0">
                <a:latin typeface="Constantia" panose="02030602050306030303" pitchFamily="18" charset="0"/>
              </a:rPr>
              <a:t>и платье из ткани. Попробовать </a:t>
            </a:r>
            <a:r>
              <a:rPr lang="ru-RU" sz="2400" dirty="0">
                <a:latin typeface="Constantia" panose="02030602050306030303" pitchFamily="18" charset="0"/>
              </a:rPr>
              <a:t>порвать сначала ткань, затем бумагу. После проведения опыта предлагает детям ответить:</a:t>
            </a:r>
            <a:endParaRPr lang="ru-RU" sz="24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что </a:t>
            </a:r>
            <a:r>
              <a:rPr lang="ru-RU" sz="2400" dirty="0">
                <a:latin typeface="Constantia" panose="02030602050306030303" pitchFamily="18" charset="0"/>
              </a:rPr>
              <a:t>произошло с тканью?</a:t>
            </a:r>
            <a:endParaRPr lang="ru-RU" sz="24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что </a:t>
            </a:r>
            <a:r>
              <a:rPr lang="ru-RU" sz="2400" dirty="0">
                <a:latin typeface="Constantia" panose="02030602050306030303" pitchFamily="18" charset="0"/>
              </a:rPr>
              <a:t>произошло с бумагой?</a:t>
            </a:r>
            <a:endParaRPr lang="ru-RU" sz="24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что </a:t>
            </a:r>
            <a:r>
              <a:rPr lang="ru-RU" sz="2400" dirty="0">
                <a:latin typeface="Constantia" panose="02030602050306030303" pitchFamily="18" charset="0"/>
              </a:rPr>
              <a:t>крепче?</a:t>
            </a:r>
            <a:endParaRPr lang="ru-RU" sz="24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что </a:t>
            </a:r>
            <a:r>
              <a:rPr lang="ru-RU" sz="2400" dirty="0">
                <a:latin typeface="Constantia" panose="02030602050306030303" pitchFamily="18" charset="0"/>
              </a:rPr>
              <a:t>же лучше бумага или ткань?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dirty="0" smtClean="0">
                <a:latin typeface="Constantia" panose="02030602050306030303" pitchFamily="18" charset="0"/>
              </a:rPr>
              <a:t>Пояснить ребёнку, </a:t>
            </a:r>
            <a:r>
              <a:rPr lang="ru-RU" sz="2400" dirty="0">
                <a:latin typeface="Constantia" panose="02030602050306030303" pitchFamily="18" charset="0"/>
              </a:rPr>
              <a:t>чтобы разрезать ткань используют ножницы, </a:t>
            </a:r>
            <a:r>
              <a:rPr lang="ru-RU" sz="2400" dirty="0" smtClean="0">
                <a:latin typeface="Constantia" panose="02030602050306030303" pitchFamily="18" charset="0"/>
              </a:rPr>
              <a:t>берём ножницы</a:t>
            </a:r>
            <a:r>
              <a:rPr lang="ru-RU" sz="2400" dirty="0">
                <a:latin typeface="Constantia" panose="02030602050306030303" pitchFamily="18" charset="0"/>
              </a:rPr>
              <a:t>, </a:t>
            </a:r>
            <a:r>
              <a:rPr lang="ru-RU" sz="2400" dirty="0" smtClean="0">
                <a:latin typeface="Constantia" panose="02030602050306030303" pitchFamily="18" charset="0"/>
              </a:rPr>
              <a:t>режем </a:t>
            </a:r>
            <a:r>
              <a:rPr lang="ru-RU" sz="2400" dirty="0">
                <a:latin typeface="Constantia" panose="02030602050306030303" pitchFamily="18" charset="0"/>
              </a:rPr>
              <a:t>ткань</a:t>
            </a:r>
            <a:r>
              <a:rPr lang="ru-RU" sz="2400" dirty="0" smtClean="0">
                <a:latin typeface="Constantia" panose="02030602050306030303" pitchFamily="18" charset="0"/>
              </a:rPr>
              <a:t>.</a:t>
            </a:r>
            <a:r>
              <a:rPr lang="ru-RU" sz="2400" dirty="0"/>
              <a:t> </a:t>
            </a:r>
            <a:endParaRPr lang="ru-RU" sz="2400" dirty="0" smtClean="0"/>
          </a:p>
          <a:p>
            <a:endParaRPr lang="ru-RU" sz="2400" dirty="0" smtClean="0">
              <a:latin typeface="Constantia" panose="02030602050306030303" pitchFamily="18" charset="0"/>
            </a:endParaRPr>
          </a:p>
          <a:p>
            <a:r>
              <a:rPr lang="ru-RU" sz="2400" dirty="0" smtClean="0">
                <a:latin typeface="Constantia" panose="02030602050306030303" pitchFamily="18" charset="0"/>
              </a:rPr>
              <a:t>Внимательно  рассмотрите  </a:t>
            </a:r>
            <a:r>
              <a:rPr lang="ru-RU" sz="2400" dirty="0">
                <a:latin typeface="Constantia" panose="02030602050306030303" pitchFamily="18" charset="0"/>
              </a:rPr>
              <a:t>с</a:t>
            </a:r>
            <a:r>
              <a:rPr lang="ru-RU" sz="2400" dirty="0" smtClean="0">
                <a:latin typeface="Constantia" panose="02030602050306030303" pitchFamily="18" charset="0"/>
              </a:rPr>
              <a:t> ребёнком  платья .  </a:t>
            </a:r>
            <a:endParaRPr lang="ru-RU" sz="2400" dirty="0" smtClean="0">
              <a:latin typeface="Constantia" panose="02030602050306030303" pitchFamily="18" charset="0"/>
            </a:endParaRPr>
          </a:p>
          <a:p>
            <a:r>
              <a:rPr lang="ru-RU" sz="2400" dirty="0" smtClean="0">
                <a:latin typeface="Constantia" panose="02030602050306030303" pitchFamily="18" charset="0"/>
              </a:rPr>
              <a:t>Видим рассматривая </a:t>
            </a:r>
            <a:r>
              <a:rPr lang="ru-RU" sz="2400" dirty="0">
                <a:latin typeface="Constantia" panose="02030602050306030303" pitchFamily="18" charset="0"/>
              </a:rPr>
              <a:t>ткань – ниточки. А у бумаги нет ниточек. </a:t>
            </a:r>
            <a:endParaRPr lang="ru-RU" sz="2400" dirty="0">
              <a:latin typeface="Constantia" panose="02030602050306030303" pitchFamily="18" charset="0"/>
            </a:endParaRPr>
          </a:p>
          <a:p>
            <a:endParaRPr lang="ru-RU" sz="28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7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onstantia" panose="02030602050306030303" pitchFamily="18" charset="0"/>
              </a:rPr>
              <a:t>П</a:t>
            </a:r>
            <a:r>
              <a:rPr lang="ru-RU" sz="2000" dirty="0" smtClean="0">
                <a:latin typeface="Constantia" panose="02030602050306030303" pitchFamily="18" charset="0"/>
              </a:rPr>
              <a:t>овторим </a:t>
            </a:r>
            <a:r>
              <a:rPr lang="ru-RU" sz="2000" dirty="0">
                <a:latin typeface="Constantia" panose="02030602050306030303" pitchFamily="18" charset="0"/>
              </a:rPr>
              <a:t>все, что </a:t>
            </a:r>
            <a:r>
              <a:rPr lang="ru-RU" sz="2000" dirty="0" smtClean="0">
                <a:latin typeface="Constantia" panose="02030602050306030303" pitchFamily="18" charset="0"/>
              </a:rPr>
              <a:t> узнал ребёнок .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000" dirty="0" smtClean="0">
                <a:latin typeface="Constantia" panose="02030602050306030303" pitchFamily="18" charset="0"/>
              </a:rPr>
              <a:t>Бумага</a:t>
            </a:r>
            <a:r>
              <a:rPr lang="ru-RU" sz="2000" dirty="0">
                <a:latin typeface="Constantia" panose="02030602050306030303" pitchFamily="18" charset="0"/>
              </a:rPr>
              <a:t>: </a:t>
            </a:r>
            <a:endParaRPr lang="ru-RU" sz="2000" dirty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жесткая,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не  </a:t>
            </a:r>
            <a:r>
              <a:rPr lang="ru-RU" sz="2000" dirty="0">
                <a:latin typeface="Constantia" panose="02030602050306030303" pitchFamily="18" charset="0"/>
              </a:rPr>
              <a:t>состоит  из  ниток,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мнется</a:t>
            </a:r>
            <a:r>
              <a:rPr lang="ru-RU" sz="2000" dirty="0">
                <a:latin typeface="Constantia" panose="02030602050306030303" pitchFamily="18" charset="0"/>
              </a:rPr>
              <a:t>,  шуршит,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не  </a:t>
            </a:r>
            <a:r>
              <a:rPr lang="ru-RU" sz="2000" dirty="0">
                <a:latin typeface="Constantia" panose="02030602050306030303" pitchFamily="18" charset="0"/>
              </a:rPr>
              <a:t>распрямляется,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в  </a:t>
            </a:r>
            <a:r>
              <a:rPr lang="ru-RU" sz="2000" dirty="0">
                <a:latin typeface="Constantia" panose="02030602050306030303" pitchFamily="18" charset="0"/>
              </a:rPr>
              <a:t>воде </a:t>
            </a:r>
            <a:r>
              <a:rPr lang="ru-RU" sz="2000" dirty="0" smtClean="0">
                <a:latin typeface="Constantia" panose="02030602050306030303" pitchFamily="18" charset="0"/>
              </a:rPr>
              <a:t>размокает</a:t>
            </a:r>
            <a:r>
              <a:rPr lang="ru-RU" sz="2000" dirty="0">
                <a:latin typeface="Constantia" panose="02030602050306030303" pitchFamily="18" charset="0"/>
              </a:rPr>
              <a:t>.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000" dirty="0" smtClean="0">
                <a:latin typeface="Constantia" panose="02030602050306030303" pitchFamily="18" charset="0"/>
              </a:rPr>
              <a:t>Ткань</a:t>
            </a:r>
            <a:r>
              <a:rPr lang="ru-RU" sz="2000" dirty="0">
                <a:latin typeface="Constantia" panose="02030602050306030303" pitchFamily="18" charset="0"/>
              </a:rPr>
              <a:t>: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мягкая</a:t>
            </a:r>
            <a:r>
              <a:rPr lang="ru-RU" sz="2000" dirty="0">
                <a:latin typeface="Constantia" panose="02030602050306030303" pitchFamily="18" charset="0"/>
              </a:rPr>
              <a:t>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состоит  </a:t>
            </a:r>
            <a:r>
              <a:rPr lang="ru-RU" sz="2000" dirty="0">
                <a:latin typeface="Constantia" panose="02030602050306030303" pitchFamily="18" charset="0"/>
              </a:rPr>
              <a:t>из  ниток,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не  </a:t>
            </a:r>
            <a:r>
              <a:rPr lang="ru-RU" sz="2000" dirty="0">
                <a:latin typeface="Constantia" panose="02030602050306030303" pitchFamily="18" charset="0"/>
              </a:rPr>
              <a:t>шуршит,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если  </a:t>
            </a:r>
            <a:r>
              <a:rPr lang="ru-RU" sz="2000" dirty="0">
                <a:latin typeface="Constantia" panose="02030602050306030303" pitchFamily="18" charset="0"/>
              </a:rPr>
              <a:t>погладить  – </a:t>
            </a:r>
            <a:r>
              <a:rPr lang="ru-RU" sz="2000" dirty="0" smtClean="0">
                <a:latin typeface="Constantia" panose="02030602050306030303" pitchFamily="18" charset="0"/>
              </a:rPr>
              <a:t>распрямляется</a:t>
            </a:r>
            <a:r>
              <a:rPr lang="ru-RU" sz="2000" dirty="0">
                <a:latin typeface="Constantia" panose="02030602050306030303" pitchFamily="18" charset="0"/>
              </a:rPr>
              <a:t>,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можно </a:t>
            </a:r>
            <a:r>
              <a:rPr lang="ru-RU" sz="2000" dirty="0">
                <a:latin typeface="Constantia" panose="02030602050306030303" pitchFamily="18" charset="0"/>
              </a:rPr>
              <a:t>постирать. </a:t>
            </a:r>
            <a:endParaRPr lang="ru-RU" sz="2000" dirty="0">
              <a:latin typeface="Constantia" panose="02030602050306030303" pitchFamily="18" charset="0"/>
            </a:endParaRPr>
          </a:p>
          <a:p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Побуждаем  ребёнка подумать</a:t>
            </a:r>
            <a:r>
              <a:rPr lang="ru-RU" sz="2000" dirty="0">
                <a:latin typeface="Constantia" panose="02030602050306030303" pitchFamily="18" charset="0"/>
              </a:rPr>
              <a:t>,  какое  платье  прочнее  –  бумажное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>
                <a:latin typeface="Constantia" panose="02030602050306030303" pitchFamily="18" charset="0"/>
              </a:rPr>
              <a:t>или  из  ткани?  </a:t>
            </a:r>
            <a:endParaRPr lang="ru-RU" sz="2000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Ребёнок  делает  вывод</a:t>
            </a:r>
            <a:r>
              <a:rPr lang="ru-RU" sz="2000" dirty="0">
                <a:latin typeface="Constantia" panose="02030602050306030303" pitchFamily="18" charset="0"/>
              </a:rPr>
              <a:t>.</a:t>
            </a:r>
            <a:r>
              <a:rPr lang="ru-RU" sz="2000" dirty="0" smtClean="0">
                <a:latin typeface="Constantia" panose="02030602050306030303" pitchFamily="18" charset="0"/>
              </a:rPr>
              <a:t>   </a:t>
            </a:r>
            <a:r>
              <a:rPr lang="ru-RU" sz="2000" dirty="0">
                <a:latin typeface="Constantia" panose="02030602050306030303" pitchFamily="18" charset="0"/>
              </a:rPr>
              <a:t>Платье из ткани лучше. </a:t>
            </a:r>
            <a:endParaRPr lang="ru-RU" sz="2000" dirty="0">
              <a:latin typeface="Constantia" panose="02030602050306030303" pitchFamily="18" charset="0"/>
            </a:endParaRPr>
          </a:p>
          <a:p>
            <a:r>
              <a:rPr lang="ru-RU" sz="2000" dirty="0" smtClean="0">
                <a:latin typeface="Constantia" panose="02030602050306030303" pitchFamily="18" charset="0"/>
              </a:rPr>
              <a:t>Куклы Таня и Катя   благодарят  за  </a:t>
            </a:r>
            <a:r>
              <a:rPr lang="ru-RU" sz="2000" dirty="0">
                <a:latin typeface="Constantia" panose="02030602050306030303" pitchFamily="18" charset="0"/>
              </a:rPr>
              <a:t>помощь </a:t>
            </a:r>
            <a:r>
              <a:rPr lang="ru-RU" sz="2000" dirty="0" smtClean="0">
                <a:latin typeface="Constantia" panose="02030602050306030303" pitchFamily="18" charset="0"/>
              </a:rPr>
              <a:t>. Попрощаемся </a:t>
            </a:r>
            <a:r>
              <a:rPr lang="ru-RU" sz="2000" dirty="0">
                <a:latin typeface="Constantia" panose="02030602050306030303" pitchFamily="18" charset="0"/>
              </a:rPr>
              <a:t>с куклой. </a:t>
            </a:r>
            <a:endParaRPr lang="ru-RU" sz="2000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4462</Words>
  <Application>WPS Presentation</Application>
  <PresentationFormat>Экран (4:3)</PresentationFormat>
  <Paragraphs>99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Arial</vt:lpstr>
      <vt:lpstr>SimSun</vt:lpstr>
      <vt:lpstr>Wingdings</vt:lpstr>
      <vt:lpstr>Georgia</vt:lpstr>
      <vt:lpstr>Constantia</vt:lpstr>
      <vt:lpstr>Trebuchet MS</vt:lpstr>
      <vt:lpstr>Microsoft YaHei</vt:lpstr>
      <vt:lpstr>Arial Unicode MS</vt:lpstr>
      <vt:lpstr>Calibri</vt:lpstr>
      <vt:lpstr>Blue Waves</vt:lpstr>
      <vt:lpstr> «Что лучше: бумага или ткань?»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Спасибо за внимание.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«Что лучше: бумага или ткань?»</dc:title>
  <dc:creator>Asus</dc:creator>
  <cp:lastModifiedBy>пк</cp:lastModifiedBy>
  <cp:revision>23</cp:revision>
  <dcterms:created xsi:type="dcterms:W3CDTF">2020-04-27T10:04:00Z</dcterms:created>
  <dcterms:modified xsi:type="dcterms:W3CDTF">2026-04-15T05:53:14Z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30023D8799ED4B0089E8FE9ABB6F24A6_12</vt:lpwstr>
  </property>
  <property fmtid="{D5CDD505-2E9C-101B-9397-08002B2CF9AE}" pid="3" name="KSOProductBuildVer">
    <vt:lpwstr>1049-12.2.0.23196</vt:lpwstr>
  </property>
</Properties>
</file>