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2" r:id="rId8"/>
    <p:sldId id="265" r:id="rId9"/>
    <p:sldId id="278" r:id="rId10"/>
    <p:sldId id="277" r:id="rId11"/>
    <p:sldId id="283" r:id="rId12"/>
    <p:sldId id="263" r:id="rId13"/>
    <p:sldId id="284" r:id="rId14"/>
    <p:sldId id="266" r:id="rId15"/>
    <p:sldId id="271" r:id="rId16"/>
    <p:sldId id="267" r:id="rId17"/>
    <p:sldId id="274" r:id="rId18"/>
    <p:sldId id="281" r:id="rId19"/>
    <p:sldId id="279" r:id="rId20"/>
    <p:sldId id="268" r:id="rId21"/>
    <p:sldId id="273" r:id="rId22"/>
    <p:sldId id="285" r:id="rId23"/>
    <p:sldId id="275" r:id="rId24"/>
    <p:sldId id="276" r:id="rId25"/>
    <p:sldId id="282" r:id="rId26"/>
    <p:sldId id="269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355BC5-DE81-6240-8787-DF1B632755E7}" v="697" dt="2019-04-06T17:06:27.130"/>
    <p1510:client id="{9E132157-7516-4639-A5AA-9EE3E681B457}" v="430" dt="2019-04-06T17:20:23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3" autoAdjust="0"/>
  </p:normalViewPr>
  <p:slideViewPr>
    <p:cSldViewPr>
      <p:cViewPr varScale="1">
        <p:scale>
          <a:sx n="68" d="100"/>
          <a:sy n="68" d="100"/>
        </p:scale>
        <p:origin x="74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887157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232424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5059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01443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5670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0748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561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7876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19229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896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91528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C13925-5D73-5D45-8933-8B2BCB3DEE12}" type="datetimeFigureOut">
              <a:rPr lang="ru-RU"/>
              <a:pPr/>
              <a:t>21.10.2025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01C04974-6704-664C-870A-7B0CAE7512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33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8FBB900-4A6A-5144-BE82-313CD1E218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9978A7-D576-6448-B4EF-84F8023CF269}"/>
              </a:ext>
            </a:extLst>
          </p:cNvPr>
          <p:cNvSpPr txBox="1"/>
          <p:nvPr/>
        </p:nvSpPr>
        <p:spPr>
          <a:xfrm>
            <a:off x="1219200" y="1286556"/>
            <a:ext cx="10082751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endParaRPr lang="ru-RU" sz="4000" b="1" i="1" dirty="0" smtClean="0"/>
          </a:p>
          <a:p>
            <a:pPr algn="ctr"/>
            <a:endParaRPr lang="ru-RU" sz="4000" b="1" i="1" dirty="0"/>
          </a:p>
          <a:p>
            <a:pPr algn="ctr"/>
            <a:r>
              <a:rPr lang="ru-RU" sz="4000" b="1" i="1" dirty="0" smtClean="0"/>
              <a:t>Развитие игровой деятельности</a:t>
            </a:r>
            <a:r>
              <a:rPr lang="ru-RU" sz="4000" b="1" i="1" dirty="0" smtClean="0"/>
              <a:t> </a:t>
            </a:r>
            <a:r>
              <a:rPr lang="ru-RU" sz="4000" b="1" i="1" dirty="0" smtClean="0"/>
              <a:t>во 2 группе раннего возраста</a:t>
            </a:r>
            <a:endParaRPr lang="ru-RU" sz="4000" b="1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AE7E8C-A6B1-DC4D-879A-A004560702FB}"/>
              </a:ext>
            </a:extLst>
          </p:cNvPr>
          <p:cNvSpPr txBox="1"/>
          <p:nvPr/>
        </p:nvSpPr>
        <p:spPr>
          <a:xfrm>
            <a:off x="6543426" y="5099194"/>
            <a:ext cx="4453246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000" b="1" i="1" dirty="0"/>
              <a:t>Выполнила воспитатель:</a:t>
            </a:r>
            <a:endParaRPr lang="ru-RU" sz="2000" dirty="0"/>
          </a:p>
          <a:p>
            <a:r>
              <a:rPr lang="ru-RU" sz="2000" b="1" i="1" dirty="0" err="1" smtClean="0"/>
              <a:t>Логвинова</a:t>
            </a:r>
            <a:r>
              <a:rPr lang="ru-RU" sz="2000" b="1" i="1" dirty="0" smtClean="0"/>
              <a:t> Н.В.</a:t>
            </a:r>
            <a:r>
              <a:rPr lang="ru-RU" sz="2000" b="1" i="1" dirty="0"/>
              <a:t>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" y="381000"/>
            <a:ext cx="115062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казенное общеобразовательное учреждение «Одоевская средняя общеобразовательная школа имени В, Д. Успенского» </a:t>
            </a:r>
          </a:p>
          <a:p>
            <a:pPr algn="ctr"/>
            <a:r>
              <a:rPr lang="ru-RU" dirty="0" smtClean="0"/>
              <a:t>структурное подразделение детский сад «Березка</a:t>
            </a:r>
            <a:r>
              <a:rPr lang="ru-RU" dirty="0" smtClean="0"/>
              <a:t>»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sz="3200" dirty="0" smtClean="0"/>
              <a:t>Самообразование педагога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6769049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pic>
        <p:nvPicPr>
          <p:cNvPr id="5123" name="Picture 3" descr="I:\Новая папка (2)\20240925_0909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050" y="2842126"/>
            <a:ext cx="2647950" cy="38634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I:\Новая папка (2)\20250120_0913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272" y="457200"/>
            <a:ext cx="2724150" cy="39025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5" name="Picture 5" descr="I:\Новая папка (2)\20250120_0914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33400"/>
            <a:ext cx="2724150" cy="39025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 descr="I:\Новая папка (4)\20251015_1642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42126"/>
            <a:ext cx="2789822" cy="39423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27716918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E84D346-6C9C-C949-A31A-D706C7D8FE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J:\фото сад 21  22\20220121_1638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21" y="262948"/>
            <a:ext cx="3181350" cy="4241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524000"/>
            <a:ext cx="2971800" cy="4114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I:\Новая папка (2)\20250522_1639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2438400"/>
            <a:ext cx="3150339" cy="41990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94813088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1AF8EFDB-FBBC-8641-9447-2FD59FC8EE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22198115-C26C-1A45-BFFC-68562BE210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3581400"/>
            <a:ext cx="2819400" cy="26733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431236-C883-F34E-9A62-4F254904F3DD}"/>
              </a:ext>
            </a:extLst>
          </p:cNvPr>
          <p:cNvSpPr txBox="1"/>
          <p:nvPr/>
        </p:nvSpPr>
        <p:spPr>
          <a:xfrm>
            <a:off x="609600" y="457200"/>
            <a:ext cx="10668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C</a:t>
            </a:r>
            <a:r>
              <a:rPr lang="ru-RU" sz="2400" b="1" i="1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южетные</a:t>
            </a: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игры со </a:t>
            </a: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строительным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материалом</a:t>
            </a:r>
            <a:r>
              <a:rPr lang="ru-RU" sz="2400" b="1" i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b="1" i="1" dirty="0" smtClean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основе их лежат конструктивные умения детей. Такие игры разворачиваются вокруг простых построек (дорожка, по которой идут куклы, едут машины; забор, за которым живут животные; поезд, на котором едут разные герои; ворота, домик, башенка, мебель, которые обыгрываются с куклами, соразмерными строительному материалу; гараж для машин и др.)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13353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pic>
        <p:nvPicPr>
          <p:cNvPr id="8194" name="Picture 2" descr="C:\Users\Administrator\Desktop\фото ясли\20230327_1109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2952750" cy="3937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 descr="C:\Users\Administrator\Desktop\фото ясли\20230414_1101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80742"/>
            <a:ext cx="2724150" cy="3632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 descr="C:\Users\Administrator\Desktop\фото ясли\20231114_1638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997" y="3225800"/>
            <a:ext cx="2724150" cy="3632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7" name="Picture 5" descr="C:\Users\Administrator\Desktop\фото ясли\20231117_1045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3048000"/>
            <a:ext cx="2571750" cy="39478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8" name="Picture 6" descr="C:\Users\Administrator\Desktop\фото ясли\20231207_09525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381543"/>
            <a:ext cx="2753427" cy="36142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9" name="Picture 7" descr="I:\Новая папка (2)\20240228_1629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203201"/>
            <a:ext cx="2584684" cy="3225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52053513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DA1738-EF41-F04A-BFDC-D43C3A87B174}"/>
              </a:ext>
            </a:extLst>
          </p:cNvPr>
          <p:cNvSpPr txBox="1"/>
          <p:nvPr/>
        </p:nvSpPr>
        <p:spPr>
          <a:xfrm>
            <a:off x="545520" y="235060"/>
            <a:ext cx="111892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4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Подвижные игры</a:t>
            </a:r>
            <a:endParaRPr lang="en-US" sz="2400" b="1" i="1" dirty="0" smtClean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u="sng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структуру подвижных игр входят игровые действия, пра­вила и материал, а также зачастую роль и сюжет. Правила в таких играх выделены до начала игры, открыты для ребенка. Хотя по­движные игры прямо направлены на развитие основных движений и формирование двигательных качеств, они оказы­вают влияние на многие стороны психического развития ре­бенка. Прежде всего, это касается нравственно-волевой сфе­ры личности. В коллективных подвижных играх происходит становление организаторских и коммуникативных умений ре­бенка.</a:t>
            </a:r>
          </a:p>
        </p:txBody>
      </p:sp>
    </p:spTree>
    <p:extLst>
      <p:ext uri="{BB962C8B-B14F-4D97-AF65-F5344CB8AC3E}">
        <p14:creationId xmlns:p14="http://schemas.microsoft.com/office/powerpoint/2010/main" val="179408733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756492E5-8FEB-C343-8FF9-AC907068E1C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8" y="4122820"/>
            <a:ext cx="3555847" cy="24383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J:\фото сад 21  22\20221123_0828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4001"/>
            <a:ext cx="2667000" cy="317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505" y="3271961"/>
            <a:ext cx="2743200" cy="32419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556" y="2057400"/>
            <a:ext cx="4092301" cy="30692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46"/>
          <a:stretch/>
        </p:blipFill>
        <p:spPr bwMode="auto">
          <a:xfrm>
            <a:off x="8153400" y="236355"/>
            <a:ext cx="3230880" cy="24477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26014563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3EE94F7-1096-6942-B834-3DCD3C2DE6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F7187-0847-4A4A-9CCE-1CB69EC47CCA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9FDFC0-88B7-4AA3-94E6-99DEA2088EF2}"/>
              </a:ext>
            </a:extLst>
          </p:cNvPr>
          <p:cNvSpPr txBox="1"/>
          <p:nvPr/>
        </p:nvSpPr>
        <p:spPr>
          <a:xfrm>
            <a:off x="2895600" y="49961"/>
            <a:ext cx="895529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b="1" i="1" dirty="0">
                <a:latin typeface="Georgia"/>
                <a:ea typeface="Georgia"/>
                <a:cs typeface="Georgia"/>
              </a:rPr>
              <a:t>            </a:t>
            </a:r>
            <a:endParaRPr lang="en-US" sz="2400" b="1" i="1" dirty="0" smtClean="0">
              <a:latin typeface="Georgia"/>
              <a:ea typeface="Georgia"/>
              <a:cs typeface="Georgia"/>
            </a:endParaRPr>
          </a:p>
          <a:p>
            <a:pPr algn="just"/>
            <a:endParaRPr lang="en-US" sz="2400" b="1" i="1" dirty="0" smtClean="0">
              <a:latin typeface="Georgia"/>
              <a:ea typeface="Georgia"/>
              <a:cs typeface="Georgia"/>
            </a:endParaRPr>
          </a:p>
          <a:p>
            <a:pPr algn="just"/>
            <a:r>
              <a:rPr lang="en-US" sz="2400" b="1" i="1" dirty="0" smtClean="0">
                <a:latin typeface="Georgia"/>
                <a:ea typeface="Georgia"/>
                <a:cs typeface="Georgia"/>
              </a:rPr>
              <a:t>               </a:t>
            </a:r>
            <a:r>
              <a:rPr lang="ru-RU" sz="2400" b="1" i="1" dirty="0">
                <a:latin typeface="Georgia"/>
                <a:ea typeface="Georgia"/>
                <a:cs typeface="Georgia"/>
              </a:rPr>
              <a:t> 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Georgia"/>
                <a:cs typeface="Times New Roman" pitchFamily="18" charset="0"/>
              </a:rPr>
              <a:t>Дидактические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Georgia"/>
                <a:cs typeface="Times New Roman" pitchFamily="18" charset="0"/>
              </a:rPr>
              <a:t>игры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ea typeface="Georgia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8C62D6-AA29-4294-8081-7CA07F06DA2C}"/>
              </a:ext>
            </a:extLst>
          </p:cNvPr>
          <p:cNvSpPr txBox="1"/>
          <p:nvPr/>
        </p:nvSpPr>
        <p:spPr>
          <a:xfrm>
            <a:off x="533400" y="1242384"/>
            <a:ext cx="10896600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2400" b="1" i="1" dirty="0" smtClean="0">
              <a:latin typeface="Georgia"/>
              <a:ea typeface="Georgia"/>
              <a:cs typeface="Georgia"/>
            </a:endParaRPr>
          </a:p>
          <a:p>
            <a:pPr algn="l"/>
            <a:endParaRPr lang="en-US" sz="2400" b="1" i="1" dirty="0">
              <a:latin typeface="Georgia"/>
              <a:ea typeface="Georgia"/>
              <a:cs typeface="Georgia"/>
            </a:endParaRPr>
          </a:p>
          <a:p>
            <a:pPr algn="l"/>
            <a:r>
              <a:rPr lang="ru-RU" sz="2400" b="1" i="1" dirty="0" smtClean="0">
                <a:latin typeface="Times New Roman" pitchFamily="18" charset="0"/>
                <a:ea typeface="Georgia"/>
                <a:cs typeface="Times New Roman" pitchFamily="18" charset="0"/>
              </a:rPr>
              <a:t>Главная </a:t>
            </a:r>
            <a:r>
              <a:rPr lang="ru-RU" sz="2400" b="1" i="1" dirty="0">
                <a:latin typeface="Times New Roman" pitchFamily="18" charset="0"/>
                <a:ea typeface="Georgia"/>
                <a:cs typeface="Times New Roman" pitchFamily="18" charset="0"/>
              </a:rPr>
              <a:t>цель любой дидактической игры - обучающая. Поэтому основным компонентом в ней выступает дидактичес­кая задача, она скрыта от ребенка игровой задачей. Ребенок про­сто играет, но по внутреннему психологическому значению – это процесс непреднамеренного обучения. Своеобразие дидак­тической игры как раз и определяется рациональным сочета­нием</a:t>
            </a:r>
            <a:r>
              <a:rPr lang="ru-RU" sz="2400" i="1" dirty="0">
                <a:latin typeface="Times New Roman" pitchFamily="18" charset="0"/>
                <a:ea typeface="Georgia"/>
                <a:cs typeface="Times New Roman" pitchFamily="18" charset="0"/>
              </a:rPr>
              <a:t> </a:t>
            </a:r>
            <a:r>
              <a:rPr lang="ru-RU" sz="2400" b="1" i="1" dirty="0">
                <a:latin typeface="Times New Roman" pitchFamily="18" charset="0"/>
                <a:ea typeface="Georgia"/>
                <a:cs typeface="Times New Roman" pitchFamily="18" charset="0"/>
              </a:rPr>
              <a:t>двух задач: дидактической и игровой.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982171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pic>
        <p:nvPicPr>
          <p:cNvPr id="1026" name="Picture 2" descr="I:\Новая папка (2)\20240927_0929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76201"/>
            <a:ext cx="3028950" cy="3352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I:\Новая папка (2)\20240927_0929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639" y="350159"/>
            <a:ext cx="3352800" cy="30044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I:\Новая папка (2)\20241216_1014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37295"/>
            <a:ext cx="2971800" cy="30008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I:\Новая папка (2)\20250120_0934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29" y="3048000"/>
            <a:ext cx="2571749" cy="34289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 descr="I:\Новая папка (2)\20250303_1025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30416"/>
            <a:ext cx="3000375" cy="3124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 descr="J:\фото сад 21  22\20211126_16272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564" y="3048000"/>
            <a:ext cx="2506436" cy="3505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62854674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3220457"/>
            <a:ext cx="2709953" cy="353007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9" descr="I:\Новая папка (2)\20250418_1409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927" y="381000"/>
            <a:ext cx="3477545" cy="25111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2" name="Picture 2" descr="J:\фото сад 21  22\20211126_1629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220457"/>
            <a:ext cx="2514600" cy="35003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J:\фото сад 21  22\20211126_0836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70" y="228600"/>
            <a:ext cx="2374859" cy="35003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J:\фото сад 21  22\20211126_07574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734" y="3321527"/>
            <a:ext cx="2571750" cy="3429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104036"/>
            <a:ext cx="2872514" cy="374944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218700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609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6146" name="Picture 2" descr="J:\фото сад 21  22\20211124_0944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794932"/>
            <a:ext cx="2876550" cy="4368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 descr="J:\фото сад 21  22\20211124_0943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40200" y="1432583"/>
            <a:ext cx="4368800" cy="304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J:\фото сад 21  22\20211124_0941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24098"/>
            <a:ext cx="2971800" cy="43104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30870291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601CAB3-4C49-2540-8764-4BA50F50F4E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204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B1ED73-9A77-2142-B70B-06F572E6BE54}"/>
              </a:ext>
            </a:extLst>
          </p:cNvPr>
          <p:cNvSpPr txBox="1"/>
          <p:nvPr/>
        </p:nvSpPr>
        <p:spPr>
          <a:xfrm>
            <a:off x="559646" y="0"/>
            <a:ext cx="864672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b="1" i="1" dirty="0" smtClean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  <a:p>
            <a:endParaRPr lang="ru-RU" sz="2400" b="1" i="1" dirty="0" smtClean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  <a:p>
            <a:endParaRPr lang="ru-RU" sz="2400" b="1" i="1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endParaRPr lang="ru-RU" sz="2400" b="1" i="1" dirty="0" smtClean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  <a:p>
            <a:endParaRPr lang="ru-RU" sz="2400" b="1" i="1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r>
              <a:rPr lang="ru-RU" sz="2400" b="1" i="1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– это один из видов деятельности детей, заключающийся в воспроизведении действий взрослых и отношений между ними… одно из средств физического, умственного и нравственного воспитания.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B9E52679-5E27-AE40-B2A3-A9015FB31D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493" y="4038600"/>
            <a:ext cx="4750849" cy="271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14289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5A71C1C-FBD8-C841-A3CA-62E7249B32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4FD172-13D8-420A-B5F0-3D78BB267C73}"/>
              </a:ext>
            </a:extLst>
          </p:cNvPr>
          <p:cNvSpPr txBox="1"/>
          <p:nvPr/>
        </p:nvSpPr>
        <p:spPr>
          <a:xfrm>
            <a:off x="152401" y="-5752"/>
            <a:ext cx="11810999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en-US" sz="2400" b="1" i="1" dirty="0" smtClean="0">
              <a:latin typeface="Georgia"/>
              <a:ea typeface="Georgia"/>
              <a:cs typeface="Georgia"/>
            </a:endParaRPr>
          </a:p>
          <a:p>
            <a:pPr algn="just"/>
            <a:endParaRPr lang="en-US" sz="2400" b="1" i="1" dirty="0">
              <a:latin typeface="Georgia"/>
              <a:ea typeface="Georgia"/>
              <a:cs typeface="Georgia"/>
            </a:endParaRPr>
          </a:p>
          <a:p>
            <a:pPr algn="just"/>
            <a:endParaRPr lang="en-US" sz="2400" b="1" i="1" dirty="0" smtClean="0">
              <a:latin typeface="Georgia"/>
              <a:ea typeface="Georgia"/>
              <a:cs typeface="Georgia"/>
            </a:endParaRPr>
          </a:p>
          <a:p>
            <a:pPr algn="just"/>
            <a:r>
              <a:rPr lang="en-US" sz="2400" b="1" i="1" dirty="0">
                <a:latin typeface="Georgia"/>
                <a:ea typeface="Georgia"/>
                <a:cs typeface="Georgia"/>
              </a:rPr>
              <a:t> </a:t>
            </a:r>
            <a:r>
              <a:rPr lang="en-US" sz="2400" b="1" i="1" dirty="0" smtClean="0">
                <a:latin typeface="Georgia"/>
                <a:ea typeface="Georgia"/>
                <a:cs typeface="Georgia"/>
              </a:rPr>
              <a:t>                                             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Georgia"/>
                <a:cs typeface="Times New Roman" pitchFamily="18" charset="0"/>
              </a:rPr>
              <a:t>Игры-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ea typeface="Georgia"/>
                <a:cs typeface="Times New Roman" pitchFamily="18" charset="0"/>
              </a:rPr>
              <a:t>драматизации.</a:t>
            </a:r>
          </a:p>
          <a:p>
            <a:pPr algn="just"/>
            <a:r>
              <a:rPr lang="ru-RU" sz="2400" b="1" i="1" dirty="0">
                <a:latin typeface="Times New Roman" pitchFamily="18" charset="0"/>
                <a:ea typeface="Georgia"/>
                <a:cs typeface="Times New Roman" pitchFamily="18" charset="0"/>
              </a:rPr>
              <a:t>В педагогический процесс могут быть включены игры – драма­тизации. Игры – драматизации используются как один из методов обогащения самостоятельных игр и формирования положитель­ных взаимоотношений.</a:t>
            </a:r>
          </a:p>
          <a:p>
            <a:pPr algn="just"/>
            <a:r>
              <a:rPr lang="ru-RU" sz="2400" b="1" i="1" dirty="0">
                <a:latin typeface="Times New Roman" pitchFamily="18" charset="0"/>
                <a:ea typeface="Georgia"/>
                <a:cs typeface="Times New Roman" pitchFamily="18" charset="0"/>
              </a:rPr>
              <a:t>Игры – драматизации могут проводиться с использованием ку­кольного театра. Различные сценки, этюды по составленным сце­нариям помогают формировать у детей определенное мнение о поведении героев, отношение к их поступкам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4154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300" y="30370"/>
            <a:ext cx="12528700" cy="6862520"/>
          </a:xfrm>
          <a:prstGeom prst="rect">
            <a:avLst/>
          </a:prstGeom>
        </p:spPr>
      </p:pic>
      <p:pic>
        <p:nvPicPr>
          <p:cNvPr id="2050" name="Picture 2" descr="I:\Новая папка (2)\20241126_1622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241299"/>
            <a:ext cx="2647950" cy="37592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I:\Новая папка (2)\20250424_0923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341307"/>
            <a:ext cx="2514600" cy="3581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 descr="I:\Новая папка (2)\20250424_0954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215546"/>
            <a:ext cx="2590800" cy="37071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7500" y="711200"/>
            <a:ext cx="3759200" cy="2819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I:\Новая папка (4)\20251015_13550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0370"/>
            <a:ext cx="2952750" cy="3937000"/>
          </a:xfrm>
          <a:prstGeom prst="snip2DiagRect">
            <a:avLst>
              <a:gd name="adj1" fmla="val 12791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18095158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"/>
            <a:ext cx="2882900" cy="3749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J:\фото сад 21  22\20220324_1638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352800"/>
            <a:ext cx="3048000" cy="34035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 descr="I:\Новая папка (2)\20241126_1627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248352"/>
            <a:ext cx="2819400" cy="35775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6" descr="I:\Новая папка (2)\20250424_0954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124200"/>
            <a:ext cx="2952750" cy="3632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Administrator\Desktop\фото ясли\IMG-20231207-WA00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479" y="76200"/>
            <a:ext cx="2911041" cy="38813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85919612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00200" y="609600"/>
            <a:ext cx="5522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с песком и водой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J:\фото сад 21  22\12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387" y="1371600"/>
            <a:ext cx="2971800" cy="39303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J:\фото сад 21  22\1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2971800" cy="3962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I:\Новая папка (2)\20250130_1629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371600"/>
            <a:ext cx="3048000" cy="381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36083365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pic>
        <p:nvPicPr>
          <p:cNvPr id="3074" name="Picture 2" descr="I:\Новая папка (2)\20250130_1629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84" y="609600"/>
            <a:ext cx="2438400" cy="3302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I:\Новая папка (2)\20250428_1632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2667000"/>
            <a:ext cx="2343150" cy="3327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I:\Новая папка (2)\20241023_1614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2495550" cy="3403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7555922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76524" y="228600"/>
            <a:ext cx="5400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на развитие мелкой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моторики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J:\фото сад 21  22\20211028_1058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6120" y="3445280"/>
            <a:ext cx="3178237" cy="23836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 descr="J:\фото сад 21  22\20210331_1045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639" y="2719419"/>
            <a:ext cx="2876550" cy="3835400"/>
          </a:xfrm>
          <a:prstGeom prst="snip2DiagRect">
            <a:avLst>
              <a:gd name="adj1" fmla="val 4952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6" name="Picture 2" descr="I:\Новая папка (4)\20251013_1008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242236"/>
            <a:ext cx="2343150" cy="36084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 descr="I:\Новая папка (4)\20251013_1010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838200"/>
            <a:ext cx="2618039" cy="3490719"/>
          </a:xfrm>
          <a:prstGeom prst="snip2DiagRect">
            <a:avLst>
              <a:gd name="adj1" fmla="val 41776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74115330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DD580B3-CEFA-FE43-8EA6-4C1DD0A8A3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E1045F-997F-4053-BDB8-A6FFAC44F122}"/>
              </a:ext>
            </a:extLst>
          </p:cNvPr>
          <p:cNvSpPr txBox="1"/>
          <p:nvPr/>
        </p:nvSpPr>
        <p:spPr>
          <a:xfrm>
            <a:off x="1143000" y="368060"/>
            <a:ext cx="10058400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b="1" i="1" dirty="0">
                <a:latin typeface="Times New Roman" pitchFamily="18" charset="0"/>
                <a:ea typeface="Georgia"/>
                <a:cs typeface="Times New Roman" pitchFamily="18" charset="0"/>
              </a:rPr>
              <a:t>Таким образом, игра является ведущей деятельностью детей, и, эта деятельность довольно разнообразна. По своему желанию дети вольны выбирать любую игру, будь то сюжетно - </a:t>
            </a:r>
            <a:r>
              <a:rPr lang="ru-RU" sz="2400" b="1" i="1" dirty="0" err="1">
                <a:latin typeface="Times New Roman" pitchFamily="18" charset="0"/>
                <a:ea typeface="Georgia"/>
                <a:cs typeface="Times New Roman" pitchFamily="18" charset="0"/>
              </a:rPr>
              <a:t>отобразительная</a:t>
            </a:r>
            <a:r>
              <a:rPr lang="ru-RU" sz="2400" b="1" i="1" dirty="0">
                <a:latin typeface="Times New Roman" pitchFamily="18" charset="0"/>
                <a:ea typeface="Georgia"/>
                <a:cs typeface="Times New Roman" pitchFamily="18" charset="0"/>
              </a:rPr>
              <a:t>, или игра со строительным материалом, или игра- драматизация, игра- забава, подвижная игра, взрослый предложит дидактическую игру – какое разнообразие видов игр! Но это разнообразие не просто баловство для ребенка – это приятный и занимательный труд, учение, воспитание.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5492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601CAB3-4C49-2540-8764-4BA50F50F4E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E67F53-6926-5E4F-86D0-CDDDC785D70C}"/>
              </a:ext>
            </a:extLst>
          </p:cNvPr>
          <p:cNvSpPr txBox="1"/>
          <p:nvPr/>
        </p:nvSpPr>
        <p:spPr>
          <a:xfrm>
            <a:off x="559646" y="1752600"/>
            <a:ext cx="11251353" cy="15696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Игровая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деятельность не изобретается ребенком, а задается ему взрослым, который учит малыша играть, знакомит с общественно сложившимися способами игровых действий. Осваивая их, ребенок затем обобщает игровые способы и переносит их в другие ситуации.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B9E52679-5E27-AE40-B2A3-A9015FB31D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86200"/>
            <a:ext cx="4750849" cy="271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31654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551F5B52-CD7E-F449-A0E7-963CD8A0588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42B7C0-5120-8243-9849-64EB638137DC}"/>
              </a:ext>
            </a:extLst>
          </p:cNvPr>
          <p:cNvSpPr txBox="1"/>
          <p:nvPr/>
        </p:nvSpPr>
        <p:spPr>
          <a:xfrm>
            <a:off x="533401" y="1292264"/>
            <a:ext cx="8153400" cy="19389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Ранний возраст</a:t>
            </a:r>
            <a:r>
              <a:rPr lang="ru-RU" sz="2400" b="0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 - период создания предпосылок становления 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игровой деятельности</a:t>
            </a:r>
            <a:r>
              <a:rPr lang="ru-RU" sz="2400" b="0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 в широком ее понимании. Воображаемая ситуация, являющаяся показателем сюжетно-ролевой игры, вырабатывается </a:t>
            </a:r>
            <a:r>
              <a:rPr lang="ru-RU" sz="2400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у </a:t>
            </a:r>
            <a:r>
              <a:rPr lang="ru-RU" sz="2400" b="1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 к 3 годам</a:t>
            </a:r>
            <a:r>
              <a:rPr lang="ru-RU" sz="2400" b="0" i="1" dirty="0">
                <a:solidFill>
                  <a:srgbClr val="111111"/>
                </a:solidFill>
                <a:effectLst/>
                <a:latin typeface="Arial"/>
                <a:cs typeface="Arial"/>
              </a:rPr>
              <a:t>. </a:t>
            </a:r>
            <a:endParaRPr lang="ru-RU" sz="24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189959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6DFF055-F0E6-BE42-B7C6-BF375D981A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10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52B10D-9FDC-A24C-A68C-E039FAFF0E1D}"/>
              </a:ext>
            </a:extLst>
          </p:cNvPr>
          <p:cNvSpPr txBox="1"/>
          <p:nvPr/>
        </p:nvSpPr>
        <p:spPr>
          <a:xfrm>
            <a:off x="334612" y="185375"/>
            <a:ext cx="11171588" cy="30469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Это происходит в процессе усвоения </a:t>
            </a:r>
            <a:r>
              <a:rPr lang="ru-RU" sz="2400" b="1" i="1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действий с предметами-игрушками (перевозка кукол, кубиков; кормление, укладывание спать кукол, животных и т. п.). Действия ребенка с сюжетно-образными игрушками основаны на реальном опыте маленького человека и уже несут элемент условности (кукла «ест» из пустых тарелок, «спит», «пьет» из пустой кружки и т. п.). С </a:t>
            </a:r>
            <a:r>
              <a:rPr lang="ru-RU" sz="2400" b="1" i="1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расширением реального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 (жизненного) и игрового опыта, манипуляции с игрушками становятся </a:t>
            </a:r>
            <a:r>
              <a:rPr lang="ru-RU" sz="2400" b="1" i="1" dirty="0" err="1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обобщённее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, сокращается количество вспомогательных действий, они приобретают все большую условность</a:t>
            </a:r>
            <a:r>
              <a:rPr lang="ru-RU" b="1" i="0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001124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9F16706-6026-7A4F-8738-D38D001055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A7DD50-7C92-9F49-837A-214333E8CD96}"/>
              </a:ext>
            </a:extLst>
          </p:cNvPr>
          <p:cNvSpPr txBox="1"/>
          <p:nvPr/>
        </p:nvSpPr>
        <p:spPr>
          <a:xfrm>
            <a:off x="381000" y="762000"/>
            <a:ext cx="11734800" cy="37856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ru-RU" sz="2400" b="0" i="1" dirty="0">
                <a:solidFill>
                  <a:srgbClr val="111111"/>
                </a:solidFill>
                <a:effectLst/>
                <a:latin typeface="Arial"/>
                <a:cs typeface="Arial"/>
              </a:rPr>
              <a:t> 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В игре отражается эмоциональный и интеллектуальный опыт, представления об окружающем мире, заинтересовавшие ребенка события. На втором и третьем годах жизни дети отражают действия с игрушками, предметами в соответствии с их назначением, передают знакомые им ситуации (кормление, лечение, прогулку, поездки на транспорте, катание в машине кукол, животных, занятие в ДОУ и др.); на втором году жизни учатся переносить в игру знакомые бытовые ситуации; на третьем году – понятные им фрагменты трудовой, общественной жизни, элементы хорошо знакомых сказок. Сначала дети учатся воплощать действия с помощью игрушек, затем с предметами – заместителями и воображенными предметами.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41957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D783C2E1-8A91-4549-90E7-E5BE95476A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05F49E-6F3A-A64B-83CF-B5E30B730856}"/>
              </a:ext>
            </a:extLst>
          </p:cNvPr>
          <p:cNvSpPr txBox="1"/>
          <p:nvPr/>
        </p:nvSpPr>
        <p:spPr>
          <a:xfrm>
            <a:off x="1066800" y="762000"/>
            <a:ext cx="10189538" cy="526297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детей третьего года жизни характерны игры, возникающие по ассоциации (разговаривают по телефону, катаются на коньках, заменяя их кирпичиками, слушают тиканье часов, поднося к уху колечко, и т. п.). К 3 годам ребенок осознает условность в игре, обозначая ее словами «как будто</a:t>
            </a:r>
            <a:r>
              <a:rPr lang="ru-RU" sz="2400" b="1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понарошку». В игре часть игрушек заменяется предметами-заместителями, предметы окружающего мира также </a:t>
            </a:r>
            <a:r>
              <a:rPr lang="ru-RU" sz="2400" b="1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несут особый</a:t>
            </a:r>
            <a:r>
              <a:rPr lang="ru-RU" sz="2400" b="1" i="1" dirty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 смысл (подушка – кровать; упаковка от телевизора – машина и т. д., действие направлено на выполнение понятной условной цели (накормить куклу, уложить спать, построить кроватку для мишки и др.). дети передают не только отдельные действия, но и элементы поведения близких и знакомых им людей. Сначала появляется «роль в действии», когда ребенок выполняет действия, присущие какой-либо роли (мамы, но она не осознает и не обозначается словом.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5321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E84D346-6C9C-C949-A31A-D706C7D8FE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521FE2-DCBE-414C-87EC-84ACA8F271FE}"/>
              </a:ext>
            </a:extLst>
          </p:cNvPr>
          <p:cNvSpPr txBox="1"/>
          <p:nvPr/>
        </p:nvSpPr>
        <p:spPr>
          <a:xfrm>
            <a:off x="2514600" y="1524001"/>
            <a:ext cx="784687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6000" b="1" i="1" dirty="0" smtClean="0"/>
              <a:t> </a:t>
            </a:r>
            <a:r>
              <a:rPr lang="ru-RU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      игр 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I:\Новая папка (4)\20251015_1641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512" y="2539664"/>
            <a:ext cx="2952750" cy="3937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8914377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8B1941F-297E-6D4F-86BE-F6C12EF460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91999" cy="6857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381000"/>
            <a:ext cx="2771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Сюжетные игры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I:\Новая папка (2)\20250227_094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52" y="1372117"/>
            <a:ext cx="3333750" cy="444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I:\Новая папка (2)\20250227_0946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484" y="172875"/>
            <a:ext cx="2800350" cy="3733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I:\Новая папка (2)\20250325_0946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487" y="165618"/>
            <a:ext cx="2571749" cy="34289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 descr="I:\Новая папка (2)\20250402_1632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93484"/>
            <a:ext cx="2571750" cy="36449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I:\Новая папка (2)\20250430_0945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022" y="3093484"/>
            <a:ext cx="2733676" cy="36449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697733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Рамка">
  <a:themeElements>
    <a:clrScheme name="Рамк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к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444</TotalTime>
  <Words>368</Words>
  <Application>Microsoft Office PowerPoint</Application>
  <PresentationFormat>Широкоэкранный</PresentationFormat>
  <Paragraphs>43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Corbel</vt:lpstr>
      <vt:lpstr>Georgia</vt:lpstr>
      <vt:lpstr>Times New Roman</vt:lpstr>
      <vt:lpstr>Wingdings 2</vt:lpstr>
      <vt:lpstr>Рамка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daniil.logvinov@outlook.com</cp:lastModifiedBy>
  <cp:revision>335</cp:revision>
  <dcterms:modified xsi:type="dcterms:W3CDTF">2025-10-21T08:21:58Z</dcterms:modified>
</cp:coreProperties>
</file>