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1" r:id="rId3"/>
    <p:sldId id="311" r:id="rId4"/>
    <p:sldId id="296" r:id="rId5"/>
    <p:sldId id="280" r:id="rId6"/>
    <p:sldId id="279" r:id="rId7"/>
    <p:sldId id="307" r:id="rId8"/>
    <p:sldId id="308" r:id="rId9"/>
    <p:sldId id="312" r:id="rId10"/>
    <p:sldId id="313" r:id="rId11"/>
    <p:sldId id="277" r:id="rId12"/>
    <p:sldId id="274" r:id="rId13"/>
    <p:sldId id="321" r:id="rId14"/>
    <p:sldId id="330" r:id="rId15"/>
    <p:sldId id="322" r:id="rId16"/>
    <p:sldId id="316" r:id="rId17"/>
    <p:sldId id="317" r:id="rId18"/>
    <p:sldId id="318" r:id="rId19"/>
    <p:sldId id="319" r:id="rId20"/>
    <p:sldId id="323" r:id="rId21"/>
    <p:sldId id="324" r:id="rId22"/>
    <p:sldId id="320" r:id="rId23"/>
    <p:sldId id="329" r:id="rId24"/>
    <p:sldId id="325" r:id="rId25"/>
    <p:sldId id="331" r:id="rId26"/>
    <p:sldId id="332" r:id="rId27"/>
    <p:sldId id="326" r:id="rId28"/>
    <p:sldId id="327" r:id="rId29"/>
    <p:sldId id="328" r:id="rId30"/>
    <p:sldId id="333" r:id="rId31"/>
    <p:sldId id="272" r:id="rId32"/>
    <p:sldId id="300" r:id="rId33"/>
    <p:sldId id="314" r:id="rId34"/>
    <p:sldId id="315" r:id="rId35"/>
    <p:sldId id="305" r:id="rId3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uslan Kinder Ruslan" initials="RKR" lastIdx="1" clrIdx="0">
    <p:extLst>
      <p:ext uri="{19B8F6BF-5375-455C-9EA6-DF929625EA0E}">
        <p15:presenceInfo xmlns="" xmlns:p15="http://schemas.microsoft.com/office/powerpoint/2012/main" userId="a74cca8977fe870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96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92" d="100"/>
          <a:sy n="92" d="100"/>
        </p:scale>
        <p:origin x="-45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6EA6381-31E4-4A6C-875C-122DA8BF68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4A08E986-C3E6-4096-A740-0E732B6911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9BB347A-91B5-4259-94E4-BCE9D603D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65213-D6FB-40B5-8F36-DCACBE2CB164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3630A42-13B3-4ED8-B90B-A3FFA3370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8E8796F-9A9E-4BFB-8343-A608FB910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22E9D-3E72-403B-AC83-D8BCAE1AE5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1197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9F7EA42-B4AB-459E-8CEB-DE267FD722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33BEA9DF-631E-4B30-94D6-2D4ED66D43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73FF329-2EA2-4573-9CED-DE0456CE72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65213-D6FB-40B5-8F36-DCACBE2CB164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887FBB6-EBA9-43F6-8519-2BF465383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7291F7E-5051-475F-8578-830280658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22E9D-3E72-403B-AC83-D8BCAE1AE5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6777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DB29991D-EBF4-4496-9644-0E1510F44D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4EE1BB3B-7310-4A84-B580-1C813BD554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B70CE78-B4C7-4A94-A087-EF9DF8FE3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65213-D6FB-40B5-8F36-DCACBE2CB164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9F8661F-E1BA-49AA-91C3-D04E170A9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E9E231B-5DEF-4A0D-8CEA-D8F6EDD83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22E9D-3E72-403B-AC83-D8BCAE1AE5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6385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B2E473C-F587-48D3-82F1-115F41410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EA2BFEC-1516-4D18-ADC3-0CA8205A3D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CA9C4F6-E4D5-4CA5-9B1F-BB9A97CC4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65213-D6FB-40B5-8F36-DCACBE2CB164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4E8242C-D684-4301-8950-20693971F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50BCC6B-C141-419A-BAAD-7DFC008B5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22E9D-3E72-403B-AC83-D8BCAE1AE5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749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250F2BD-8B49-488D-9789-571487218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881FD1EA-8272-402C-BC4F-F6674881D5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4D683F3-4C4B-464A-9DDF-0D10AA3B12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65213-D6FB-40B5-8F36-DCACBE2CB164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EBAE93B-3B7F-4B39-9569-21013AD0A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2B3C4DE-1FDC-4A75-ACC1-45125EF2B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22E9D-3E72-403B-AC83-D8BCAE1AE5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805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DD3E158-1106-4C90-A84F-914BFFE88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CCD57AE-ACBD-4213-9337-0B3DEA0A70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B8A3187F-4D22-4959-B234-94F2D6A143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51A31651-7228-4087-B06F-270C9A748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65213-D6FB-40B5-8F36-DCACBE2CB164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29803F5A-7E9E-4C9D-B0DF-846BC465C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CEBF4A63-0886-4FAA-BBF1-B83EB9AA1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22E9D-3E72-403B-AC83-D8BCAE1AE5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1810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F5B2D9B-826F-45A0-B942-1505F35D5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44DBBB6-97BE-4EE9-9979-77DF01E006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C5A49181-2AB2-4EBC-8C9F-821C5D84CA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ABAF833E-5C27-4695-9CFE-89DE1851E3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B0FA7F3F-605F-4EA5-9923-DDA6D4AD46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F52352BE-75BC-4172-8157-8A9E51356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65213-D6FB-40B5-8F36-DCACBE2CB164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40535F46-816A-40B6-92CB-5C19E40EC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5A43CB36-D121-458E-BB96-220D841E3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22E9D-3E72-403B-AC83-D8BCAE1AE5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136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3178317-75AE-4895-9D2E-B53E540E5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2A2DAB3C-19BC-442E-90F0-0C414489B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65213-D6FB-40B5-8F36-DCACBE2CB164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ACFA7C1F-0502-4201-A465-B474F17C0A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CF649115-AB73-4A23-B9F4-A81457C4E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22E9D-3E72-403B-AC83-D8BCAE1AE5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6929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997A8766-C6C0-42A9-9BE3-1E61EB3A2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65213-D6FB-40B5-8F36-DCACBE2CB164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1AE2628A-69C1-44D9-AADA-611FC23FF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7C3992E2-79FB-432F-B39E-37B0B2C8A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22E9D-3E72-403B-AC83-D8BCAE1AE5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3080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F67349C-A0ED-421F-8E51-65055CA78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DC4062A-FC5E-4A31-B629-C89266E653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1C7CC7C6-D2D3-42F7-BA8E-C7CFB06DD1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655DAB59-22DC-43EF-942C-C545F4BFE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65213-D6FB-40B5-8F36-DCACBE2CB164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FA6996DD-3691-4E2B-B163-69F765E2D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1C8F5EA4-AC9E-48D6-8DDB-C8A8B5346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22E9D-3E72-403B-AC83-D8BCAE1AE5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7517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198D759-EF90-4648-A3FF-E3E149E76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8E0D6355-4FDE-468C-9BC1-6798814947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926ACE2D-6CED-467D-B144-5D45C9BDB2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68AAF75C-D32A-4136-93BA-794825A34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65213-D6FB-40B5-8F36-DCACBE2CB164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F1151CD4-1380-494C-8295-6E69E7433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A4B2E310-86B4-405D-88E5-49BD68ABE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22E9D-3E72-403B-AC83-D8BCAE1AE5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1895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633883D-4B27-4FDD-8F65-B8C4F32C9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21A48BA-D2AE-4305-8132-2EFC6155BB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B0AC2D6-5D96-46E9-AEF9-351B7C6834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465213-D6FB-40B5-8F36-DCACBE2CB164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F7F5300-0D3F-479E-A87D-95829829EF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8825C95-8F4B-4503-A06B-39C3CD43A5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D22E9D-3E72-403B-AC83-D8BCAE1AE5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4341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7" Type="http://schemas.openxmlformats.org/officeDocument/2006/relationships/image" Target="../media/image5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7" Type="http://schemas.openxmlformats.org/officeDocument/2006/relationships/image" Target="../media/image6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eg"/><Relationship Id="rId3" Type="http://schemas.openxmlformats.org/officeDocument/2006/relationships/image" Target="../media/image66.jpeg"/><Relationship Id="rId7" Type="http://schemas.openxmlformats.org/officeDocument/2006/relationships/image" Target="../media/image7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Relationship Id="rId9" Type="http://schemas.openxmlformats.org/officeDocument/2006/relationships/image" Target="../media/image7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7" Type="http://schemas.openxmlformats.org/officeDocument/2006/relationships/image" Target="../media/image7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8.jpeg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2.jpeg"/><Relationship Id="rId4" Type="http://schemas.openxmlformats.org/officeDocument/2006/relationships/image" Target="../media/image81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jpeg"/><Relationship Id="rId3" Type="http://schemas.openxmlformats.org/officeDocument/2006/relationships/image" Target="../media/image83.jpeg"/><Relationship Id="rId7" Type="http://schemas.openxmlformats.org/officeDocument/2006/relationships/image" Target="../media/image8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jpeg"/><Relationship Id="rId5" Type="http://schemas.openxmlformats.org/officeDocument/2006/relationships/image" Target="../media/image85.jpeg"/><Relationship Id="rId4" Type="http://schemas.openxmlformats.org/officeDocument/2006/relationships/image" Target="../media/image84.jpeg"/><Relationship Id="rId9" Type="http://schemas.openxmlformats.org/officeDocument/2006/relationships/image" Target="../media/image89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квадрат&#10;&#10;Автоматически созданное описание">
            <a:extLst>
              <a:ext uri="{FF2B5EF4-FFF2-40B4-BE49-F238E27FC236}">
                <a16:creationId xmlns="" xmlns:a16="http://schemas.microsoft.com/office/drawing/2014/main" id="{B6069E3E-8A64-43FF-940E-DA70F9AD01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8" name="Рисунок 7" descr="Изображение выглядит как игрушка, кукла&#10;&#10;Автоматически созданное описание">
            <a:extLst>
              <a:ext uri="{FF2B5EF4-FFF2-40B4-BE49-F238E27FC236}">
                <a16:creationId xmlns="" xmlns:a16="http://schemas.microsoft.com/office/drawing/2014/main" id="{4E7A5048-85C3-48BD-B644-516622A735B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174" y="202623"/>
            <a:ext cx="11288208" cy="6004214"/>
          </a:xfrm>
          <a:prstGeom prst="rect">
            <a:avLst/>
          </a:prstGeom>
        </p:spPr>
      </p:pic>
      <p:sp>
        <p:nvSpPr>
          <p:cNvPr id="9" name="Заголовок 3">
            <a:extLst>
              <a:ext uri="{FF2B5EF4-FFF2-40B4-BE49-F238E27FC236}">
                <a16:creationId xmlns="" xmlns:a16="http://schemas.microsoft.com/office/drawing/2014/main" id="{2DE647D6-96E6-44C0-9699-585645F20D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1500" y="838078"/>
            <a:ext cx="5076825" cy="3467222"/>
          </a:xfrm>
        </p:spPr>
        <p:txBody>
          <a:bodyPr>
            <a:normAutofit fontScale="90000"/>
          </a:bodyPr>
          <a:lstStyle/>
          <a:p>
            <a:r>
              <a:rPr lang="ru-RU" sz="54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/>
            </a:r>
            <a:br>
              <a:rPr lang="ru-RU" sz="54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5400" dirty="0">
                <a:solidFill>
                  <a:srgbClr val="FF0000"/>
                </a:solidFill>
                <a:latin typeface="Monotype Corsiva" panose="03010101010201010101" pitchFamily="66" charset="0"/>
              </a:rPr>
              <a:t/>
            </a:r>
            <a:br>
              <a:rPr lang="ru-RU" sz="5400" dirty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54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/>
            </a:r>
            <a:br>
              <a:rPr lang="ru-RU" sz="54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5400" dirty="0">
                <a:solidFill>
                  <a:srgbClr val="FF0000"/>
                </a:solidFill>
                <a:latin typeface="Monotype Corsiva" panose="03010101010201010101" pitchFamily="66" charset="0"/>
              </a:rPr>
              <a:t/>
            </a:r>
            <a:br>
              <a:rPr lang="ru-RU" sz="5400" dirty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54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«</a:t>
            </a:r>
            <a:r>
              <a:rPr lang="ru-RU" sz="5400" dirty="0">
                <a:solidFill>
                  <a:srgbClr val="FF0000"/>
                </a:solidFill>
                <a:latin typeface="Monotype Corsiva" panose="03010101010201010101" pitchFamily="66" charset="0"/>
              </a:rPr>
              <a:t>РАБОТА С РОДИТЕЛЯМИ </a:t>
            </a:r>
            <a:r>
              <a:rPr lang="ru-RU" sz="54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»</a:t>
            </a:r>
            <a:br>
              <a:rPr lang="ru-RU" sz="54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54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2 группа раннего возраста</a:t>
            </a:r>
            <a:endParaRPr lang="ru-RU" sz="5400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10" name="Подзаголовок 4">
            <a:extLst>
              <a:ext uri="{FF2B5EF4-FFF2-40B4-BE49-F238E27FC236}">
                <a16:creationId xmlns="" xmlns:a16="http://schemas.microsoft.com/office/drawing/2014/main" id="{BF4CAB72-2B2B-4099-AC8B-3759FB5D9D50}"/>
              </a:ext>
            </a:extLst>
          </p:cNvPr>
          <p:cNvSpPr txBox="1">
            <a:spLocks/>
          </p:cNvSpPr>
          <p:nvPr/>
        </p:nvSpPr>
        <p:spPr>
          <a:xfrm>
            <a:off x="6244936" y="4770946"/>
            <a:ext cx="5320146" cy="15405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ru-RU" altLang="ru-RU" sz="2000" b="1" dirty="0" smtClean="0">
              <a:solidFill>
                <a:srgbClr val="0000FF"/>
              </a:solidFill>
              <a:latin typeface="Constantia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altLang="ru-RU" sz="2000" b="1" dirty="0" smtClean="0">
                <a:solidFill>
                  <a:srgbClr val="0000FF"/>
                </a:solidFill>
                <a:latin typeface="Constantia" pitchFamily="18" charset="0"/>
              </a:rPr>
              <a:t>Подготовила</a:t>
            </a:r>
            <a:r>
              <a:rPr kumimoji="0" lang="ru-RU" alt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tantia" pitchFamily="18" charset="0"/>
                <a:ea typeface="+mn-ea"/>
                <a:cs typeface="+mn-cs"/>
              </a:rPr>
              <a:t>:</a:t>
            </a:r>
            <a:r>
              <a:rPr kumimoji="0" lang="ru-RU" altLang="ru-RU" sz="2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tantia" pitchFamily="18" charset="0"/>
                <a:ea typeface="+mn-ea"/>
                <a:cs typeface="+mn-cs"/>
              </a:rPr>
              <a:t> </a:t>
            </a:r>
            <a:endParaRPr lang="ru-RU" altLang="ru-RU" sz="2000" b="1" dirty="0">
              <a:solidFill>
                <a:srgbClr val="0000FF"/>
              </a:solidFill>
              <a:latin typeface="Constantia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tantia" pitchFamily="18" charset="0"/>
                <a:ea typeface="+mn-ea"/>
                <a:cs typeface="+mn-cs"/>
              </a:rPr>
              <a:t>Логвинова</a:t>
            </a:r>
            <a:r>
              <a:rPr kumimoji="0" lang="ru-RU" altLang="ru-RU" sz="2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tantia" pitchFamily="18" charset="0"/>
                <a:ea typeface="+mn-ea"/>
                <a:cs typeface="+mn-cs"/>
              </a:rPr>
              <a:t> Н.В.</a:t>
            </a:r>
            <a:endParaRPr kumimoji="0" lang="ru-RU" altLang="ru-RU" sz="3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onstantia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tantia" pitchFamily="18" charset="0"/>
                <a:ea typeface="+mn-ea"/>
                <a:cs typeface="+mn-cs"/>
              </a:rPr>
              <a:t>  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308707" y="332656"/>
            <a:ext cx="8153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казенное общеобразовательное учреждение «Одоевская средняя общеобразовательная школа имени В.Д. Успенского» структурное подразделение детский сад «Березка»</a:t>
            </a:r>
            <a:endParaRPr lang="ru-RU" sz="20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I:\Новая папка (2)\20241213_165120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500" y="1433080"/>
            <a:ext cx="5010150" cy="35433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6516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квадрат&#10;&#10;Автоматически созданное описание">
            <a:extLst>
              <a:ext uri="{FF2B5EF4-FFF2-40B4-BE49-F238E27FC236}">
                <a16:creationId xmlns="" xmlns:a16="http://schemas.microsoft.com/office/drawing/2014/main" id="{B6069E3E-8A64-43FF-940E-DA70F9AD01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673" y="0"/>
            <a:ext cx="12482945" cy="7395506"/>
          </a:xfrm>
          <a:prstGeom prst="rect">
            <a:avLst/>
          </a:prstGeom>
        </p:spPr>
      </p:pic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1A6AF04E-27B8-47CA-9825-BBFF494F0A09}"/>
              </a:ext>
            </a:extLst>
          </p:cNvPr>
          <p:cNvSpPr txBox="1">
            <a:spLocks/>
          </p:cNvSpPr>
          <p:nvPr/>
        </p:nvSpPr>
        <p:spPr>
          <a:xfrm>
            <a:off x="809623" y="176234"/>
            <a:ext cx="10127951" cy="27686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base">
              <a:lnSpc>
                <a:spcPct val="100000"/>
              </a:lnSpc>
              <a:spcAft>
                <a:spcPct val="0"/>
              </a:spcAft>
            </a:pPr>
            <a:endParaRPr lang="ru-RU" sz="2000" dirty="0">
              <a:solidFill>
                <a:srgbClr val="0070C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l"/>
            <a:endParaRPr lang="ru-RU" sz="47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68323" y="3187700"/>
            <a:ext cx="1105535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14375" y="482040"/>
            <a:ext cx="10601325" cy="5001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n-US" sz="29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sz="29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9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Формы </a:t>
            </a:r>
            <a:r>
              <a:rPr lang="ru-RU" sz="29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взаимодействия детского сада с родителями – это способы организации их совместной деятельности и общения</a:t>
            </a:r>
            <a:r>
              <a:rPr lang="ru-RU" sz="29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9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29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9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9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9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Основная цель всех видов форм взаимодействия ДОУ с семьёй – </a:t>
            </a:r>
            <a:r>
              <a:rPr lang="ru-RU" sz="29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установление доверительных отношений с детьми, родителями и педагогами, объединение их в одну команду, воспитание потребности делиться друг с другом своими проблемами и совместно их решать. </a:t>
            </a:r>
          </a:p>
        </p:txBody>
      </p:sp>
    </p:spTree>
    <p:extLst>
      <p:ext uri="{BB962C8B-B14F-4D97-AF65-F5344CB8AC3E}">
        <p14:creationId xmlns:p14="http://schemas.microsoft.com/office/powerpoint/2010/main" val="834780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квадрат&#10;&#10;Автоматически созданное описание">
            <a:extLst>
              <a:ext uri="{FF2B5EF4-FFF2-40B4-BE49-F238E27FC236}">
                <a16:creationId xmlns="" xmlns:a16="http://schemas.microsoft.com/office/drawing/2014/main" id="{B6069E3E-8A64-43FF-940E-DA70F9AD01B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" r="732" b="1"/>
          <a:stretch/>
        </p:blipFill>
        <p:spPr>
          <a:xfrm>
            <a:off x="20" y="10"/>
            <a:ext cx="9141724" cy="6863475"/>
          </a:xfrm>
          <a:custGeom>
            <a:avLst/>
            <a:gdLst/>
            <a:ahLst/>
            <a:cxnLst/>
            <a:rect l="l" t="t" r="r" b="b"/>
            <a:pathLst>
              <a:path w="9141744" h="6863485">
                <a:moveTo>
                  <a:pt x="0" y="0"/>
                </a:moveTo>
                <a:lnTo>
                  <a:pt x="5963051" y="0"/>
                </a:lnTo>
                <a:lnTo>
                  <a:pt x="9141744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" name="Содержимое 4" descr="514355621_6.jpg">
            <a:extLst>
              <a:ext uri="{FF2B5EF4-FFF2-40B4-BE49-F238E27FC236}">
                <a16:creationId xmlns="" xmlns:a16="http://schemas.microsoft.com/office/drawing/2014/main" id="{34F5B522-B1E1-46FE-8D08-ED8E0A024C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78" r="867" b="-3"/>
          <a:stretch/>
        </p:blipFill>
        <p:spPr>
          <a:xfrm>
            <a:off x="5790353" y="10"/>
            <a:ext cx="6401647" cy="6852984"/>
          </a:xfrm>
          <a:custGeom>
            <a:avLst/>
            <a:gdLst/>
            <a:ahLst/>
            <a:cxnLst/>
            <a:rect l="l" t="t" r="r" b="b"/>
            <a:pathLst>
              <a:path w="6401647" h="6852994">
                <a:moveTo>
                  <a:pt x="354282" y="0"/>
                </a:moveTo>
                <a:lnTo>
                  <a:pt x="6401647" y="0"/>
                </a:lnTo>
                <a:lnTo>
                  <a:pt x="6401647" y="6852994"/>
                </a:lnTo>
                <a:lnTo>
                  <a:pt x="0" y="6852994"/>
                </a:lnTo>
                <a:lnTo>
                  <a:pt x="0" y="6852993"/>
                </a:lnTo>
                <a:lnTo>
                  <a:pt x="3528116" y="6852993"/>
                </a:lnTo>
                <a:close/>
              </a:path>
            </a:pathLst>
          </a:custGeom>
        </p:spPr>
      </p:pic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5F9A91D5-8DEC-43D9-95A0-7D887390CCCD}"/>
              </a:ext>
            </a:extLst>
          </p:cNvPr>
          <p:cNvSpPr txBox="1">
            <a:spLocks/>
          </p:cNvSpPr>
          <p:nvPr/>
        </p:nvSpPr>
        <p:spPr>
          <a:xfrm>
            <a:off x="650316" y="764704"/>
            <a:ext cx="6401648" cy="473122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dirty="0"/>
              <a:t>                        </a:t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                    </a:t>
            </a:r>
            <a:br>
              <a:rPr lang="ru-RU" sz="2400" dirty="0"/>
            </a:b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Ф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ормы работы</a:t>
            </a: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 родителями:</a:t>
            </a: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нетрадиционные формы организации родительских собраний,</a:t>
            </a:r>
            <a:b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*совместные праздники, досуги, развлечения, </a:t>
            </a:r>
            <a:b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* участие родителей в семейных конкурсах, выставках,</a:t>
            </a:r>
            <a:b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*организация совместной трудовой деятельности,</a:t>
            </a:r>
            <a:b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*наглядное оформление стендов, уголков, фотовыставки,</a:t>
            </a:r>
            <a:b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*консультации,</a:t>
            </a:r>
            <a:b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*анкетирование,</a:t>
            </a:r>
            <a:b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*индивидуальные беседы  и др.</a:t>
            </a:r>
            <a:b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3443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квадрат&#10;&#10;Автоматически созданное описание">
            <a:extLst>
              <a:ext uri="{FF2B5EF4-FFF2-40B4-BE49-F238E27FC236}">
                <a16:creationId xmlns="" xmlns:a16="http://schemas.microsoft.com/office/drawing/2014/main" id="{B6069E3E-8A64-43FF-940E-DA70F9AD01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Заголовок 1">
            <a:extLst>
              <a:ext uri="{FF2B5EF4-FFF2-40B4-BE49-F238E27FC236}">
                <a16:creationId xmlns="" xmlns:a16="http://schemas.microsoft.com/office/drawing/2014/main" id="{D9B725B5-0C30-4CD7-B1E2-4BF43FE3F275}"/>
              </a:ext>
            </a:extLst>
          </p:cNvPr>
          <p:cNvSpPr txBox="1">
            <a:spLocks/>
          </p:cNvSpPr>
          <p:nvPr/>
        </p:nvSpPr>
        <p:spPr>
          <a:xfrm>
            <a:off x="546100" y="188639"/>
            <a:ext cx="10371282" cy="527005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9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38300" y="838200"/>
            <a:ext cx="58155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        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Уголок ля родителей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I:\Новая папка (2)\20240327_17592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74" y="1790700"/>
            <a:ext cx="2714626" cy="2903538"/>
          </a:xfrm>
          <a:prstGeom prst="roundRect">
            <a:avLst>
              <a:gd name="adj" fmla="val 16667"/>
            </a:avLst>
          </a:prstGeom>
          <a:ln>
            <a:solidFill>
              <a:srgbClr val="00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I:\Новая папка (2)\20240327_175950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198" y="1790700"/>
            <a:ext cx="2638041" cy="2903537"/>
          </a:xfrm>
          <a:prstGeom prst="roundRect">
            <a:avLst>
              <a:gd name="adj" fmla="val 16667"/>
            </a:avLst>
          </a:prstGeom>
          <a:ln>
            <a:solidFill>
              <a:srgbClr val="00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2899" y="3133724"/>
            <a:ext cx="3009899" cy="2676526"/>
          </a:xfrm>
          <a:prstGeom prst="roundRect">
            <a:avLst>
              <a:gd name="adj" fmla="val 16667"/>
            </a:avLst>
          </a:prstGeom>
          <a:ln w="9525">
            <a:solidFill>
              <a:srgbClr val="0000FF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5302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квадрат&#10;&#10;Автоматически созданное описание">
            <a:extLst>
              <a:ext uri="{FF2B5EF4-FFF2-40B4-BE49-F238E27FC236}">
                <a16:creationId xmlns="" xmlns:a16="http://schemas.microsoft.com/office/drawing/2014/main" id="{B6069E3E-8A64-43FF-940E-DA70F9AD01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173" y="0"/>
            <a:ext cx="13776681" cy="696806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400425" y="666750"/>
            <a:ext cx="45506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Консультации для родителей</a:t>
            </a: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Picture background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925" y="1159922"/>
            <a:ext cx="2632074" cy="3509432"/>
          </a:xfrm>
          <a:prstGeom prst="roundRect">
            <a:avLst>
              <a:gd name="adj" fmla="val 16667"/>
            </a:avLst>
          </a:prstGeom>
          <a:ln>
            <a:solidFill>
              <a:srgbClr val="00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3494" y="1159922"/>
            <a:ext cx="2355056" cy="3389853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3437" y="2301862"/>
            <a:ext cx="2749550" cy="2060575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3272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квадрат&#10;&#10;Автоматически созданное описание">
            <a:extLst>
              <a:ext uri="{FF2B5EF4-FFF2-40B4-BE49-F238E27FC236}">
                <a16:creationId xmlns="" xmlns:a16="http://schemas.microsoft.com/office/drawing/2014/main" id="{B6069E3E-8A64-43FF-940E-DA70F9AD01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673" y="0"/>
            <a:ext cx="12482945" cy="7395506"/>
          </a:xfrm>
          <a:prstGeom prst="rect">
            <a:avLst/>
          </a:prstGeom>
        </p:spPr>
      </p:pic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1A6AF04E-27B8-47CA-9825-BBFF494F0A09}"/>
              </a:ext>
            </a:extLst>
          </p:cNvPr>
          <p:cNvSpPr txBox="1">
            <a:spLocks/>
          </p:cNvSpPr>
          <p:nvPr/>
        </p:nvSpPr>
        <p:spPr>
          <a:xfrm>
            <a:off x="809623" y="176234"/>
            <a:ext cx="10127951" cy="27686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base">
              <a:lnSpc>
                <a:spcPct val="100000"/>
              </a:lnSpc>
              <a:spcAft>
                <a:spcPct val="0"/>
              </a:spcAft>
            </a:pPr>
            <a:endParaRPr lang="ru-RU" sz="2000" dirty="0">
              <a:solidFill>
                <a:srgbClr val="0070C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l"/>
            <a:endParaRPr lang="ru-RU" sz="47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68323" y="3187700"/>
            <a:ext cx="1105535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76475" y="733425"/>
            <a:ext cx="484215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Памятки для родителей</a:t>
            </a:r>
          </a:p>
          <a:p>
            <a:endParaRPr lang="ru-RU" dirty="0"/>
          </a:p>
        </p:txBody>
      </p:sp>
      <p:pic>
        <p:nvPicPr>
          <p:cNvPr id="7" name="Рисунок 6" descr="C:\Users\Administrator\Desktop\ilovepdf_com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8822" y="1379756"/>
            <a:ext cx="3267710" cy="4619625"/>
          </a:xfrm>
          <a:prstGeom prst="roundRect">
            <a:avLst>
              <a:gd name="adj" fmla="val 16667"/>
            </a:avLst>
          </a:prstGeom>
          <a:ln>
            <a:solidFill>
              <a:srgbClr val="00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5662" y="1379756"/>
            <a:ext cx="3544392" cy="4829175"/>
          </a:xfrm>
          <a:prstGeom prst="roundRect">
            <a:avLst>
              <a:gd name="adj" fmla="val 16667"/>
            </a:avLst>
          </a:prstGeom>
          <a:ln>
            <a:solidFill>
              <a:srgbClr val="00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7658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квадрат&#10;&#10;Автоматически созданное описание">
            <a:extLst>
              <a:ext uri="{FF2B5EF4-FFF2-40B4-BE49-F238E27FC236}">
                <a16:creationId xmlns="" xmlns:a16="http://schemas.microsoft.com/office/drawing/2014/main" id="{B6069E3E-8A64-43FF-940E-DA70F9AD01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673" y="0"/>
            <a:ext cx="12482945" cy="7395506"/>
          </a:xfrm>
          <a:prstGeom prst="rect">
            <a:avLst/>
          </a:prstGeom>
        </p:spPr>
      </p:pic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1A6AF04E-27B8-47CA-9825-BBFF494F0A09}"/>
              </a:ext>
            </a:extLst>
          </p:cNvPr>
          <p:cNvSpPr txBox="1">
            <a:spLocks/>
          </p:cNvSpPr>
          <p:nvPr/>
        </p:nvSpPr>
        <p:spPr>
          <a:xfrm>
            <a:off x="809623" y="176234"/>
            <a:ext cx="10127951" cy="27686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base">
              <a:lnSpc>
                <a:spcPct val="100000"/>
              </a:lnSpc>
              <a:spcAft>
                <a:spcPct val="0"/>
              </a:spcAft>
            </a:pPr>
            <a:endParaRPr lang="ru-RU" sz="2000" dirty="0">
              <a:solidFill>
                <a:srgbClr val="0070C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l"/>
            <a:endParaRPr lang="ru-RU" sz="47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68323" y="3187700"/>
            <a:ext cx="1105535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43150" y="1076325"/>
            <a:ext cx="63158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Интересные родительские собрания</a:t>
            </a: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I:\Новая папка (2)\20240920_170149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073" y="1294350"/>
            <a:ext cx="2475726" cy="3300968"/>
          </a:xfrm>
          <a:prstGeom prst="roundRect">
            <a:avLst>
              <a:gd name="adj" fmla="val 16667"/>
            </a:avLst>
          </a:prstGeom>
          <a:ln>
            <a:solidFill>
              <a:srgbClr val="00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295" y="2944834"/>
            <a:ext cx="2530476" cy="2859088"/>
          </a:xfrm>
          <a:prstGeom prst="roundRect">
            <a:avLst>
              <a:gd name="adj" fmla="val 16667"/>
            </a:avLst>
          </a:prstGeom>
          <a:ln w="9525">
            <a:solidFill>
              <a:srgbClr val="0000FF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171" name="Picture 3" descr="I:\Новая папка (2)\20241213_163259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6375" y="1294350"/>
            <a:ext cx="2381249" cy="3300968"/>
          </a:xfrm>
          <a:prstGeom prst="roundRect">
            <a:avLst>
              <a:gd name="adj" fmla="val 16667"/>
            </a:avLst>
          </a:prstGeom>
          <a:ln>
            <a:solidFill>
              <a:srgbClr val="00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I:\Новая папка (2)\20241213_163625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9850" y="2944835"/>
            <a:ext cx="2390775" cy="2859088"/>
          </a:xfrm>
          <a:prstGeom prst="roundRect">
            <a:avLst>
              <a:gd name="adj" fmla="val 16667"/>
            </a:avLst>
          </a:prstGeom>
          <a:ln>
            <a:solidFill>
              <a:srgbClr val="00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7547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квадрат&#10;&#10;Автоматически созданное описание">
            <a:extLst>
              <a:ext uri="{FF2B5EF4-FFF2-40B4-BE49-F238E27FC236}">
                <a16:creationId xmlns="" xmlns:a16="http://schemas.microsoft.com/office/drawing/2014/main" id="{B6069E3E-8A64-43FF-940E-DA70F9AD01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673" y="0"/>
            <a:ext cx="12482945" cy="7395506"/>
          </a:xfrm>
          <a:prstGeom prst="rect">
            <a:avLst/>
          </a:prstGeom>
        </p:spPr>
      </p:pic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1A6AF04E-27B8-47CA-9825-BBFF494F0A09}"/>
              </a:ext>
            </a:extLst>
          </p:cNvPr>
          <p:cNvSpPr txBox="1">
            <a:spLocks/>
          </p:cNvSpPr>
          <p:nvPr/>
        </p:nvSpPr>
        <p:spPr>
          <a:xfrm>
            <a:off x="809623" y="176234"/>
            <a:ext cx="10127951" cy="27686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base">
              <a:lnSpc>
                <a:spcPct val="100000"/>
              </a:lnSpc>
              <a:spcAft>
                <a:spcPct val="0"/>
              </a:spcAft>
            </a:pPr>
            <a:endParaRPr lang="ru-RU" sz="2000" dirty="0">
              <a:solidFill>
                <a:srgbClr val="0070C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l"/>
            <a:endParaRPr lang="ru-RU" sz="47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68323" y="3187700"/>
            <a:ext cx="1105535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I:\Новая папка (2)\20240920_170315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581" y="1938824"/>
            <a:ext cx="2802943" cy="3471376"/>
          </a:xfrm>
          <a:prstGeom prst="roundRect">
            <a:avLst>
              <a:gd name="adj" fmla="val 16667"/>
            </a:avLst>
          </a:prstGeom>
          <a:ln>
            <a:solidFill>
              <a:srgbClr val="00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I:\Новая папка (2)\20240920_170721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2850" y="2705100"/>
            <a:ext cx="2714625" cy="3479351"/>
          </a:xfrm>
          <a:prstGeom prst="roundRect">
            <a:avLst>
              <a:gd name="adj" fmla="val 16667"/>
            </a:avLst>
          </a:prstGeom>
          <a:ln>
            <a:solidFill>
              <a:srgbClr val="00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I:\Новая папка (2)\20240920_170725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" y="1110039"/>
            <a:ext cx="2628900" cy="3602016"/>
          </a:xfrm>
          <a:prstGeom prst="roundRect">
            <a:avLst>
              <a:gd name="adj" fmla="val 16667"/>
            </a:avLst>
          </a:prstGeom>
          <a:ln>
            <a:solidFill>
              <a:srgbClr val="00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924425" y="65722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962275" y="657224"/>
            <a:ext cx="40080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Семинар-практикум</a:t>
            </a:r>
          </a:p>
          <a:p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«Будем добрее»</a:t>
            </a: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3466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квадрат&#10;&#10;Автоматически созданное описание">
            <a:extLst>
              <a:ext uri="{FF2B5EF4-FFF2-40B4-BE49-F238E27FC236}">
                <a16:creationId xmlns="" xmlns:a16="http://schemas.microsoft.com/office/drawing/2014/main" id="{B6069E3E-8A64-43FF-940E-DA70F9AD01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673" y="0"/>
            <a:ext cx="12482945" cy="7395506"/>
          </a:xfrm>
          <a:prstGeom prst="rect">
            <a:avLst/>
          </a:prstGeom>
        </p:spPr>
      </p:pic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1A6AF04E-27B8-47CA-9825-BBFF494F0A09}"/>
              </a:ext>
            </a:extLst>
          </p:cNvPr>
          <p:cNvSpPr txBox="1">
            <a:spLocks/>
          </p:cNvSpPr>
          <p:nvPr/>
        </p:nvSpPr>
        <p:spPr>
          <a:xfrm>
            <a:off x="809623" y="176234"/>
            <a:ext cx="10127951" cy="27686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base">
              <a:lnSpc>
                <a:spcPct val="100000"/>
              </a:lnSpc>
              <a:spcAft>
                <a:spcPct val="0"/>
              </a:spcAft>
            </a:pPr>
            <a:endParaRPr lang="ru-RU" sz="2000" dirty="0">
              <a:solidFill>
                <a:srgbClr val="0070C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l"/>
            <a:endParaRPr lang="ru-RU" sz="47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68323" y="3187700"/>
            <a:ext cx="1105535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I:\Новая папка (2)\20241102_15591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6698" y="2453153"/>
            <a:ext cx="1866900" cy="2489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I:\Новая папка (2)\20241213_162655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1538" y="3499363"/>
            <a:ext cx="1827612" cy="25082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I:\Новая папка (2)\20241213_165006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599" y="1702856"/>
            <a:ext cx="2520951" cy="33612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I:\Новая папка (2)\20241213_164945_01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6861" y="3172855"/>
            <a:ext cx="2497439" cy="31612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57550" y="895350"/>
            <a:ext cx="81514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               Проект </a:t>
            </a:r>
          </a:p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«Семья. Семейные ценности и традиции»</a:t>
            </a:r>
          </a:p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      Альбом «Моя семья»</a:t>
            </a: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3466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квадрат&#10;&#10;Автоматически созданное описание">
            <a:extLst>
              <a:ext uri="{FF2B5EF4-FFF2-40B4-BE49-F238E27FC236}">
                <a16:creationId xmlns="" xmlns:a16="http://schemas.microsoft.com/office/drawing/2014/main" id="{B6069E3E-8A64-43FF-940E-DA70F9AD01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173" y="0"/>
            <a:ext cx="13776681" cy="696806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162175" y="676275"/>
            <a:ext cx="65842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Мы отмечаем День рождение</a:t>
            </a: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4" descr="I:\Новая папка (2)\20241114_15561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398" y="1718707"/>
            <a:ext cx="2428875" cy="32385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I:\Новая папка (2)\20250219_100717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7568" y="1718708"/>
            <a:ext cx="2640032" cy="3238500"/>
          </a:xfrm>
          <a:prstGeom prst="roundRect">
            <a:avLst>
              <a:gd name="adj" fmla="val 16667"/>
            </a:avLst>
          </a:prstGeom>
          <a:ln>
            <a:solidFill>
              <a:schemeClr val="accent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I:\Новая папка (2)\20250219_100655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1137" y="1718708"/>
            <a:ext cx="2500313" cy="3238499"/>
          </a:xfrm>
          <a:prstGeom prst="roundRect">
            <a:avLst>
              <a:gd name="adj" fmla="val 16667"/>
            </a:avLst>
          </a:prstGeom>
          <a:ln>
            <a:solidFill>
              <a:schemeClr val="accent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9081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квадрат&#10;&#10;Автоматически созданное описание">
            <a:extLst>
              <a:ext uri="{FF2B5EF4-FFF2-40B4-BE49-F238E27FC236}">
                <a16:creationId xmlns="" xmlns:a16="http://schemas.microsoft.com/office/drawing/2014/main" id="{B6069E3E-8A64-43FF-940E-DA70F9AD01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173" y="0"/>
            <a:ext cx="13776681" cy="696806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486025" y="962025"/>
            <a:ext cx="45656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       Добрые посиделки</a:t>
            </a: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 descr="I:\Новая папка (2)\20241213_17481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3726" y="1770061"/>
            <a:ext cx="3114674" cy="4238626"/>
          </a:xfrm>
          <a:prstGeom prst="roundRect">
            <a:avLst>
              <a:gd name="adj" fmla="val 16667"/>
            </a:avLst>
          </a:prstGeom>
          <a:ln>
            <a:solidFill>
              <a:srgbClr val="00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I:\Новая папка (2)\20241213_174751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3550" y="1716087"/>
            <a:ext cx="3219450" cy="4292600"/>
          </a:xfrm>
          <a:prstGeom prst="roundRect">
            <a:avLst>
              <a:gd name="adj" fmla="val 16667"/>
            </a:avLst>
          </a:prstGeom>
          <a:ln>
            <a:solidFill>
              <a:srgbClr val="00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6560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квадрат&#10;&#10;Автоматически созданное описание">
            <a:extLst>
              <a:ext uri="{FF2B5EF4-FFF2-40B4-BE49-F238E27FC236}">
                <a16:creationId xmlns="" xmlns:a16="http://schemas.microsoft.com/office/drawing/2014/main" id="{B6069E3E-8A64-43FF-940E-DA70F9AD01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A53A5BF6-741F-4AF0-B4F1-6D71599D02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5213" y="485766"/>
            <a:ext cx="6718374" cy="5886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3629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квадрат&#10;&#10;Автоматически созданное описание">
            <a:extLst>
              <a:ext uri="{FF2B5EF4-FFF2-40B4-BE49-F238E27FC236}">
                <a16:creationId xmlns="" xmlns:a16="http://schemas.microsoft.com/office/drawing/2014/main" id="{B6069E3E-8A64-43FF-940E-DA70F9AD01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673" y="0"/>
            <a:ext cx="12482945" cy="7395506"/>
          </a:xfrm>
          <a:prstGeom prst="rect">
            <a:avLst/>
          </a:prstGeom>
        </p:spPr>
      </p:pic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1A6AF04E-27B8-47CA-9825-BBFF494F0A09}"/>
              </a:ext>
            </a:extLst>
          </p:cNvPr>
          <p:cNvSpPr txBox="1">
            <a:spLocks/>
          </p:cNvSpPr>
          <p:nvPr/>
        </p:nvSpPr>
        <p:spPr>
          <a:xfrm>
            <a:off x="809623" y="176234"/>
            <a:ext cx="10127951" cy="27686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base">
              <a:lnSpc>
                <a:spcPct val="100000"/>
              </a:lnSpc>
              <a:spcAft>
                <a:spcPct val="0"/>
              </a:spcAft>
            </a:pPr>
            <a:endParaRPr lang="ru-RU" sz="2000" dirty="0">
              <a:solidFill>
                <a:srgbClr val="0070C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l"/>
            <a:endParaRPr lang="ru-RU" sz="47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68323" y="3187700"/>
            <a:ext cx="1105535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09750" y="1047750"/>
            <a:ext cx="80884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Игра «Каким ты хочешь видеть своего ребенка?»</a:t>
            </a: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I:\Новая папка (2)\20241213_16441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2918" y="1829845"/>
            <a:ext cx="2590781" cy="3454375"/>
          </a:xfrm>
          <a:prstGeom prst="roundRect">
            <a:avLst>
              <a:gd name="adj" fmla="val 16667"/>
            </a:avLst>
          </a:prstGeom>
          <a:ln>
            <a:solidFill>
              <a:srgbClr val="00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I:\Новая папка (2)\20241213_164435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3024" y="1829844"/>
            <a:ext cx="2641580" cy="3387699"/>
          </a:xfrm>
          <a:prstGeom prst="roundRect">
            <a:avLst>
              <a:gd name="adj" fmla="val 16667"/>
            </a:avLst>
          </a:prstGeom>
          <a:ln>
            <a:solidFill>
              <a:srgbClr val="00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221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квадрат&#10;&#10;Автоматически созданное описание">
            <a:extLst>
              <a:ext uri="{FF2B5EF4-FFF2-40B4-BE49-F238E27FC236}">
                <a16:creationId xmlns="" xmlns:a16="http://schemas.microsoft.com/office/drawing/2014/main" id="{B6069E3E-8A64-43FF-940E-DA70F9AD01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673" y="0"/>
            <a:ext cx="12482945" cy="7395506"/>
          </a:xfrm>
          <a:prstGeom prst="rect">
            <a:avLst/>
          </a:prstGeom>
        </p:spPr>
      </p:pic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1A6AF04E-27B8-47CA-9825-BBFF494F0A09}"/>
              </a:ext>
            </a:extLst>
          </p:cNvPr>
          <p:cNvSpPr txBox="1">
            <a:spLocks/>
          </p:cNvSpPr>
          <p:nvPr/>
        </p:nvSpPr>
        <p:spPr>
          <a:xfrm>
            <a:off x="809623" y="176234"/>
            <a:ext cx="10127951" cy="27686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base">
              <a:lnSpc>
                <a:spcPct val="100000"/>
              </a:lnSpc>
              <a:spcAft>
                <a:spcPct val="0"/>
              </a:spcAft>
            </a:pPr>
            <a:endParaRPr lang="ru-RU" sz="2000" dirty="0">
              <a:solidFill>
                <a:srgbClr val="0070C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l"/>
            <a:endParaRPr lang="ru-RU" sz="47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68323" y="3187700"/>
            <a:ext cx="1105535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68323" y="952499"/>
            <a:ext cx="129760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Консультация для педагогов и родителей </a:t>
            </a:r>
          </a:p>
          <a:p>
            <a:pPr algn="ctr"/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«Правила поведения на водоемах в зимний период времени»</a:t>
            </a: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I:\Новая папка (2)\20241213_164915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446" y="2379684"/>
            <a:ext cx="2794152" cy="3725536"/>
          </a:xfrm>
          <a:prstGeom prst="roundRect">
            <a:avLst>
              <a:gd name="adj" fmla="val 16667"/>
            </a:avLst>
          </a:prstGeom>
          <a:ln>
            <a:solidFill>
              <a:srgbClr val="00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I:\Новая папка (2)\20241213_164906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2346" y="2379684"/>
            <a:ext cx="2722604" cy="3725536"/>
          </a:xfrm>
          <a:prstGeom prst="roundRect">
            <a:avLst>
              <a:gd name="adj" fmla="val 16667"/>
            </a:avLst>
          </a:prstGeom>
          <a:ln>
            <a:solidFill>
              <a:srgbClr val="00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924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квадрат&#10;&#10;Автоматически созданное описание">
            <a:extLst>
              <a:ext uri="{FF2B5EF4-FFF2-40B4-BE49-F238E27FC236}">
                <a16:creationId xmlns="" xmlns:a16="http://schemas.microsoft.com/office/drawing/2014/main" id="{B6069E3E-8A64-43FF-940E-DA70F9AD01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173" y="0"/>
            <a:ext cx="13776681" cy="696806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743200" y="1028700"/>
            <a:ext cx="508113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            Мастер-класс</a:t>
            </a:r>
          </a:p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 «Новогодние украшения»</a:t>
            </a: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I:\Новая папка (2)\20241213_17173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0881" y="1957386"/>
            <a:ext cx="2045494" cy="2767014"/>
          </a:xfrm>
          <a:prstGeom prst="roundRect">
            <a:avLst>
              <a:gd name="adj" fmla="val 16667"/>
            </a:avLst>
          </a:prstGeom>
          <a:ln>
            <a:solidFill>
              <a:srgbClr val="00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I:\Новая папка (2)\20241213_171727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2849" y="3028948"/>
            <a:ext cx="2085975" cy="2781300"/>
          </a:xfrm>
          <a:prstGeom prst="roundRect">
            <a:avLst>
              <a:gd name="adj" fmla="val 16667"/>
            </a:avLst>
          </a:prstGeom>
          <a:ln>
            <a:solidFill>
              <a:srgbClr val="00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I:\Новая папка (2)\20241213_171003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449" y="1776411"/>
            <a:ext cx="2028825" cy="2705100"/>
          </a:xfrm>
          <a:prstGeom prst="roundRect">
            <a:avLst>
              <a:gd name="adj" fmla="val 16667"/>
            </a:avLst>
          </a:prstGeom>
          <a:ln>
            <a:solidFill>
              <a:srgbClr val="00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I:\Новая папка (2)\20241213_170951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1700" y="3431379"/>
            <a:ext cx="2171700" cy="2586041"/>
          </a:xfrm>
          <a:prstGeom prst="roundRect">
            <a:avLst>
              <a:gd name="adj" fmla="val 16667"/>
            </a:avLst>
          </a:prstGeom>
          <a:ln>
            <a:solidFill>
              <a:srgbClr val="00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6560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квадрат&#10;&#10;Автоматически созданное описание">
            <a:extLst>
              <a:ext uri="{FF2B5EF4-FFF2-40B4-BE49-F238E27FC236}">
                <a16:creationId xmlns="" xmlns:a16="http://schemas.microsoft.com/office/drawing/2014/main" id="{B6069E3E-8A64-43FF-940E-DA70F9AD01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673" y="0"/>
            <a:ext cx="12482945" cy="7395506"/>
          </a:xfrm>
          <a:prstGeom prst="rect">
            <a:avLst/>
          </a:prstGeom>
        </p:spPr>
      </p:pic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1A6AF04E-27B8-47CA-9825-BBFF494F0A09}"/>
              </a:ext>
            </a:extLst>
          </p:cNvPr>
          <p:cNvSpPr txBox="1">
            <a:spLocks/>
          </p:cNvSpPr>
          <p:nvPr/>
        </p:nvSpPr>
        <p:spPr>
          <a:xfrm>
            <a:off x="809623" y="176234"/>
            <a:ext cx="10127951" cy="27686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base">
              <a:lnSpc>
                <a:spcPct val="100000"/>
              </a:lnSpc>
              <a:spcAft>
                <a:spcPct val="0"/>
              </a:spcAft>
            </a:pPr>
            <a:endParaRPr lang="ru-RU" sz="2000" dirty="0">
              <a:solidFill>
                <a:srgbClr val="0070C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l"/>
            <a:endParaRPr lang="ru-RU" sz="47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68323" y="3187700"/>
            <a:ext cx="1105535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62150" y="638175"/>
            <a:ext cx="76650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Семинар-практикум «Игры с песком и водой»</a:t>
            </a: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C:\Users\Administrator\Desktop\20200925_165823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900" y="1281116"/>
            <a:ext cx="3086100" cy="2314575"/>
          </a:xfrm>
          <a:prstGeom prst="roundRect">
            <a:avLst>
              <a:gd name="adj" fmla="val 16667"/>
            </a:avLst>
          </a:prstGeom>
          <a:ln>
            <a:solidFill>
              <a:srgbClr val="00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 descr="C:\Users\Administrator\AppData\Local\Microsoft\Windows\Temporary Internet Files\Content.Word\20200925_165914.jp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2331" y="1281117"/>
            <a:ext cx="3131344" cy="2314574"/>
          </a:xfrm>
          <a:prstGeom prst="roundRect">
            <a:avLst>
              <a:gd name="adj" fmla="val 16667"/>
            </a:avLst>
          </a:prstGeom>
          <a:ln>
            <a:solidFill>
              <a:srgbClr val="00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 descr="C:\Users\Administrator\Desktop\20200925_165850.jpg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24" y="3926364"/>
            <a:ext cx="3086100" cy="2303780"/>
          </a:xfrm>
          <a:prstGeom prst="roundRect">
            <a:avLst>
              <a:gd name="adj" fmla="val 16667"/>
            </a:avLst>
          </a:prstGeom>
          <a:ln>
            <a:solidFill>
              <a:srgbClr val="00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842242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квадрат&#10;&#10;Автоматически созданное описание">
            <a:extLst>
              <a:ext uri="{FF2B5EF4-FFF2-40B4-BE49-F238E27FC236}">
                <a16:creationId xmlns="" xmlns:a16="http://schemas.microsoft.com/office/drawing/2014/main" id="{B6069E3E-8A64-43FF-940E-DA70F9AD01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673" y="0"/>
            <a:ext cx="12482945" cy="7395506"/>
          </a:xfrm>
          <a:prstGeom prst="rect">
            <a:avLst/>
          </a:prstGeom>
        </p:spPr>
      </p:pic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1A6AF04E-27B8-47CA-9825-BBFF494F0A09}"/>
              </a:ext>
            </a:extLst>
          </p:cNvPr>
          <p:cNvSpPr txBox="1">
            <a:spLocks/>
          </p:cNvSpPr>
          <p:nvPr/>
        </p:nvSpPr>
        <p:spPr>
          <a:xfrm>
            <a:off x="809623" y="176234"/>
            <a:ext cx="10127951" cy="27686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base">
              <a:lnSpc>
                <a:spcPct val="100000"/>
              </a:lnSpc>
              <a:spcAft>
                <a:spcPct val="0"/>
              </a:spcAft>
            </a:pPr>
            <a:endParaRPr lang="ru-RU" sz="2000" dirty="0">
              <a:solidFill>
                <a:srgbClr val="0070C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l"/>
            <a:endParaRPr lang="ru-RU" sz="47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68323" y="3187700"/>
            <a:ext cx="1105535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62225" y="771525"/>
            <a:ext cx="48329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Наши родители творческие люди</a:t>
            </a: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Administrator\Desktop\березка\поделки\da6b54d4cb97f71a6ff23d698cfd2139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7931" y="4303225"/>
            <a:ext cx="3413317" cy="2312522"/>
          </a:xfrm>
          <a:prstGeom prst="roundRect">
            <a:avLst>
              <a:gd name="adj" fmla="val 16667"/>
            </a:avLst>
          </a:prstGeom>
          <a:ln>
            <a:solidFill>
              <a:schemeClr val="accent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istrator\Desktop\березка\поделки\s1200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303" y="3751141"/>
            <a:ext cx="3926445" cy="2944834"/>
          </a:xfrm>
          <a:prstGeom prst="roundRect">
            <a:avLst>
              <a:gd name="adj" fmla="val 16667"/>
            </a:avLst>
          </a:prstGeom>
          <a:ln>
            <a:solidFill>
              <a:schemeClr val="accent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istrator\Desktop\березка\поделки\20180302_100802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0042" y="430689"/>
            <a:ext cx="2621756" cy="3495675"/>
          </a:xfrm>
          <a:prstGeom prst="roundRect">
            <a:avLst>
              <a:gd name="adj" fmla="val 16667"/>
            </a:avLst>
          </a:prstGeom>
          <a:ln>
            <a:solidFill>
              <a:schemeClr val="accent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45"/>
          <a:stretch/>
        </p:blipFill>
        <p:spPr bwMode="auto">
          <a:xfrm>
            <a:off x="568323" y="1233190"/>
            <a:ext cx="2502023" cy="3034313"/>
          </a:xfrm>
          <a:prstGeom prst="roundRect">
            <a:avLst>
              <a:gd name="adj" fmla="val 16667"/>
            </a:avLst>
          </a:prstGeom>
          <a:ln>
            <a:solidFill>
              <a:srgbClr val="00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813337" y="1628660"/>
            <a:ext cx="3163754" cy="2372815"/>
          </a:xfrm>
          <a:prstGeom prst="roundRect">
            <a:avLst>
              <a:gd name="adj" fmla="val 16667"/>
            </a:avLst>
          </a:prstGeom>
          <a:ln w="9525">
            <a:solidFill>
              <a:srgbClr val="0000FF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0088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квадрат&#10;&#10;Автоматически созданное описание">
            <a:extLst>
              <a:ext uri="{FF2B5EF4-FFF2-40B4-BE49-F238E27FC236}">
                <a16:creationId xmlns="" xmlns:a16="http://schemas.microsoft.com/office/drawing/2014/main" id="{B6069E3E-8A64-43FF-940E-DA70F9AD01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673" y="0"/>
            <a:ext cx="12482945" cy="7395506"/>
          </a:xfrm>
          <a:prstGeom prst="rect">
            <a:avLst/>
          </a:prstGeom>
        </p:spPr>
      </p:pic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1A6AF04E-27B8-47CA-9825-BBFF494F0A09}"/>
              </a:ext>
            </a:extLst>
          </p:cNvPr>
          <p:cNvSpPr txBox="1">
            <a:spLocks/>
          </p:cNvSpPr>
          <p:nvPr/>
        </p:nvSpPr>
        <p:spPr>
          <a:xfrm>
            <a:off x="809623" y="176234"/>
            <a:ext cx="10127951" cy="27686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base">
              <a:lnSpc>
                <a:spcPct val="100000"/>
              </a:lnSpc>
              <a:spcAft>
                <a:spcPct val="0"/>
              </a:spcAft>
            </a:pPr>
            <a:endParaRPr lang="ru-RU" sz="2000" dirty="0">
              <a:solidFill>
                <a:srgbClr val="0070C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l"/>
            <a:endParaRPr lang="ru-RU" sz="47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68323" y="3187700"/>
            <a:ext cx="1105535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Administrator\Desktop\березка\фото 19-20\hhhh\DSCF6669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8698" y="731838"/>
            <a:ext cx="3393176" cy="2544882"/>
          </a:xfrm>
          <a:prstGeom prst="roundRect">
            <a:avLst>
              <a:gd name="adj" fmla="val 16667"/>
            </a:avLst>
          </a:prstGeom>
          <a:ln>
            <a:solidFill>
              <a:schemeClr val="accent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23" y="1123950"/>
            <a:ext cx="3097213" cy="4127500"/>
          </a:xfrm>
          <a:prstGeom prst="roundRect">
            <a:avLst>
              <a:gd name="adj" fmla="val 16667"/>
            </a:avLst>
          </a:prstGeom>
          <a:ln>
            <a:solidFill>
              <a:schemeClr val="accent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4" name="Picture 6" descr="C:\Users\Administrator\Desktop\березка\фото 19-20\l\DSCF6657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5024" y="3557032"/>
            <a:ext cx="3243051" cy="2432288"/>
          </a:xfrm>
          <a:prstGeom prst="roundRect">
            <a:avLst>
              <a:gd name="adj" fmla="val 16667"/>
            </a:avLst>
          </a:prstGeom>
          <a:ln>
            <a:solidFill>
              <a:schemeClr val="accent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J:\фото сад 21  22\20220413_075412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944418" y="806728"/>
            <a:ext cx="2544882" cy="2395103"/>
          </a:xfrm>
          <a:prstGeom prst="roundRect">
            <a:avLst>
              <a:gd name="adj" fmla="val 16667"/>
            </a:avLst>
          </a:prstGeom>
          <a:ln>
            <a:solidFill>
              <a:srgbClr val="00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J:\фото сад 21  22\20220425_094453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1666" y="4361584"/>
            <a:ext cx="3203864" cy="2402898"/>
          </a:xfrm>
          <a:prstGeom prst="roundRect">
            <a:avLst>
              <a:gd name="adj" fmla="val 16667"/>
            </a:avLst>
          </a:prstGeom>
          <a:ln>
            <a:solidFill>
              <a:srgbClr val="00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8608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квадрат&#10;&#10;Автоматически созданное описание">
            <a:extLst>
              <a:ext uri="{FF2B5EF4-FFF2-40B4-BE49-F238E27FC236}">
                <a16:creationId xmlns="" xmlns:a16="http://schemas.microsoft.com/office/drawing/2014/main" id="{B6069E3E-8A64-43FF-940E-DA70F9AD01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673" y="0"/>
            <a:ext cx="12482945" cy="7395506"/>
          </a:xfrm>
          <a:prstGeom prst="rect">
            <a:avLst/>
          </a:prstGeom>
        </p:spPr>
      </p:pic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1A6AF04E-27B8-47CA-9825-BBFF494F0A09}"/>
              </a:ext>
            </a:extLst>
          </p:cNvPr>
          <p:cNvSpPr txBox="1">
            <a:spLocks/>
          </p:cNvSpPr>
          <p:nvPr/>
        </p:nvSpPr>
        <p:spPr>
          <a:xfrm>
            <a:off x="809623" y="176234"/>
            <a:ext cx="10127951" cy="27686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base">
              <a:lnSpc>
                <a:spcPct val="100000"/>
              </a:lnSpc>
              <a:spcAft>
                <a:spcPct val="0"/>
              </a:spcAft>
            </a:pPr>
            <a:endParaRPr lang="ru-RU" sz="2000" dirty="0">
              <a:solidFill>
                <a:srgbClr val="0070C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l"/>
            <a:endParaRPr lang="ru-RU" sz="47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68323" y="3187700"/>
            <a:ext cx="1105535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76500" y="790575"/>
            <a:ext cx="45908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           Украшение окон</a:t>
            </a: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I:\фото 20-21\жжжж\20201215_151225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1249362"/>
            <a:ext cx="2320528" cy="3094038"/>
          </a:xfrm>
          <a:prstGeom prst="roundRect">
            <a:avLst>
              <a:gd name="adj" fmla="val 16667"/>
            </a:avLst>
          </a:prstGeom>
          <a:ln>
            <a:solidFill>
              <a:schemeClr val="accent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Users\Administrator\Desktop\фото ясли\20230426_16434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2298" y="3375521"/>
            <a:ext cx="2343152" cy="3124203"/>
          </a:xfrm>
          <a:prstGeom prst="roundRect">
            <a:avLst>
              <a:gd name="adj" fmla="val 16667"/>
            </a:avLst>
          </a:prstGeom>
          <a:ln>
            <a:solidFill>
              <a:srgbClr val="00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Administrator\Desktop\фото ясли\IMG-20220505-WA0003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3197" y="4181474"/>
            <a:ext cx="3346628" cy="2124075"/>
          </a:xfrm>
          <a:prstGeom prst="roundRect">
            <a:avLst>
              <a:gd name="adj" fmla="val 16667"/>
            </a:avLst>
          </a:prstGeom>
          <a:ln>
            <a:solidFill>
              <a:srgbClr val="00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I:\Новая папка (2)\20250430_160929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250" y="1385918"/>
            <a:ext cx="3082446" cy="2311835"/>
          </a:xfrm>
          <a:prstGeom prst="roundRect">
            <a:avLst>
              <a:gd name="adj" fmla="val 16667"/>
            </a:avLst>
          </a:prstGeom>
          <a:ln>
            <a:solidFill>
              <a:srgbClr val="00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8608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квадрат&#10;&#10;Автоматически созданное описание">
            <a:extLst>
              <a:ext uri="{FF2B5EF4-FFF2-40B4-BE49-F238E27FC236}">
                <a16:creationId xmlns="" xmlns:a16="http://schemas.microsoft.com/office/drawing/2014/main" id="{B6069E3E-8A64-43FF-940E-DA70F9AD01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673" y="0"/>
            <a:ext cx="12482945" cy="7395506"/>
          </a:xfrm>
          <a:prstGeom prst="rect">
            <a:avLst/>
          </a:prstGeom>
        </p:spPr>
      </p:pic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1A6AF04E-27B8-47CA-9825-BBFF494F0A09}"/>
              </a:ext>
            </a:extLst>
          </p:cNvPr>
          <p:cNvSpPr txBox="1">
            <a:spLocks/>
          </p:cNvSpPr>
          <p:nvPr/>
        </p:nvSpPr>
        <p:spPr>
          <a:xfrm>
            <a:off x="809623" y="176234"/>
            <a:ext cx="10127951" cy="27686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base">
              <a:lnSpc>
                <a:spcPct val="100000"/>
              </a:lnSpc>
              <a:spcAft>
                <a:spcPct val="0"/>
              </a:spcAft>
            </a:pPr>
            <a:endParaRPr lang="ru-RU" sz="2000" dirty="0">
              <a:solidFill>
                <a:srgbClr val="0070C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l"/>
            <a:endParaRPr lang="ru-RU" sz="47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68323" y="3187700"/>
            <a:ext cx="1105535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19300" y="733425"/>
            <a:ext cx="54327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        ПРОЕКТ «Мамин день»</a:t>
            </a: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4" descr="C:\Users\Administrator\Desktop\фото ясли\IMG-20220111-WA0015 - копия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298" y="3557032"/>
            <a:ext cx="2300288" cy="3067050"/>
          </a:xfrm>
          <a:prstGeom prst="roundRect">
            <a:avLst>
              <a:gd name="adj" fmla="val 16667"/>
            </a:avLst>
          </a:prstGeom>
          <a:ln>
            <a:solidFill>
              <a:srgbClr val="00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dministrator\Desktop\фото ясли\IMG-20220111-WA0014 - копия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858125" y="3557033"/>
            <a:ext cx="2221706" cy="3067049"/>
          </a:xfrm>
          <a:prstGeom prst="roundRect">
            <a:avLst>
              <a:gd name="adj" fmla="val 16667"/>
            </a:avLst>
          </a:prstGeom>
          <a:ln>
            <a:solidFill>
              <a:srgbClr val="00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C:\Users\Administrator\Desktop\березка\фото родители\IMG-20231114-WA0011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78" y="928843"/>
            <a:ext cx="1971677" cy="2379641"/>
          </a:xfrm>
          <a:prstGeom prst="roundRect">
            <a:avLst>
              <a:gd name="adj" fmla="val 16667"/>
            </a:avLst>
          </a:prstGeom>
          <a:ln>
            <a:solidFill>
              <a:srgbClr val="00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Administrator\Desktop\березка\фото родители\IMG-20231114-WA0015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928844"/>
            <a:ext cx="1918586" cy="2379641"/>
          </a:xfrm>
          <a:prstGeom prst="roundRect">
            <a:avLst>
              <a:gd name="adj" fmla="val 16667"/>
            </a:avLst>
          </a:prstGeom>
          <a:ln>
            <a:solidFill>
              <a:srgbClr val="00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C:\Users\Administrator\Desktop\фото ясли\IMG-20231124-WA0011.jpg"/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1378" y="2118665"/>
            <a:ext cx="2489835" cy="3319780"/>
          </a:xfrm>
          <a:prstGeom prst="roundRect">
            <a:avLst>
              <a:gd name="adj" fmla="val 16667"/>
            </a:avLst>
          </a:prstGeom>
          <a:ln>
            <a:solidFill>
              <a:srgbClr val="00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547424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квадрат&#10;&#10;Автоматически созданное описание">
            <a:extLst>
              <a:ext uri="{FF2B5EF4-FFF2-40B4-BE49-F238E27FC236}">
                <a16:creationId xmlns="" xmlns:a16="http://schemas.microsoft.com/office/drawing/2014/main" id="{B6069E3E-8A64-43FF-940E-DA70F9AD01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673" y="0"/>
            <a:ext cx="12482945" cy="7395506"/>
          </a:xfrm>
          <a:prstGeom prst="rect">
            <a:avLst/>
          </a:prstGeom>
        </p:spPr>
      </p:pic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1A6AF04E-27B8-47CA-9825-BBFF494F0A09}"/>
              </a:ext>
            </a:extLst>
          </p:cNvPr>
          <p:cNvSpPr txBox="1">
            <a:spLocks/>
          </p:cNvSpPr>
          <p:nvPr/>
        </p:nvSpPr>
        <p:spPr>
          <a:xfrm>
            <a:off x="809623" y="176234"/>
            <a:ext cx="10127951" cy="27686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base">
              <a:lnSpc>
                <a:spcPct val="100000"/>
              </a:lnSpc>
              <a:spcAft>
                <a:spcPct val="0"/>
              </a:spcAft>
            </a:pPr>
            <a:endParaRPr lang="ru-RU" sz="2000" dirty="0">
              <a:solidFill>
                <a:srgbClr val="0070C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l"/>
            <a:endParaRPr lang="ru-RU" sz="47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68323" y="3187700"/>
            <a:ext cx="1105535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90725" y="647700"/>
            <a:ext cx="54997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             ПРОЕКТ «День отца»</a:t>
            </a: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323" y="489541"/>
            <a:ext cx="2261236" cy="2787337"/>
          </a:xfrm>
          <a:prstGeom prst="roundRect">
            <a:avLst>
              <a:gd name="adj" fmla="val 16667"/>
            </a:avLst>
          </a:prstGeom>
          <a:ln w="9525">
            <a:solidFill>
              <a:srgbClr val="0000FF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6671" y="489542"/>
            <a:ext cx="2248079" cy="3004286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373" y="3519744"/>
            <a:ext cx="2295788" cy="3057524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1231" y="3605353"/>
            <a:ext cx="2245950" cy="2971916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1" name="Рисунок 10" descr="C:\Users\Administrator\AppData\Local\Microsoft\Windows\Temporary Internet Files\Content.Word\20251015_145307.jpg"/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1265" y="1257221"/>
            <a:ext cx="2933700" cy="2200275"/>
          </a:xfrm>
          <a:prstGeom prst="roundRect">
            <a:avLst>
              <a:gd name="adj" fmla="val 16667"/>
            </a:avLst>
          </a:prstGeom>
          <a:ln>
            <a:solidFill>
              <a:srgbClr val="00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Рисунок 12" descr="C:\Users\Administrator\AppData\Local\Microsoft\Windows\Temporary Internet Files\Content.Word\20251015_144515.jpg"/>
          <p:cNvPicPr/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939328" y="3934638"/>
            <a:ext cx="3020237" cy="2265023"/>
          </a:xfrm>
          <a:prstGeom prst="roundRect">
            <a:avLst>
              <a:gd name="adj" fmla="val 16667"/>
            </a:avLst>
          </a:prstGeom>
          <a:ln>
            <a:solidFill>
              <a:srgbClr val="00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717624" y="3979228"/>
            <a:ext cx="2991001" cy="2243251"/>
          </a:xfrm>
          <a:prstGeom prst="roundRect">
            <a:avLst>
              <a:gd name="adj" fmla="val 16667"/>
            </a:avLst>
          </a:prstGeom>
          <a:ln>
            <a:solidFill>
              <a:srgbClr val="00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523613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квадрат&#10;&#10;Автоматически созданное описание">
            <a:extLst>
              <a:ext uri="{FF2B5EF4-FFF2-40B4-BE49-F238E27FC236}">
                <a16:creationId xmlns="" xmlns:a16="http://schemas.microsoft.com/office/drawing/2014/main" id="{B6069E3E-8A64-43FF-940E-DA70F9AD01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673" y="0"/>
            <a:ext cx="12482945" cy="7395506"/>
          </a:xfrm>
          <a:prstGeom prst="rect">
            <a:avLst/>
          </a:prstGeom>
        </p:spPr>
      </p:pic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1A6AF04E-27B8-47CA-9825-BBFF494F0A09}"/>
              </a:ext>
            </a:extLst>
          </p:cNvPr>
          <p:cNvSpPr txBox="1">
            <a:spLocks/>
          </p:cNvSpPr>
          <p:nvPr/>
        </p:nvSpPr>
        <p:spPr>
          <a:xfrm>
            <a:off x="809623" y="176234"/>
            <a:ext cx="10127951" cy="27686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base">
              <a:lnSpc>
                <a:spcPct val="100000"/>
              </a:lnSpc>
              <a:spcAft>
                <a:spcPct val="0"/>
              </a:spcAft>
            </a:pPr>
            <a:endParaRPr lang="ru-RU" sz="2000" dirty="0">
              <a:solidFill>
                <a:srgbClr val="0070C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l"/>
            <a:endParaRPr lang="ru-RU" sz="47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68323" y="3187700"/>
            <a:ext cx="1105535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19325" y="1123950"/>
            <a:ext cx="577190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                                          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Трудовой десант </a:t>
            </a:r>
          </a:p>
          <a:p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(помощь в уборке территории)</a:t>
            </a: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C:\Users\Administrator\Desktop\березка\IMG-20220506-WA000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6823" y="2533649"/>
            <a:ext cx="2533652" cy="3705225"/>
          </a:xfrm>
          <a:prstGeom prst="roundRect">
            <a:avLst>
              <a:gd name="adj" fmla="val 16667"/>
            </a:avLst>
          </a:prstGeom>
          <a:ln>
            <a:solidFill>
              <a:srgbClr val="00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Administrator\Desktop\березка\IMG-20220507-WA0041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3059134"/>
            <a:ext cx="3505200" cy="2628900"/>
          </a:xfrm>
          <a:prstGeom prst="roundRect">
            <a:avLst>
              <a:gd name="adj" fmla="val 16667"/>
            </a:avLst>
          </a:prstGeom>
          <a:ln>
            <a:solidFill>
              <a:srgbClr val="00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7199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квадрат&#10;&#10;Автоматически созданное описание">
            <a:extLst>
              <a:ext uri="{FF2B5EF4-FFF2-40B4-BE49-F238E27FC236}">
                <a16:creationId xmlns="" xmlns:a16="http://schemas.microsoft.com/office/drawing/2014/main" id="{B6069E3E-8A64-43FF-940E-DA70F9AD01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673" y="0"/>
            <a:ext cx="12482945" cy="7395506"/>
          </a:xfrm>
          <a:prstGeom prst="rect">
            <a:avLst/>
          </a:prstGeom>
        </p:spPr>
      </p:pic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1A6AF04E-27B8-47CA-9825-BBFF494F0A09}"/>
              </a:ext>
            </a:extLst>
          </p:cNvPr>
          <p:cNvSpPr txBox="1">
            <a:spLocks/>
          </p:cNvSpPr>
          <p:nvPr/>
        </p:nvSpPr>
        <p:spPr>
          <a:xfrm>
            <a:off x="809623" y="176234"/>
            <a:ext cx="10127951" cy="27686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base">
              <a:lnSpc>
                <a:spcPct val="100000"/>
              </a:lnSpc>
              <a:spcAft>
                <a:spcPct val="0"/>
              </a:spcAft>
            </a:pPr>
            <a:endParaRPr lang="ru-RU" sz="2000" dirty="0">
              <a:solidFill>
                <a:srgbClr val="0070C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l"/>
            <a:endParaRPr lang="ru-RU" sz="47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68323" y="3187700"/>
            <a:ext cx="1105535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71675" y="551289"/>
            <a:ext cx="862012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Взаимоотношения сотрудников детского сада и родителей на современном этапе одна из самых сложных проблем. Существуют различные взгляды родителей на сотрудничество ДОО с семьёй. Многие считают, что воспитывать их детей должен детский сад. Есть категория родителей, которые пренебрегают советами педагогов. Отдельные родители считают, что их задача состоит лишь в том, чтобы ребёнок был сыт, одет, а единственное его занятие дома – просмотр мультфильмов и прогулка.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Взаимодействие воспитателей с семьями воспитанников является одним из важнейших условий формирования личности ребёнка, положительных результатов в воспитании, которого можно достичь при согласованности действий и при условии развития интереса родителей к вопросам воспитания и обучения.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Сотрудничество педагогов и родителей позволяет лучше узнать ребёнка, посмотреть на него с разных позиций, увидеть в разных ситуациях, а следовательно, помочь в его развитии.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Укрепление и развитие тесной связи и взаимодействие детского сада и семьи обеспечивают благоприятные условия жизни и воспитания ребёнка, формирование основ полноценной, гармоничной личности.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Задачи воспитания и развития могут быть успешно решены только в том случае, если детский сад будет поддерживать связь с семьёй и вовлекать её в свою работу.</a:t>
            </a:r>
            <a:endParaRPr lang="ru-RU" b="1" kern="0" dirty="0" smtClean="0">
              <a:solidFill>
                <a:srgbClr val="0070C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273" y="5075604"/>
            <a:ext cx="6724650" cy="1798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45728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квадрат&#10;&#10;Автоматически созданное описание">
            <a:extLst>
              <a:ext uri="{FF2B5EF4-FFF2-40B4-BE49-F238E27FC236}">
                <a16:creationId xmlns="" xmlns:a16="http://schemas.microsoft.com/office/drawing/2014/main" id="{B6069E3E-8A64-43FF-940E-DA70F9AD01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673" y="0"/>
            <a:ext cx="12482945" cy="7395506"/>
          </a:xfrm>
          <a:prstGeom prst="rect">
            <a:avLst/>
          </a:prstGeom>
        </p:spPr>
      </p:pic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1A6AF04E-27B8-47CA-9825-BBFF494F0A09}"/>
              </a:ext>
            </a:extLst>
          </p:cNvPr>
          <p:cNvSpPr txBox="1">
            <a:spLocks/>
          </p:cNvSpPr>
          <p:nvPr/>
        </p:nvSpPr>
        <p:spPr>
          <a:xfrm>
            <a:off x="809623" y="176234"/>
            <a:ext cx="10127951" cy="27686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base">
              <a:lnSpc>
                <a:spcPct val="100000"/>
              </a:lnSpc>
              <a:spcAft>
                <a:spcPct val="0"/>
              </a:spcAft>
            </a:pPr>
            <a:endParaRPr lang="ru-RU" sz="2000" dirty="0">
              <a:solidFill>
                <a:srgbClr val="0070C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l"/>
            <a:endParaRPr lang="ru-RU" sz="47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68323" y="3187700"/>
            <a:ext cx="1105535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90725" y="647700"/>
            <a:ext cx="59974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             Развлечения и праздники</a:t>
            </a: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Administrator\Desktop\фото ясли\IMG-20231226-WA000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939" y="896016"/>
            <a:ext cx="3201461" cy="2291684"/>
          </a:xfrm>
          <a:prstGeom prst="roundRect">
            <a:avLst>
              <a:gd name="adj" fmla="val 16667"/>
            </a:avLst>
          </a:prstGeom>
          <a:ln>
            <a:solidFill>
              <a:srgbClr val="00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Administrator\Desktop\фото ясли\IMG-20231107-WA0023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0923" y="896016"/>
            <a:ext cx="2909076" cy="2181807"/>
          </a:xfrm>
          <a:prstGeom prst="roundRect">
            <a:avLst>
              <a:gd name="adj" fmla="val 16667"/>
            </a:avLst>
          </a:prstGeom>
          <a:ln>
            <a:solidFill>
              <a:srgbClr val="00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Administrator\Desktop\березка\фото 19-20\h\DSCF6698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23" y="3569990"/>
            <a:ext cx="3225799" cy="2419349"/>
          </a:xfrm>
          <a:prstGeom prst="roundRect">
            <a:avLst>
              <a:gd name="adj" fmla="val 16667"/>
            </a:avLst>
          </a:prstGeom>
          <a:ln>
            <a:solidFill>
              <a:srgbClr val="00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Administrator\Desktop\березка\фото 19-20\h\DSCF6702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9223" y="3569990"/>
            <a:ext cx="3384451" cy="2325985"/>
          </a:xfrm>
          <a:prstGeom prst="roundRect">
            <a:avLst>
              <a:gd name="adj" fmla="val 16667"/>
            </a:avLst>
          </a:prstGeom>
          <a:ln>
            <a:solidFill>
              <a:srgbClr val="00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5008" y="1195435"/>
            <a:ext cx="2823582" cy="3764776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9221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квадрат&#10;&#10;Автоматически созданное описание">
            <a:extLst>
              <a:ext uri="{FF2B5EF4-FFF2-40B4-BE49-F238E27FC236}">
                <a16:creationId xmlns="" xmlns:a16="http://schemas.microsoft.com/office/drawing/2014/main" id="{B6069E3E-8A64-43FF-940E-DA70F9AD01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518" y="0"/>
            <a:ext cx="12227518" cy="6858000"/>
          </a:xfrm>
          <a:prstGeom prst="rect">
            <a:avLst/>
          </a:prstGeom>
        </p:spPr>
      </p:pic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43F58F65-B121-4687-9D85-7038490B374C}"/>
              </a:ext>
            </a:extLst>
          </p:cNvPr>
          <p:cNvSpPr txBox="1">
            <a:spLocks/>
          </p:cNvSpPr>
          <p:nvPr/>
        </p:nvSpPr>
        <p:spPr>
          <a:xfrm>
            <a:off x="0" y="314220"/>
            <a:ext cx="1127564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Акция </a:t>
            </a:r>
            <a:br>
              <a:rPr lang="ru-RU" sz="29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9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«Покормите птиц зимой»</a:t>
            </a:r>
          </a:p>
        </p:txBody>
      </p:sp>
      <p:pic>
        <p:nvPicPr>
          <p:cNvPr id="14" name="Рисунок 13" descr="C:\Users\UZER\Desktop\работа с родителями\86.jpg"/>
          <p:cNvPicPr/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723"/>
          <a:stretch/>
        </p:blipFill>
        <p:spPr bwMode="auto">
          <a:xfrm>
            <a:off x="4282143" y="3652784"/>
            <a:ext cx="3230245" cy="2646045"/>
          </a:xfrm>
          <a:prstGeom prst="roundRect">
            <a:avLst>
              <a:gd name="adj" fmla="val 16667"/>
            </a:avLst>
          </a:prstGeom>
          <a:ln>
            <a:solidFill>
              <a:srgbClr val="00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2824" y="1457220"/>
            <a:ext cx="3535361" cy="2467676"/>
          </a:xfrm>
          <a:prstGeom prst="roundRect">
            <a:avLst>
              <a:gd name="adj" fmla="val 16667"/>
            </a:avLst>
          </a:prstGeom>
          <a:ln>
            <a:solidFill>
              <a:srgbClr val="00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399" y="1566810"/>
            <a:ext cx="3535361" cy="2358086"/>
          </a:xfrm>
          <a:prstGeom prst="roundRect">
            <a:avLst>
              <a:gd name="adj" fmla="val 16667"/>
            </a:avLst>
          </a:prstGeom>
          <a:ln>
            <a:solidFill>
              <a:srgbClr val="00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562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Изображение выглядит как квадрат&#10;&#10;Автоматически созданное описание">
            <a:extLst>
              <a:ext uri="{FF2B5EF4-FFF2-40B4-BE49-F238E27FC236}">
                <a16:creationId xmlns="" xmlns:a16="http://schemas.microsoft.com/office/drawing/2014/main" id="{B6069E3E-8A64-43FF-940E-DA70F9AD01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27518" cy="6858000"/>
          </a:xfrm>
          <a:prstGeom prst="rect">
            <a:avLst/>
          </a:prstGeom>
        </p:spPr>
      </p:pic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43F58F65-B121-4687-9D85-7038490B374C}"/>
              </a:ext>
            </a:extLst>
          </p:cNvPr>
          <p:cNvSpPr txBox="1">
            <a:spLocks/>
          </p:cNvSpPr>
          <p:nvPr/>
        </p:nvSpPr>
        <p:spPr>
          <a:xfrm>
            <a:off x="723901" y="438151"/>
            <a:ext cx="8953500" cy="55244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5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Открытка для родителей</a:t>
            </a:r>
            <a:endParaRPr lang="ru-RU" sz="25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Заголовок 1">
            <a:extLst>
              <a:ext uri="{FF2B5EF4-FFF2-40B4-BE49-F238E27FC236}">
                <a16:creationId xmlns="" xmlns:a16="http://schemas.microsoft.com/office/drawing/2014/main" id="{43F58F65-B121-4687-9D85-7038490B374C}"/>
              </a:ext>
            </a:extLst>
          </p:cNvPr>
          <p:cNvSpPr txBox="1">
            <a:spLocks/>
          </p:cNvSpPr>
          <p:nvPr/>
        </p:nvSpPr>
        <p:spPr>
          <a:xfrm>
            <a:off x="8804296" y="1264285"/>
            <a:ext cx="2928959" cy="156209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900" dirty="0">
              <a:solidFill>
                <a:srgbClr val="0000FF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1026" name="Picture 2" descr="I:\Новая папка (2)\20241218_10463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1" y="990600"/>
            <a:ext cx="2066925" cy="2755900"/>
          </a:xfrm>
          <a:prstGeom prst="roundRect">
            <a:avLst>
              <a:gd name="adj" fmla="val 16667"/>
            </a:avLst>
          </a:prstGeom>
          <a:ln>
            <a:solidFill>
              <a:srgbClr val="00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I:\Новая папка (2)\20241218_113528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49" y="990600"/>
            <a:ext cx="2162175" cy="2882900"/>
          </a:xfrm>
          <a:prstGeom prst="roundRect">
            <a:avLst>
              <a:gd name="adj" fmla="val 16667"/>
            </a:avLst>
          </a:prstGeom>
          <a:ln>
            <a:solidFill>
              <a:srgbClr val="00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:\Новая папка (2)\20250221_103937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7076" y="939800"/>
            <a:ext cx="2143124" cy="2857499"/>
          </a:xfrm>
          <a:prstGeom prst="roundRect">
            <a:avLst>
              <a:gd name="adj" fmla="val 16667"/>
            </a:avLst>
          </a:prstGeom>
          <a:ln>
            <a:solidFill>
              <a:srgbClr val="00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I:\Новая папка (2)\20250707_093057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5399" y="990600"/>
            <a:ext cx="2295525" cy="2806699"/>
          </a:xfrm>
          <a:prstGeom prst="roundRect">
            <a:avLst>
              <a:gd name="adj" fmla="val 16667"/>
            </a:avLst>
          </a:prstGeom>
          <a:ln>
            <a:solidFill>
              <a:srgbClr val="00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I:\Новая папка (2)\20250707_163355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265" y="4130673"/>
            <a:ext cx="2257425" cy="2298701"/>
          </a:xfrm>
          <a:prstGeom prst="roundRect">
            <a:avLst>
              <a:gd name="adj" fmla="val 16667"/>
            </a:avLst>
          </a:prstGeom>
          <a:ln>
            <a:solidFill>
              <a:srgbClr val="00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Administrator\Desktop\фото ясли\IMG-20220111-WA0010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2976" y="4143230"/>
            <a:ext cx="2228850" cy="2298701"/>
          </a:xfrm>
          <a:prstGeom prst="roundRect">
            <a:avLst>
              <a:gd name="adj" fmla="val 16667"/>
            </a:avLst>
          </a:prstGeom>
          <a:ln>
            <a:solidFill>
              <a:srgbClr val="00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J:\фото сад 21  22\20220305_105856.jp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5306" y="4155787"/>
            <a:ext cx="2366530" cy="2286144"/>
          </a:xfrm>
          <a:prstGeom prst="roundRect">
            <a:avLst>
              <a:gd name="adj" fmla="val 16667"/>
            </a:avLst>
          </a:prstGeom>
          <a:ln>
            <a:solidFill>
              <a:srgbClr val="00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8601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квадрат&#10;&#10;Автоматически созданное описание">
            <a:extLst>
              <a:ext uri="{FF2B5EF4-FFF2-40B4-BE49-F238E27FC236}">
                <a16:creationId xmlns="" xmlns:a16="http://schemas.microsoft.com/office/drawing/2014/main" id="{B6069E3E-8A64-43FF-940E-DA70F9AD01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Заголовок 1">
            <a:extLst>
              <a:ext uri="{FF2B5EF4-FFF2-40B4-BE49-F238E27FC236}">
                <a16:creationId xmlns="" xmlns:a16="http://schemas.microsoft.com/office/drawing/2014/main" id="{D9B725B5-0C30-4CD7-B1E2-4BF43FE3F275}"/>
              </a:ext>
            </a:extLst>
          </p:cNvPr>
          <p:cNvSpPr txBox="1">
            <a:spLocks/>
          </p:cNvSpPr>
          <p:nvPr/>
        </p:nvSpPr>
        <p:spPr>
          <a:xfrm>
            <a:off x="546100" y="188639"/>
            <a:ext cx="10371282" cy="527005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9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47675" y="695325"/>
            <a:ext cx="1103947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Много различных форм работы с родителями </a:t>
            </a:r>
            <a:r>
              <a:rPr lang="ru-RU" sz="2400" b="1" dirty="0" err="1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опробировано</a:t>
            </a: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 Признаки обновления во взаимодействии с семьёй  явно происходят.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Мы стали теснее и ближе общаться со всеми родителями, а не только с активистами, привлекая их к групповым мероприятиям.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Calibri" pitchFamily="34" charset="0"/>
              </a:rPr>
              <a:t>   Пока ещё инициатива больше исходит от педагогов, но уже видно, что родителям интересно в ДОО.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Calibri" pitchFamily="34" charset="0"/>
              </a:rPr>
              <a:t>   Изменилось общение педагогов и родителей: взаимоотношения стали партнёрскими. Родители и воспитатели советуются друг с другом, предлагают, убеждают, как лучше организовать мероприятие, праздник. Формальное общение исчезает.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538" y="4405313"/>
            <a:ext cx="7273925" cy="194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1081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квадрат&#10;&#10;Автоматически созданное описание">
            <a:extLst>
              <a:ext uri="{FF2B5EF4-FFF2-40B4-BE49-F238E27FC236}">
                <a16:creationId xmlns="" xmlns:a16="http://schemas.microsoft.com/office/drawing/2014/main" id="{B6069E3E-8A64-43FF-940E-DA70F9AD01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Заголовок 1">
            <a:extLst>
              <a:ext uri="{FF2B5EF4-FFF2-40B4-BE49-F238E27FC236}">
                <a16:creationId xmlns="" xmlns:a16="http://schemas.microsoft.com/office/drawing/2014/main" id="{D9B725B5-0C30-4CD7-B1E2-4BF43FE3F275}"/>
              </a:ext>
            </a:extLst>
          </p:cNvPr>
          <p:cNvSpPr txBox="1">
            <a:spLocks/>
          </p:cNvSpPr>
          <p:nvPr/>
        </p:nvSpPr>
        <p:spPr>
          <a:xfrm>
            <a:off x="546100" y="188639"/>
            <a:ext cx="10371282" cy="527005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9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46100" y="495300"/>
            <a:ext cx="1045527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Взаимодействие воспитателей и родителей стало необходимым условием всестороннего развития ребёнка, позволило глубже узнать его индивидуальные способности и возможности.</a:t>
            </a:r>
          </a:p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Многие из родителей осознали важность сотрудничества с воспитателями. </a:t>
            </a:r>
          </a:p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Индивидуальные собеседования с родителями показывают что многие из них смогли повысить уровень педагогических знаний, умений и навыков. Постоянный контакт с семьёй позволил пробудить чувство расположения и доверие родителей к детскому саду, создать атмосферу общности интересов, эмоциональной </a:t>
            </a:r>
            <a:r>
              <a:rPr kumimoji="0" 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взаимоподдержки</a:t>
            </a:r>
            <a:r>
              <a:rPr lang="ru-RU" sz="2400" b="1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5713" y="4270375"/>
            <a:ext cx="7273925" cy="194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274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Изображение выглядит как квадрат&#10;&#10;Автоматически созданное описание">
            <a:extLst>
              <a:ext uri="{FF2B5EF4-FFF2-40B4-BE49-F238E27FC236}">
                <a16:creationId xmlns="" xmlns:a16="http://schemas.microsoft.com/office/drawing/2014/main" id="{B6069E3E-8A64-43FF-940E-DA70F9AD01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173" y="0"/>
            <a:ext cx="13776681" cy="6968067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C398A166-160B-443A-A546-C834ADD59BCD}"/>
              </a:ext>
            </a:extLst>
          </p:cNvPr>
          <p:cNvSpPr/>
          <p:nvPr/>
        </p:nvSpPr>
        <p:spPr>
          <a:xfrm>
            <a:off x="2322511" y="860409"/>
            <a:ext cx="10036493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0" dirty="0">
                <a:solidFill>
                  <a:srgbClr val="0000FF"/>
                </a:solidFill>
                <a:latin typeface="Monotype Corsiva" panose="03010101010201010101" pitchFamily="66" charset="0"/>
                <a:cs typeface="Miriam" panose="020B0502050101010101" pitchFamily="34" charset="-79"/>
              </a:rPr>
              <a:t>Спасибо за </a:t>
            </a:r>
          </a:p>
          <a:p>
            <a:r>
              <a:rPr lang="ru-RU" sz="15000" dirty="0">
                <a:solidFill>
                  <a:srgbClr val="0000FF"/>
                </a:solidFill>
                <a:latin typeface="Monotype Corsiva" panose="03010101010201010101" pitchFamily="66" charset="0"/>
                <a:cs typeface="Miriam" panose="020B0502050101010101" pitchFamily="34" charset="-79"/>
              </a:rPr>
              <a:t>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554820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Изображение выглядит как квадрат&#10;&#10;Автоматически созданное описание">
            <a:extLst>
              <a:ext uri="{FF2B5EF4-FFF2-40B4-BE49-F238E27FC236}">
                <a16:creationId xmlns="" xmlns:a16="http://schemas.microsoft.com/office/drawing/2014/main" id="{B6069E3E-8A64-43FF-940E-DA70F9AD01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38174" y="952838"/>
            <a:ext cx="1096327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Термин «взаимодействие» предполагает обмен мыслями, чувствами, переживаниями, общение. </a:t>
            </a:r>
            <a:endParaRPr lang="ru-RU" sz="36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Взаимодействие</a:t>
            </a:r>
            <a:r>
              <a:rPr lang="ru-RU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педагогов с</a:t>
            </a:r>
            <a:r>
              <a:rPr lang="ru-RU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родителями предполагает взаимопомощь, взаимоуважение и взаимодоверие, знание и учет педагогом условий семейного воспитания, а родителями – условий воспитания в детском саду.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8560" y="4552949"/>
            <a:ext cx="6721703" cy="1797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30841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квадрат&#10;&#10;Автоматически созданное описание">
            <a:extLst>
              <a:ext uri="{FF2B5EF4-FFF2-40B4-BE49-F238E27FC236}">
                <a16:creationId xmlns="" xmlns:a16="http://schemas.microsoft.com/office/drawing/2014/main" id="{B6069E3E-8A64-43FF-940E-DA70F9AD01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3" name="Заголовок 1">
            <a:extLst>
              <a:ext uri="{FF2B5EF4-FFF2-40B4-BE49-F238E27FC236}">
                <a16:creationId xmlns="" xmlns:a16="http://schemas.microsoft.com/office/drawing/2014/main" id="{89547B27-E79F-40C5-8487-355CA3A7D83C}"/>
              </a:ext>
            </a:extLst>
          </p:cNvPr>
          <p:cNvSpPr txBox="1">
            <a:spLocks/>
          </p:cNvSpPr>
          <p:nvPr/>
        </p:nvSpPr>
        <p:spPr>
          <a:xfrm>
            <a:off x="1279702" y="-277068"/>
            <a:ext cx="10226498" cy="532531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b="1" dirty="0">
                <a:solidFill>
                  <a:schemeClr val="accent4">
                    <a:lumMod val="75000"/>
                  </a:schemeClr>
                </a:solidFill>
              </a:rPr>
              <a:t>                </a:t>
            </a:r>
            <a:br>
              <a:rPr lang="ru-RU" sz="2000" b="1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условиях реализации новых нормативно-содержательных    подходов перед дошкольным образованием поставлены целевые ориентиры, предполагающие открытость, тесное сотрудничество и взаимодействие с родителями. Задачи, стоящие сегодня перед системой образования, повышают ответственность родителей за результативность учебно-воспитательного процесса в каждом ДОУ, так как именно родительская общественность непосредственно заинтересована в повышении качества образования и развития своих детей. (ФГОС ДО ч. I п. 1.6 п. п. 9)</a:t>
            </a:r>
            <a:b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Характерной тенденцией современного периода в развитии отечественного образования является стремление образовательных учреждений к открытости, которая предполагает и участие общества в жизни ДОУ. (ФГОС ДО ч. III п. 3.1 п. п. 5, 6)</a:t>
            </a:r>
            <a:b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Немаловажную роль в процессе становления открытости играют родители, которые являются основными социальными заказчиками ДОУ. И взаимодействие педагогов с ними просто невозможно без учета интересов и запросов семьи.</a:t>
            </a: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6874" y="4537091"/>
            <a:ext cx="1952626" cy="1798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0215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квадрат&#10;&#10;Автоматически созданное описание">
            <a:extLst>
              <a:ext uri="{FF2B5EF4-FFF2-40B4-BE49-F238E27FC236}">
                <a16:creationId xmlns="" xmlns:a16="http://schemas.microsoft.com/office/drawing/2014/main" id="{B6069E3E-8A64-43FF-940E-DA70F9AD01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3" name="Заголовок 1">
            <a:extLst>
              <a:ext uri="{FF2B5EF4-FFF2-40B4-BE49-F238E27FC236}">
                <a16:creationId xmlns="" xmlns:a16="http://schemas.microsoft.com/office/drawing/2014/main" id="{992F056A-AD2E-4D68-AFAD-6F7980B71A11}"/>
              </a:ext>
            </a:extLst>
          </p:cNvPr>
          <p:cNvSpPr txBox="1">
            <a:spLocks/>
          </p:cNvSpPr>
          <p:nvPr/>
        </p:nvSpPr>
        <p:spPr>
          <a:xfrm>
            <a:off x="850900" y="558800"/>
            <a:ext cx="9848274" cy="350404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3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овлечение </a:t>
            </a:r>
            <a:r>
              <a:rPr lang="ru-RU" sz="33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родителей в единое пространство детского развития осуществляется в трех направлениях:</a:t>
            </a:r>
            <a:br>
              <a:rPr lang="ru-RU" sz="33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3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3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3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*повышение педагогической культуры </a:t>
            </a:r>
            <a:r>
              <a:rPr lang="ru-RU" sz="3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родителей;</a:t>
            </a:r>
            <a:r>
              <a:rPr lang="ru-RU" sz="33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3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3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*вовлечение родителей в деятельность </a:t>
            </a:r>
            <a:r>
              <a:rPr lang="ru-RU" sz="3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ДОУ;</a:t>
            </a:r>
            <a:r>
              <a:rPr lang="ru-RU" sz="33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3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3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*совместная работа по обмену опытом</a:t>
            </a:r>
            <a:r>
              <a:rPr lang="ru-RU" sz="4100" dirty="0">
                <a:solidFill>
                  <a:srgbClr val="0070C0"/>
                </a:solidFill>
                <a:latin typeface="Calibri"/>
              </a:rPr>
              <a:t>.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4" name="Объект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4792" y="4229720"/>
            <a:ext cx="7272808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983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квадрат&#10;&#10;Автоматически созданное описание">
            <a:extLst>
              <a:ext uri="{FF2B5EF4-FFF2-40B4-BE49-F238E27FC236}">
                <a16:creationId xmlns="" xmlns:a16="http://schemas.microsoft.com/office/drawing/2014/main" id="{B6069E3E-8A64-43FF-940E-DA70F9AD01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673" y="0"/>
            <a:ext cx="12482945" cy="7395506"/>
          </a:xfrm>
          <a:prstGeom prst="rect">
            <a:avLst/>
          </a:prstGeom>
        </p:spPr>
      </p:pic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1A6AF04E-27B8-47CA-9825-BBFF494F0A09}"/>
              </a:ext>
            </a:extLst>
          </p:cNvPr>
          <p:cNvSpPr txBox="1">
            <a:spLocks/>
          </p:cNvSpPr>
          <p:nvPr/>
        </p:nvSpPr>
        <p:spPr>
          <a:xfrm>
            <a:off x="809623" y="176234"/>
            <a:ext cx="10127951" cy="485296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base">
              <a:lnSpc>
                <a:spcPct val="100000"/>
              </a:lnSpc>
              <a:spcAft>
                <a:spcPct val="0"/>
              </a:spcAft>
            </a:pPr>
            <a:endParaRPr lang="ru-RU" sz="5900" b="1" u="sng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 fontAlgn="base">
              <a:lnSpc>
                <a:spcPct val="100000"/>
              </a:lnSpc>
              <a:spcAft>
                <a:spcPct val="0"/>
              </a:spcAft>
            </a:pPr>
            <a:endParaRPr lang="ru-RU" sz="5900" b="1" u="sng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 fontAlgn="base">
              <a:lnSpc>
                <a:spcPct val="100000"/>
              </a:lnSpc>
              <a:spcAft>
                <a:spcPct val="0"/>
              </a:spcAft>
            </a:pPr>
            <a:r>
              <a:rPr lang="ru-RU" sz="41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41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41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900" b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 создать в детском саду необходимые условия для развития ответственных взаимоотношений с семьями воспитанников, обеспечивающих целостное развитие личности дошкольника, повысить компетентность родителей в области воспитания.</a:t>
            </a:r>
          </a:p>
          <a:p>
            <a:pPr algn="l"/>
            <a:endParaRPr lang="ru-RU" sz="29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68323" y="3187700"/>
            <a:ext cx="1105535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39768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квадрат&#10;&#10;Автоматически созданное описание">
            <a:extLst>
              <a:ext uri="{FF2B5EF4-FFF2-40B4-BE49-F238E27FC236}">
                <a16:creationId xmlns="" xmlns:a16="http://schemas.microsoft.com/office/drawing/2014/main" id="{B6069E3E-8A64-43FF-940E-DA70F9AD01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673" y="0"/>
            <a:ext cx="12482945" cy="7395506"/>
          </a:xfrm>
          <a:prstGeom prst="rect">
            <a:avLst/>
          </a:prstGeom>
        </p:spPr>
      </p:pic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1A6AF04E-27B8-47CA-9825-BBFF494F0A09}"/>
              </a:ext>
            </a:extLst>
          </p:cNvPr>
          <p:cNvSpPr txBox="1">
            <a:spLocks/>
          </p:cNvSpPr>
          <p:nvPr/>
        </p:nvSpPr>
        <p:spPr>
          <a:xfrm>
            <a:off x="809623" y="176234"/>
            <a:ext cx="10127951" cy="485296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base">
              <a:lnSpc>
                <a:spcPct val="100000"/>
              </a:lnSpc>
              <a:spcAft>
                <a:spcPct val="0"/>
              </a:spcAft>
            </a:pPr>
            <a:endParaRPr lang="ru-RU" sz="2900" b="1" dirty="0">
              <a:solidFill>
                <a:srgbClr val="0070C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l"/>
            <a:endParaRPr lang="ru-RU" sz="29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68323" y="3187700"/>
            <a:ext cx="1105535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68323" y="382012"/>
            <a:ext cx="8575677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Установить партнерские отношения с семьей каждого воспитанника.</a:t>
            </a:r>
            <a:b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*Объединить усилия семьи и детского сада для развития и воспитания детей.</a:t>
            </a:r>
            <a:b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*Создать атмосферу взаимопонимания, общности интересов, позитивный настрой на общение и доброжелательную </a:t>
            </a:r>
            <a:r>
              <a:rPr lang="ru-RU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взаимоподдержку</a:t>
            </a: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родителей, воспитанников и педагогов детского сада. 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*Активизировать и обогащать умения родителей по воспитанию детей.</a:t>
            </a:r>
            <a:b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*Поддерживать уверенность родителей (законных представителей) в собственных педагогических возможностях</a:t>
            </a:r>
            <a:b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0716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квадрат&#10;&#10;Автоматически созданное описание">
            <a:extLst>
              <a:ext uri="{FF2B5EF4-FFF2-40B4-BE49-F238E27FC236}">
                <a16:creationId xmlns="" xmlns:a16="http://schemas.microsoft.com/office/drawing/2014/main" id="{B6069E3E-8A64-43FF-940E-DA70F9AD01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673" y="0"/>
            <a:ext cx="12482945" cy="7395506"/>
          </a:xfrm>
          <a:prstGeom prst="rect">
            <a:avLst/>
          </a:prstGeom>
        </p:spPr>
      </p:pic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1A6AF04E-27B8-47CA-9825-BBFF494F0A09}"/>
              </a:ext>
            </a:extLst>
          </p:cNvPr>
          <p:cNvSpPr txBox="1">
            <a:spLocks/>
          </p:cNvSpPr>
          <p:nvPr/>
        </p:nvSpPr>
        <p:spPr>
          <a:xfrm>
            <a:off x="809623" y="176234"/>
            <a:ext cx="10127951" cy="27686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base">
              <a:lnSpc>
                <a:spcPct val="100000"/>
              </a:lnSpc>
              <a:spcAft>
                <a:spcPct val="0"/>
              </a:spcAft>
            </a:pPr>
            <a:endParaRPr lang="ru-RU" sz="2000" dirty="0">
              <a:solidFill>
                <a:srgbClr val="0070C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l"/>
            <a:endParaRPr lang="ru-RU" sz="47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68323" y="3187700"/>
            <a:ext cx="1105535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09623" y="612845"/>
            <a:ext cx="833437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Установление сотрудничества и партнёрских отношений детского сада с семьёй имеет огромное значение.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Только объединив свои усилия, родители и воспитатели могут обеспечить ребёнку двойную защиту, эмоциональный комфорт, интересную, содержательную жизнь дома и в детском саду, помогут развитию его основных способностей, умению общаться со сверстниками.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Свои отношения с родителями строим на основе сотрудничества и взаимного уважения. Всегда помним о том, что ребёнок – уникальная личность. Его нельзя сравнивать с другими детьми.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Важно вовлечь родителей в процесс воспитания и развития детей, чтобы они стали активными его участниками, а не пассивными слушателями. С этой целью мы используем разные формы и методы взаимодействия с родителями.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749" y="4883943"/>
            <a:ext cx="7273925" cy="194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449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РАБОТА С РОДИТЕЛЯМИ В ДОУ»</Template>
  <TotalTime>870</TotalTime>
  <Words>690</Words>
  <Application>Microsoft Office PowerPoint</Application>
  <PresentationFormat>Произвольный</PresentationFormat>
  <Paragraphs>83</Paragraphs>
  <Slides>35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Тема Office</vt:lpstr>
      <vt:lpstr>    «РАБОТА С РОДИТЕЛЯМИ » 2 группа раннего возраста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«РАБОТА С РОДИТЕЛЯМИ В ДОУ».</dc:title>
  <dc:creator>Ruslan Kinder Ruslan</dc:creator>
  <cp:lastModifiedBy>Windows User</cp:lastModifiedBy>
  <cp:revision>81</cp:revision>
  <dcterms:created xsi:type="dcterms:W3CDTF">2021-04-11T17:16:56Z</dcterms:created>
  <dcterms:modified xsi:type="dcterms:W3CDTF">2025-10-20T10:56:11Z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1133406</vt:lpwstr>
  </property>
  <property fmtid="{D5CDD505-2E9C-101B-9397-08002B2CF9AE}" pid="3" name="NXPowerLiteSettings">
    <vt:lpwstr>C7000400038000</vt:lpwstr>
  </property>
  <property fmtid="{D5CDD505-2E9C-101B-9397-08002B2CF9AE}" pid="4" name="NXPowerLiteVersion">
    <vt:lpwstr>S9.0.3</vt:lpwstr>
  </property>
</Properties>
</file>