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76" r:id="rId2"/>
    <p:sldId id="277" r:id="rId3"/>
    <p:sldId id="481" r:id="rId4"/>
    <p:sldId id="482" r:id="rId5"/>
    <p:sldId id="483" r:id="rId6"/>
    <p:sldId id="484" r:id="rId7"/>
    <p:sldId id="485" r:id="rId8"/>
    <p:sldId id="487" r:id="rId9"/>
    <p:sldId id="489" r:id="rId10"/>
    <p:sldId id="490" r:id="rId11"/>
    <p:sldId id="491" r:id="rId12"/>
    <p:sldId id="492" r:id="rId13"/>
    <p:sldId id="493" r:id="rId14"/>
    <p:sldId id="506" r:id="rId15"/>
    <p:sldId id="507" r:id="rId16"/>
    <p:sldId id="508" r:id="rId17"/>
    <p:sldId id="509" r:id="rId18"/>
    <p:sldId id="510" r:id="rId19"/>
    <p:sldId id="515" r:id="rId20"/>
    <p:sldId id="514" r:id="rId21"/>
    <p:sldId id="512" r:id="rId22"/>
    <p:sldId id="519" r:id="rId23"/>
    <p:sldId id="518" r:id="rId24"/>
    <p:sldId id="516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67" autoAdjust="0"/>
    <p:restoredTop sz="86475" autoAdjust="0"/>
  </p:normalViewPr>
  <p:slideViewPr>
    <p:cSldViewPr>
      <p:cViewPr varScale="1">
        <p:scale>
          <a:sx n="79" d="100"/>
          <a:sy n="79" d="100"/>
        </p:scale>
        <p:origin x="-158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7679A5-BDE8-4499-81A8-810F55947301}" type="datetimeFigureOut">
              <a:rPr lang="ru-RU" smtClean="0"/>
              <a:pPr/>
              <a:t>14.10.2025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C76FB-1965-4F18-8A4B-A0CD7EF1D0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44436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9FE7-7E2F-4F43-A82C-D3BD129877A9}" type="datetimeFigureOut">
              <a:rPr lang="ru-RU" smtClean="0"/>
              <a:pPr/>
              <a:t>14.10.2025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B1D8-25AD-4167-A79A-37D3F9E5BE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9000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9FE7-7E2F-4F43-A82C-D3BD129877A9}" type="datetimeFigureOut">
              <a:rPr lang="ru-RU" smtClean="0"/>
              <a:pPr/>
              <a:t>14.10.2025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B1D8-25AD-4167-A79A-37D3F9E5BE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9000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9FE7-7E2F-4F43-A82C-D3BD129877A9}" type="datetimeFigureOut">
              <a:rPr lang="ru-RU" smtClean="0"/>
              <a:pPr/>
              <a:t>14.10.2025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B1D8-25AD-4167-A79A-37D3F9E5BE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9000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9FE7-7E2F-4F43-A82C-D3BD129877A9}" type="datetimeFigureOut">
              <a:rPr lang="ru-RU" smtClean="0"/>
              <a:pPr/>
              <a:t>14.10.2025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B1D8-25AD-4167-A79A-37D3F9E5BE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9000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9FE7-7E2F-4F43-A82C-D3BD129877A9}" type="datetimeFigureOut">
              <a:rPr lang="ru-RU" smtClean="0"/>
              <a:pPr/>
              <a:t>14.10.2025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B1D8-25AD-4167-A79A-37D3F9E5BE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9000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9FE7-7E2F-4F43-A82C-D3BD129877A9}" type="datetimeFigureOut">
              <a:rPr lang="ru-RU" smtClean="0"/>
              <a:pPr/>
              <a:t>14.10.2025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B1D8-25AD-4167-A79A-37D3F9E5BE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9000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9FE7-7E2F-4F43-A82C-D3BD129877A9}" type="datetimeFigureOut">
              <a:rPr lang="ru-RU" smtClean="0"/>
              <a:pPr/>
              <a:t>14.10.2025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B1D8-25AD-4167-A79A-37D3F9E5BE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9000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9FE7-7E2F-4F43-A82C-D3BD129877A9}" type="datetimeFigureOut">
              <a:rPr lang="ru-RU" smtClean="0"/>
              <a:pPr/>
              <a:t>14.10.2025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B1D8-25AD-4167-A79A-37D3F9E5BE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9000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9FE7-7E2F-4F43-A82C-D3BD129877A9}" type="datetimeFigureOut">
              <a:rPr lang="ru-RU" smtClean="0"/>
              <a:pPr/>
              <a:t>14.10.2025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B1D8-25AD-4167-A79A-37D3F9E5BE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9000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9FE7-7E2F-4F43-A82C-D3BD129877A9}" type="datetimeFigureOut">
              <a:rPr lang="ru-RU" smtClean="0"/>
              <a:pPr/>
              <a:t>14.10.2025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B1D8-25AD-4167-A79A-37D3F9E5BE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9000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9FE7-7E2F-4F43-A82C-D3BD129877A9}" type="datetimeFigureOut">
              <a:rPr lang="ru-RU" smtClean="0"/>
              <a:pPr/>
              <a:t>14.10.2025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B1D8-25AD-4167-A79A-37D3F9E5BE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9000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4C9FE7-7E2F-4F43-A82C-D3BD129877A9}" type="datetimeFigureOut">
              <a:rPr lang="ru-RU" smtClean="0"/>
              <a:pPr/>
              <a:t>14.10.2025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8FB1D8-25AD-4167-A79A-37D3F9E5BE7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9000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44;&#1053;&#1057;\Desktop\&#1050;&#1086;&#1088;&#1086;&#1083;&#1105;&#1074;&#1072;%20&#1053;&#1072;&#1090;&#1072;&#1083;&#1100;&#1103;%20&#8211;%20&#1052;&#1072;&#1083;&#1077;&#1085;&#1100;&#1082;&#1072;&#1103;%20&#1089;&#1090;&#1088;&#1072;&#1085;&#1072;%20(&#1084;&#1080;&#1085;&#1091;&#1089;).mp3" TargetMode="Externa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44;&#1053;&#1057;\Desktop\&#1050;&#1086;&#1088;&#1086;&#1083;&#1105;&#1074;&#1072;%20&#1053;&#1072;&#1090;&#1072;&#1083;&#1100;&#1103;%20&#8211;%20&#1052;&#1072;&#1083;&#1077;&#1085;&#1100;&#1082;&#1072;&#1103;%20&#1089;&#1090;&#1088;&#1072;&#1085;&#1072;%20(&#1084;&#1080;&#1085;&#1091;&#1089;).mp3" TargetMode="Externa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1.jpeg"/><Relationship Id="rId7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44;&#1053;&#1057;\Desktop\&#1050;&#1086;&#1088;&#1086;&#1083;&#1105;&#1074;&#1072;%20&#1053;&#1072;&#1090;&#1072;&#1083;&#1100;&#1103;%20&#8211;%20&#1052;&#1072;&#1083;&#1077;&#1085;&#1100;&#1082;&#1072;&#1103;%20&#1089;&#1090;&#1088;&#1072;&#1085;&#1072;%20(&#1084;&#1080;&#1085;&#1091;&#1089;).mp3" TargetMode="Externa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Relationship Id="rId9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1.jpeg"/><Relationship Id="rId7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44;&#1053;&#1057;\Desktop\&#1050;&#1086;&#1088;&#1086;&#1083;&#1105;&#1074;&#1072;%20&#1053;&#1072;&#1090;&#1072;&#1083;&#1100;&#1103;%20&#8211;%20&#1052;&#1072;&#1083;&#1077;&#1085;&#1100;&#1082;&#1072;&#1103;%20&#1089;&#1090;&#1088;&#1072;&#1085;&#1072;%20(&#1084;&#1080;&#1085;&#1091;&#1089;).mp3" TargetMode="Externa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image" Target="../media/image15.jpeg"/><Relationship Id="rId4" Type="http://schemas.openxmlformats.org/officeDocument/2006/relationships/image" Target="../media/image2.png"/><Relationship Id="rId9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.jpeg"/><Relationship Id="rId7" Type="http://schemas.openxmlformats.org/officeDocument/2006/relationships/image" Target="../media/image16.jpeg"/><Relationship Id="rId12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44;&#1053;&#1057;\Desktop\&#1050;&#1086;&#1088;&#1086;&#1083;&#1105;&#1074;&#1072;%20&#1053;&#1072;&#1090;&#1072;&#1083;&#1100;&#1103;%20&#8211;%20&#1052;&#1072;&#1083;&#1077;&#1085;&#1100;&#1082;&#1072;&#1103;%20&#1089;&#1090;&#1088;&#1072;&#1085;&#1072;%20(&#1084;&#1080;&#1085;&#1091;&#1089;).mp3" TargetMode="External"/><Relationship Id="rId6" Type="http://schemas.openxmlformats.org/officeDocument/2006/relationships/image" Target="../media/image4.jpeg"/><Relationship Id="rId11" Type="http://schemas.openxmlformats.org/officeDocument/2006/relationships/image" Target="../media/image20.jpeg"/><Relationship Id="rId5" Type="http://schemas.openxmlformats.org/officeDocument/2006/relationships/image" Target="../media/image3.jpeg"/><Relationship Id="rId10" Type="http://schemas.openxmlformats.org/officeDocument/2006/relationships/image" Target="../media/image19.png"/><Relationship Id="rId4" Type="http://schemas.openxmlformats.org/officeDocument/2006/relationships/image" Target="../media/image2.png"/><Relationship Id="rId9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.jpeg"/><Relationship Id="rId7" Type="http://schemas.openxmlformats.org/officeDocument/2006/relationships/image" Target="../media/image22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44;&#1053;&#1057;\Desktop\&#1050;&#1086;&#1088;&#1086;&#1083;&#1105;&#1074;&#1072;%20&#1053;&#1072;&#1090;&#1072;&#1083;&#1100;&#1103;%20&#8211;%20&#1052;&#1072;&#1083;&#1077;&#1085;&#1100;&#1082;&#1072;&#1103;%20&#1089;&#1090;&#1088;&#1072;&#1085;&#1072;%20(&#1084;&#1080;&#1085;&#1091;&#1089;).mp3" TargetMode="External"/><Relationship Id="rId6" Type="http://schemas.openxmlformats.org/officeDocument/2006/relationships/image" Target="../media/image4.jpeg"/><Relationship Id="rId11" Type="http://schemas.openxmlformats.org/officeDocument/2006/relationships/image" Target="../media/image26.jpeg"/><Relationship Id="rId5" Type="http://schemas.openxmlformats.org/officeDocument/2006/relationships/image" Target="../media/image3.jpeg"/><Relationship Id="rId10" Type="http://schemas.openxmlformats.org/officeDocument/2006/relationships/image" Target="../media/image25.jpeg"/><Relationship Id="rId4" Type="http://schemas.openxmlformats.org/officeDocument/2006/relationships/image" Target="../media/image2.png"/><Relationship Id="rId9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1.jpeg"/><Relationship Id="rId7" Type="http://schemas.openxmlformats.org/officeDocument/2006/relationships/image" Target="../media/image27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44;&#1053;&#1057;\Desktop\&#1050;&#1086;&#1088;&#1086;&#1083;&#1105;&#1074;&#1072;%20&#1053;&#1072;&#1090;&#1072;&#1083;&#1100;&#1103;%20&#8211;%20&#1052;&#1072;&#1083;&#1077;&#1085;&#1100;&#1082;&#1072;&#1103;%20&#1089;&#1090;&#1088;&#1072;&#1085;&#1072;%20(&#1084;&#1080;&#1085;&#1091;&#1089;).mp3" TargetMode="Externa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Relationship Id="rId9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1.jpeg"/><Relationship Id="rId7" Type="http://schemas.openxmlformats.org/officeDocument/2006/relationships/image" Target="../media/image30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44;&#1053;&#1057;\Desktop\&#1050;&#1086;&#1088;&#1086;&#1083;&#1105;&#1074;&#1072;%20&#1053;&#1072;&#1090;&#1072;&#1083;&#1100;&#1103;%20&#8211;%20&#1052;&#1072;&#1083;&#1077;&#1085;&#1100;&#1082;&#1072;&#1103;%20&#1089;&#1090;&#1088;&#1072;&#1085;&#1072;%20(&#1084;&#1080;&#1085;&#1091;&#1089;).mp3" TargetMode="Externa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image" Target="../media/image33.jpeg"/><Relationship Id="rId4" Type="http://schemas.openxmlformats.org/officeDocument/2006/relationships/image" Target="../media/image2.png"/><Relationship Id="rId9" Type="http://schemas.openxmlformats.org/officeDocument/2006/relationships/image" Target="../media/image32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.jpeg"/><Relationship Id="rId7" Type="http://schemas.openxmlformats.org/officeDocument/2006/relationships/image" Target="../media/image34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44;&#1053;&#1057;\Desktop\&#1050;&#1086;&#1088;&#1086;&#1083;&#1105;&#1074;&#1072;%20&#1053;&#1072;&#1090;&#1072;&#1083;&#1100;&#1103;%20&#8211;%20&#1052;&#1072;&#1083;&#1077;&#1085;&#1100;&#1082;&#1072;&#1103;%20&#1089;&#1090;&#1088;&#1072;&#1085;&#1072;%20(&#1084;&#1080;&#1085;&#1091;&#1089;).mp3" TargetMode="Externa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image" Target="../media/image37.jpeg"/><Relationship Id="rId4" Type="http://schemas.openxmlformats.org/officeDocument/2006/relationships/image" Target="../media/image2.png"/><Relationship Id="rId9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1.jpeg"/><Relationship Id="rId7" Type="http://schemas.openxmlformats.org/officeDocument/2006/relationships/image" Target="../media/image38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44;&#1053;&#1057;\Desktop\&#1050;&#1086;&#1088;&#1086;&#1083;&#1105;&#1074;&#1072;%20&#1053;&#1072;&#1090;&#1072;&#1083;&#1100;&#1103;%20&#8211;%20&#1052;&#1072;&#1083;&#1077;&#1085;&#1100;&#1082;&#1072;&#1103;%20&#1089;&#1090;&#1088;&#1072;&#1085;&#1072;%20(&#1084;&#1080;&#1085;&#1091;&#1089;).mp3" TargetMode="Externa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Relationship Id="rId9" Type="http://schemas.openxmlformats.org/officeDocument/2006/relationships/image" Target="../media/image4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44;&#1053;&#1057;\Desktop\&#1050;&#1086;&#1088;&#1086;&#1083;&#1105;&#1074;&#1072;%20&#1053;&#1072;&#1090;&#1072;&#1083;&#1100;&#1103;%20&#8211;%20&#1052;&#1072;&#1083;&#1077;&#1085;&#1100;&#1082;&#1072;&#1103;%20&#1089;&#1090;&#1088;&#1072;&#1085;&#1072;%20(&#1084;&#1080;&#1085;&#1091;&#1089;).mp3" TargetMode="Externa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44;&#1053;&#1057;\Desktop\&#1050;&#1086;&#1088;&#1086;&#1083;&#1105;&#1074;&#1072;%20&#1053;&#1072;&#1090;&#1072;&#1083;&#1100;&#1103;%20&#8211;%20&#1052;&#1072;&#1083;&#1077;&#1085;&#1100;&#1082;&#1072;&#1103;%20&#1089;&#1090;&#1088;&#1072;&#1085;&#1072;%20(&#1084;&#1080;&#1085;&#1091;&#1089;).mp3" TargetMode="Externa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44;&#1053;&#1057;\Desktop\&#1050;&#1086;&#1088;&#1086;&#1083;&#1105;&#1074;&#1072;%20&#1053;&#1072;&#1090;&#1072;&#1083;&#1100;&#1103;%20&#8211;%20&#1052;&#1072;&#1083;&#1077;&#1085;&#1100;&#1082;&#1072;&#1103;%20&#1089;&#1090;&#1088;&#1072;&#1085;&#1072;%20(&#1084;&#1080;&#1085;&#1091;&#1089;).mp3" TargetMode="Externa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44;&#1053;&#1057;\Desktop\&#1050;&#1086;&#1088;&#1086;&#1083;&#1105;&#1074;&#1072;%20&#1053;&#1072;&#1090;&#1072;&#1083;&#1100;&#1103;%20&#8211;%20&#1052;&#1072;&#1083;&#1077;&#1085;&#1100;&#1082;&#1072;&#1103;%20&#1089;&#1090;&#1088;&#1072;&#1085;&#1072;%20(&#1084;&#1080;&#1085;&#1091;&#1089;).mp3" TargetMode="Externa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44;&#1053;&#1057;\Desktop\&#1050;&#1086;&#1088;&#1086;&#1083;&#1105;&#1074;&#1072;%20&#1053;&#1072;&#1090;&#1072;&#1083;&#1100;&#1103;%20&#8211;%20&#1052;&#1072;&#1083;&#1077;&#1085;&#1100;&#1082;&#1072;&#1103;%20&#1089;&#1090;&#1088;&#1072;&#1085;&#1072;%20(&#1084;&#1080;&#1085;&#1091;&#1089;).mp3" TargetMode="Externa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44;&#1053;&#1057;\Desktop\&#1050;&#1086;&#1088;&#1086;&#1083;&#1105;&#1074;&#1072;%20&#1053;&#1072;&#1090;&#1072;&#1083;&#1100;&#1103;%20&#8211;%20&#1052;&#1072;&#1083;&#1077;&#1085;&#1100;&#1082;&#1072;&#1103;%20&#1089;&#1090;&#1088;&#1072;&#1085;&#1072;%20(&#1084;&#1080;&#1085;&#1091;&#1089;).mp3" TargetMode="Externa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detske_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-142908" y="0"/>
            <a:ext cx="9286908" cy="696518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0"/>
            <a:ext cx="6572296" cy="3284984"/>
          </a:xfrm>
        </p:spPr>
        <p:txBody>
          <a:bodyPr>
            <a:normAutofit fontScale="90000"/>
          </a:bodyPr>
          <a:lstStyle/>
          <a:p>
            <a:pPr eaLnBrk="0" hangingPunct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Муниципальное казенное общеобразовательное учреждение «Одоевская средняя общеобразовательная школа имени В.Д. Успенского»</a:t>
            </a:r>
            <a:b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структурное подразделение детский сад «Березка»</a:t>
            </a:r>
            <a:b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  <a:t> </a:t>
            </a:r>
            <a:b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</a:br>
            <a: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  <a:t>«Физическое воспитание детей дошкольного возраста»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 группа раннего возраста</a:t>
            </a:r>
            <a:r>
              <a:rPr lang="ru-RU" sz="2800" b="1" i="1" cap="none" spc="0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ylfaen" pitchFamily="18" charset="0"/>
                <a:cs typeface="Times New Roman" pitchFamily="18" charset="0"/>
              </a:rPr>
              <a:t/>
            </a:r>
            <a:br>
              <a:rPr lang="ru-RU" sz="2800" b="1" i="1" cap="none" spc="0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ylfaen" pitchFamily="18" charset="0"/>
                <a:cs typeface="Times New Roman" pitchFamily="18" charset="0"/>
              </a:rPr>
            </a:b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491880" y="4143380"/>
            <a:ext cx="40324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endParaRPr lang="ru-RU" sz="2000" b="1" dirty="0" smtClean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 smtClean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 smtClean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Воспитатель: </a:t>
            </a:r>
            <a:r>
              <a:rPr lang="ru-RU" sz="2000" b="1" dirty="0" err="1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Логвинова</a:t>
            </a:r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Н.В.</a:t>
            </a:r>
          </a:p>
          <a:p>
            <a:pPr algn="ctr" eaLnBrk="0" hangingPunct="0"/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                          </a:t>
            </a:r>
            <a:r>
              <a:rPr lang="ru-RU" sz="2000" b="1" dirty="0" err="1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Ситникова</a:t>
            </a:r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В.Е.</a:t>
            </a:r>
          </a:p>
          <a:p>
            <a:pPr algn="ctr" eaLnBrk="0" hangingPunct="0"/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                        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Королёва Наталья – Маленькая страна (минус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27584" y="2420888"/>
            <a:ext cx="304800" cy="304800"/>
          </a:xfrm>
          <a:prstGeom prst="rect">
            <a:avLst/>
          </a:prstGeom>
        </p:spPr>
      </p:pic>
      <p:pic>
        <p:nvPicPr>
          <p:cNvPr id="7" name="Рисунок 6" descr="C:\Users\Administrator\Desktop\20200925_17132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140968"/>
            <a:ext cx="3619500" cy="20574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243408"/>
            <a:ext cx="9397838" cy="7249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5977400"/>
              </p:ext>
            </p:extLst>
          </p:nvPr>
        </p:nvGraphicFramePr>
        <p:xfrm>
          <a:off x="395536" y="1976388"/>
          <a:ext cx="8020050" cy="1676400"/>
        </p:xfrm>
        <a:graphic>
          <a:graphicData uri="http://schemas.openxmlformats.org/drawingml/2006/table">
            <a:tbl>
              <a:tblPr/>
              <a:tblGrid>
                <a:gridCol w="80200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2220"/>
                        </a:lnSpc>
                        <a:spcAft>
                          <a:spcPts val="0"/>
                        </a:spcAft>
                      </a:pPr>
                      <a:r>
                        <a:rPr lang="ru-RU" sz="2000" b="1" spc="-5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МКОУ</a:t>
                      </a:r>
                      <a:r>
                        <a:rPr lang="ru-RU" sz="2000" b="1" spc="-5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«ОСОШ имени В.Д. Успенского структурное подразделение детский сад «Березка»</a:t>
                      </a:r>
                    </a:p>
                    <a:p>
                      <a:pPr algn="ctr">
                        <a:lnSpc>
                          <a:spcPts val="2220"/>
                        </a:lnSpc>
                        <a:spcAft>
                          <a:spcPts val="0"/>
                        </a:spcAft>
                      </a:pPr>
                      <a:endParaRPr lang="ru-RU" sz="2000" b="1" spc="-5" baseline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2220"/>
                        </a:lnSpc>
                        <a:spcAft>
                          <a:spcPts val="0"/>
                        </a:spcAft>
                      </a:pPr>
                      <a:r>
                        <a:rPr lang="ru-RU" sz="2800" b="1" spc="-5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ПРОЕКТ</a:t>
                      </a:r>
                    </a:p>
                    <a:p>
                      <a:pPr algn="ctr">
                        <a:lnSpc>
                          <a:spcPts val="2220"/>
                        </a:lnSpc>
                        <a:spcAft>
                          <a:spcPts val="0"/>
                        </a:spcAft>
                      </a:pPr>
                      <a:r>
                        <a:rPr lang="ru-RU" sz="2800" b="1" spc="-5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/>
                      </a:r>
                      <a:br>
                        <a:rPr lang="ru-RU" sz="2800" b="1" spc="-5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2800" b="1" spc="-5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«ВОЛШЕБНЫЙ МИР ПЕСКА»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2373521"/>
              </p:ext>
            </p:extLst>
          </p:nvPr>
        </p:nvGraphicFramePr>
        <p:xfrm>
          <a:off x="6516216" y="5445224"/>
          <a:ext cx="1656183" cy="1143000"/>
        </p:xfrm>
        <a:graphic>
          <a:graphicData uri="http://schemas.openxmlformats.org/drawingml/2006/table">
            <a:tbl>
              <a:tblPr/>
              <a:tblGrid>
                <a:gridCol w="165618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1765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spc="-5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</a:t>
                      </a:r>
                      <a:endParaRPr lang="en-US" sz="1600" b="1" i="1" spc="-5" baseline="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765"/>
                        </a:lnSpc>
                        <a:spcAft>
                          <a:spcPts val="0"/>
                        </a:spcAft>
                      </a:pPr>
                      <a:endParaRPr lang="en-US" sz="1600" b="1" i="1" spc="-5" baseline="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765"/>
                        </a:lnSpc>
                        <a:spcAft>
                          <a:spcPts val="0"/>
                        </a:spcAft>
                      </a:pPr>
                      <a:endParaRPr lang="en-US" sz="1600" b="1" i="1" spc="-5" baseline="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765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spc="-5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600" b="1" i="1" spc="-5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  </a:t>
                      </a:r>
                      <a:r>
                        <a:rPr lang="ru-RU" sz="1600" b="1" i="1" spc="-5" baseline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В</a:t>
                      </a:r>
                      <a:r>
                        <a:rPr lang="ru-RU" sz="1600" b="1" i="1" spc="-5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оспитатель:</a:t>
                      </a:r>
                      <a:r>
                        <a:rPr lang="ru-RU" sz="1600" b="1" i="1" spc="-5" baseline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</a:p>
                    <a:p>
                      <a:pPr algn="l">
                        <a:lnSpc>
                          <a:spcPts val="1765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spc="-5" baseline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    </a:t>
                      </a:r>
                      <a:r>
                        <a:rPr lang="ru-RU" sz="1600" b="1" i="1" spc="-5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Логвинова</a:t>
                      </a:r>
                      <a:r>
                        <a:rPr lang="ru-RU" sz="1600" b="1" i="1" spc="-5" baseline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 Н.В.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052" name="Picture 4" descr="I:\Новая папка (2)\20250428_16345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984" y="3933056"/>
            <a:ext cx="3375992" cy="2836029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slow" advClick="0" advTm="1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3100"/>
                            </p:stCondLst>
                            <p:childTnLst>
                              <p:par>
                                <p:cTn id="1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90000" numSld="23" showWhenStopped="0">
                <p:cTn id="18" repeatCount="2000" fill="remove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1"/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4" name="Содержимое 3" descr="fon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27584" y="908720"/>
            <a:ext cx="720080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>
                <a:solidFill>
                  <a:srgbClr val="0070C0"/>
                </a:solidFill>
                <a:latin typeface="Monotype Corsiva" pitchFamily="66" charset="0"/>
              </a:rPr>
              <a:t>Физическое воспитание –</a:t>
            </a:r>
            <a:r>
              <a:rPr lang="ru-RU" sz="2000" b="1" dirty="0">
                <a:solidFill>
                  <a:srgbClr val="0070C0"/>
                </a:solidFill>
                <a:latin typeface="Monotype Corsiva" pitchFamily="66" charset="0"/>
              </a:rPr>
              <a:t> это педагогический процесс формирования потребности в занятиях физическими упражнениями в интересах всестороннего развития личности, формирования положительного отношения к физической культуре, выработка ценностных ориентации, </a:t>
            </a:r>
            <a:r>
              <a:rPr lang="ru-RU" sz="2000" b="1" dirty="0" smtClean="0">
                <a:solidFill>
                  <a:srgbClr val="0070C0"/>
                </a:solidFill>
                <a:latin typeface="Monotype Corsiva" pitchFamily="66" charset="0"/>
              </a:rPr>
              <a:t>убеждений</a:t>
            </a:r>
            <a:r>
              <a:rPr lang="ru-RU" sz="2000" b="1" dirty="0">
                <a:solidFill>
                  <a:srgbClr val="0070C0"/>
                </a:solidFill>
                <a:latin typeface="Monotype Corsiva" pitchFamily="66" charset="0"/>
              </a:rPr>
              <a:t>, вкусов, привычек, наклонностей.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435314"/>
            <a:ext cx="7344816" cy="3422686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12700"/>
            <a:ext cx="9169400" cy="688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3625044"/>
              </p:ext>
            </p:extLst>
          </p:nvPr>
        </p:nvGraphicFramePr>
        <p:xfrm>
          <a:off x="2555775" y="3386931"/>
          <a:ext cx="5497611" cy="914400"/>
        </p:xfrm>
        <a:graphic>
          <a:graphicData uri="http://schemas.openxmlformats.org/drawingml/2006/table">
            <a:tbl>
              <a:tblPr/>
              <a:tblGrid>
                <a:gridCol w="549761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3550"/>
                        </a:lnSpc>
                        <a:spcAft>
                          <a:spcPts val="0"/>
                        </a:spcAft>
                      </a:pPr>
                      <a:r>
                        <a:rPr lang="ru-RU" sz="3200" b="1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</a:p>
                    <a:p>
                      <a:pPr algn="l">
                        <a:lnSpc>
                          <a:spcPts val="3550"/>
                        </a:lnSpc>
                        <a:spcAft>
                          <a:spcPts val="0"/>
                        </a:spcAft>
                      </a:pPr>
                      <a:r>
                        <a:rPr lang="ru-RU" sz="3200" b="1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3588211"/>
              </p:ext>
            </p:extLst>
          </p:nvPr>
        </p:nvGraphicFramePr>
        <p:xfrm>
          <a:off x="2627784" y="-4275856"/>
          <a:ext cx="6336704" cy="5488260"/>
        </p:xfrm>
        <a:graphic>
          <a:graphicData uri="http://schemas.openxmlformats.org/drawingml/2006/table">
            <a:tbl>
              <a:tblPr/>
              <a:tblGrid>
                <a:gridCol w="633670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410748">
                <a:tc>
                  <a:txBody>
                    <a:bodyPr/>
                    <a:lstStyle/>
                    <a:p>
                      <a:pPr algn="l">
                        <a:lnSpc>
                          <a:spcPts val="355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077512">
                <a:tc>
                  <a:txBody>
                    <a:bodyPr/>
                    <a:lstStyle/>
                    <a:p>
                      <a:pPr algn="l">
                        <a:lnSpc>
                          <a:spcPts val="266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0593321"/>
              </p:ext>
            </p:extLst>
          </p:nvPr>
        </p:nvGraphicFramePr>
        <p:xfrm>
          <a:off x="3457525" y="332656"/>
          <a:ext cx="5146923" cy="918964"/>
        </p:xfrm>
        <a:graphic>
          <a:graphicData uri="http://schemas.openxmlformats.org/drawingml/2006/table">
            <a:tbl>
              <a:tblPr/>
              <a:tblGrid>
                <a:gridCol w="514692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918964">
                <a:tc>
                  <a:txBody>
                    <a:bodyPr/>
                    <a:lstStyle/>
                    <a:p>
                      <a:pPr algn="l">
                        <a:lnSpc>
                          <a:spcPts val="2660"/>
                        </a:lnSpc>
                        <a:spcAft>
                          <a:spcPts val="0"/>
                        </a:spcAft>
                      </a:pPr>
                      <a:r>
                        <a:rPr lang="en-US" sz="2400" b="1" spc="-3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    </a:t>
                      </a:r>
                      <a:r>
                        <a:rPr lang="ru-RU" sz="2400" b="1" spc="-3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МЕТОДЫ</a:t>
                      </a:r>
                      <a:r>
                        <a:rPr lang="ru-RU" sz="2400" b="1" spc="3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И</a:t>
                      </a:r>
                      <a:r>
                        <a:rPr lang="ru-RU" sz="2400" b="1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ФОРМЫ</a:t>
                      </a:r>
                      <a:r>
                        <a:rPr lang="ru-RU" sz="2400" b="1" spc="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400" b="1" spc="-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РАБОТЫ: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2713698"/>
              </p:ext>
            </p:extLst>
          </p:nvPr>
        </p:nvGraphicFramePr>
        <p:xfrm>
          <a:off x="1115616" y="3380921"/>
          <a:ext cx="7572375" cy="2159000"/>
        </p:xfrm>
        <a:graphic>
          <a:graphicData uri="http://schemas.openxmlformats.org/drawingml/2006/table">
            <a:tbl>
              <a:tblPr/>
              <a:tblGrid>
                <a:gridCol w="75723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136311">
                <a:tc>
                  <a:txBody>
                    <a:bodyPr/>
                    <a:lstStyle/>
                    <a:p>
                      <a:pPr marL="106680" algn="l">
                        <a:lnSpc>
                          <a:spcPts val="1995"/>
                        </a:lnSpc>
                        <a:spcAft>
                          <a:spcPts val="0"/>
                        </a:spcAft>
                      </a:pPr>
                      <a:r>
                        <a:rPr lang="ru-RU" sz="1800" spc="-2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•Метод</a:t>
                      </a:r>
                      <a:r>
                        <a:rPr lang="ru-RU" sz="1800" spc="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8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обследования,</a:t>
                      </a:r>
                      <a:r>
                        <a:rPr lang="ru-RU" sz="1800" spc="-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8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наглядности (рассматривание</a:t>
                      </a:r>
                      <a:r>
                        <a:rPr lang="ru-RU" sz="1800" spc="-2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800" spc="-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наглядных</a:t>
                      </a:r>
                      <a:r>
                        <a:rPr lang="ru-RU" sz="1800" spc="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800" spc="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пособий</a:t>
                      </a:r>
                      <a:r>
                        <a:rPr lang="ru-RU" sz="1800" spc="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);</a:t>
                      </a:r>
                      <a:endParaRPr lang="ru-RU" sz="1200" spc="0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</a:endParaRPr>
                    </a:p>
                    <a:p>
                      <a:pPr marL="106680" algn="l">
                        <a:lnSpc>
                          <a:spcPts val="1995"/>
                        </a:lnSpc>
                        <a:spcAft>
                          <a:spcPts val="0"/>
                        </a:spcAft>
                      </a:pPr>
                      <a:r>
                        <a:rPr lang="ru-RU" sz="1800" spc="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•</a:t>
                      </a:r>
                      <a:r>
                        <a:rPr lang="ru-RU" sz="1800" spc="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Словесный</a:t>
                      </a:r>
                      <a:r>
                        <a:rPr lang="ru-RU" sz="18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800" spc="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(беседа,</a:t>
                      </a:r>
                      <a:r>
                        <a:rPr lang="ru-RU" sz="1800" spc="-1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8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использование</a:t>
                      </a:r>
                      <a:r>
                        <a:rPr lang="ru-RU" sz="1800" spc="1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800" spc="-1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художественного</a:t>
                      </a:r>
                      <a:r>
                        <a:rPr lang="ru-RU" sz="1800" spc="-2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8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слова, 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указания,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131185" algn="l">
                        <a:lnSpc>
                          <a:spcPts val="1995"/>
                        </a:lnSpc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ru-RU" sz="18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пояснения</a:t>
                      </a:r>
                      <a:r>
                        <a:rPr lang="ru-RU" sz="1800" spc="-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);</a:t>
                      </a:r>
                      <a:endParaRPr lang="ru-RU" sz="12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147955" indent="0" algn="l">
                        <a:lnSpc>
                          <a:spcPts val="1995"/>
                        </a:lnSpc>
                        <a:spcBef>
                          <a:spcPts val="165"/>
                        </a:spcBef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•Практический</a:t>
                      </a:r>
                      <a:r>
                        <a:rPr lang="ru-RU" sz="1800" spc="-1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800" spc="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(самостоятельное</a:t>
                      </a:r>
                      <a:r>
                        <a:rPr lang="ru-RU" sz="1800" spc="-3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800" spc="-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выполнение</a:t>
                      </a:r>
                      <a:r>
                        <a:rPr lang="ru-RU" sz="1800" spc="1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детьми</a:t>
                      </a:r>
                      <a:r>
                        <a:rPr lang="ru-RU" sz="1800" spc="-1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800" spc="-1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рисунков</a:t>
                      </a:r>
                      <a:r>
                        <a:rPr lang="ru-RU" sz="1800" spc="-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на</a:t>
                      </a:r>
                      <a:r>
                        <a:rPr lang="ru-RU" sz="1800" spc="-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песке,</a:t>
                      </a:r>
                      <a:endParaRPr lang="ru-RU" sz="12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165100" algn="l">
                        <a:lnSpc>
                          <a:spcPts val="1995"/>
                        </a:lnSpc>
                        <a:spcBef>
                          <a:spcPts val="170"/>
                        </a:spcBef>
                        <a:spcAft>
                          <a:spcPts val="0"/>
                        </a:spcAft>
                      </a:pPr>
                      <a:r>
                        <a:rPr lang="ru-RU" sz="1800" spc="-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использование</a:t>
                      </a:r>
                      <a:r>
                        <a:rPr lang="ru-RU" sz="1800" spc="1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различных</a:t>
                      </a:r>
                      <a:r>
                        <a:rPr lang="ru-RU" sz="1800" spc="2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инструментов</a:t>
                      </a:r>
                      <a:r>
                        <a:rPr lang="ru-RU" sz="1800" spc="-2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и </a:t>
                      </a:r>
                      <a:r>
                        <a:rPr lang="ru-RU" sz="18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материалов</a:t>
                      </a:r>
                      <a:r>
                        <a:rPr lang="ru-RU" sz="1800" spc="-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для</a:t>
                      </a:r>
                      <a:r>
                        <a:rPr lang="ru-RU" sz="1800" spc="-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8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изображения;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995"/>
                        </a:lnSpc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ru-RU" sz="1800" spc="-2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•   Метод</a:t>
                      </a:r>
                      <a:r>
                        <a:rPr lang="ru-RU" sz="1800" spc="1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8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экспериментирования</a:t>
                      </a:r>
                      <a:r>
                        <a:rPr lang="ru-RU" sz="1800" spc="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(взаимодействие</a:t>
                      </a:r>
                      <a:r>
                        <a:rPr lang="ru-RU" sz="1800" spc="-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8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педагога 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и ребёнка</a:t>
                      </a:r>
                      <a:r>
                        <a:rPr lang="ru-RU" sz="1800" spc="-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в</a:t>
                      </a:r>
                      <a:r>
                        <a:rPr lang="ru-RU" sz="1800" spc="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800" spc="-1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едином</a:t>
                      </a:r>
                      <a:r>
                        <a:rPr lang="en-US" sz="1800" spc="-1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800" spc="-1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творческом</a:t>
                      </a:r>
                      <a:r>
                        <a:rPr lang="ru-RU" sz="1800" spc="-10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процессе), сотворчестве:</a:t>
                      </a:r>
                    </a:p>
                    <a:p>
                      <a:pPr algn="l">
                        <a:lnSpc>
                          <a:spcPts val="1995"/>
                        </a:lnSpc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ru-RU" sz="1800" spc="-10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Мотивационный (поощрение)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785813" y="2936860"/>
            <a:ext cx="210314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5138249"/>
      </p:ext>
    </p:extLst>
  </p:cSld>
  <p:clrMapOvr>
    <a:masterClrMapping/>
  </p:clrMapOvr>
  <p:transition spd="slow" advClick="0" advTm="26000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detske_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-142908" y="0"/>
            <a:ext cx="9286908" cy="696518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0"/>
            <a:ext cx="6572296" cy="3284984"/>
          </a:xfrm>
        </p:spPr>
        <p:txBody>
          <a:bodyPr>
            <a:normAutofit fontScale="90000"/>
          </a:bodyPr>
          <a:lstStyle/>
          <a:p>
            <a:pPr eaLnBrk="0" hangingPunct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Муниципальное казенное общеобразовательное учреждение «Одоевская средняя общеобразовательная школа имени В.Д. Успенского»</a:t>
            </a:r>
            <a:b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структурное подразделение детский сад «Березка»</a:t>
            </a:r>
            <a:b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  <a:t> </a:t>
            </a:r>
            <a:b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</a:br>
            <a: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  <a:t>«Физическое воспитание детей дошкольного возраста»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 группа раннего возраста</a:t>
            </a:r>
            <a:r>
              <a:rPr lang="ru-RU" sz="2800" b="1" i="1" cap="none" spc="0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ylfaen" pitchFamily="18" charset="0"/>
                <a:cs typeface="Times New Roman" pitchFamily="18" charset="0"/>
              </a:rPr>
              <a:t/>
            </a:r>
            <a:br>
              <a:rPr lang="ru-RU" sz="2800" b="1" i="1" cap="none" spc="0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ylfaen" pitchFamily="18" charset="0"/>
                <a:cs typeface="Times New Roman" pitchFamily="18" charset="0"/>
              </a:rPr>
            </a:b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491880" y="4143380"/>
            <a:ext cx="40324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endParaRPr lang="ru-RU" sz="2000" b="1" dirty="0" smtClean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 smtClean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 smtClean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Воспитатель: </a:t>
            </a:r>
            <a:r>
              <a:rPr lang="ru-RU" sz="2000" b="1" dirty="0" err="1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Логвинова</a:t>
            </a:r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Н.В.</a:t>
            </a:r>
          </a:p>
          <a:p>
            <a:pPr algn="ctr" eaLnBrk="0" hangingPunct="0"/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                          </a:t>
            </a:r>
            <a:r>
              <a:rPr lang="ru-RU" sz="2000" b="1" dirty="0" err="1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Ситникова</a:t>
            </a:r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В.Е.</a:t>
            </a:r>
          </a:p>
          <a:p>
            <a:pPr algn="ctr" eaLnBrk="0" hangingPunct="0"/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                        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Королёва Наталья – Маленькая страна (минус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27584" y="2420888"/>
            <a:ext cx="304800" cy="304800"/>
          </a:xfrm>
          <a:prstGeom prst="rect">
            <a:avLst/>
          </a:prstGeom>
        </p:spPr>
      </p:pic>
      <p:pic>
        <p:nvPicPr>
          <p:cNvPr id="7" name="Рисунок 6" descr="C:\Users\Administrator\Desktop\20200925_17132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140968"/>
            <a:ext cx="3619500" cy="20574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243408"/>
            <a:ext cx="9397838" cy="7249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2268164"/>
              </p:ext>
            </p:extLst>
          </p:nvPr>
        </p:nvGraphicFramePr>
        <p:xfrm>
          <a:off x="395536" y="1976388"/>
          <a:ext cx="8020050" cy="279400"/>
        </p:xfrm>
        <a:graphic>
          <a:graphicData uri="http://schemas.openxmlformats.org/drawingml/2006/table">
            <a:tbl>
              <a:tblPr/>
              <a:tblGrid>
                <a:gridCol w="80200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2220"/>
                        </a:lnSpc>
                        <a:spcAft>
                          <a:spcPts val="0"/>
                        </a:spcAft>
                      </a:pPr>
                      <a:endParaRPr lang="ru-RU" sz="28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6949212"/>
              </p:ext>
            </p:extLst>
          </p:nvPr>
        </p:nvGraphicFramePr>
        <p:xfrm>
          <a:off x="6516216" y="5445224"/>
          <a:ext cx="1656183" cy="228600"/>
        </p:xfrm>
        <a:graphic>
          <a:graphicData uri="http://schemas.openxmlformats.org/drawingml/2006/table">
            <a:tbl>
              <a:tblPr/>
              <a:tblGrid>
                <a:gridCol w="165618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1765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1817102"/>
              </p:ext>
            </p:extLst>
          </p:nvPr>
        </p:nvGraphicFramePr>
        <p:xfrm>
          <a:off x="979984" y="-243408"/>
          <a:ext cx="7153275" cy="1044523"/>
        </p:xfrm>
        <a:graphic>
          <a:graphicData uri="http://schemas.openxmlformats.org/drawingml/2006/table">
            <a:tbl>
              <a:tblPr/>
              <a:tblGrid>
                <a:gridCol w="71532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044523">
                <a:tc>
                  <a:txBody>
                    <a:bodyPr/>
                    <a:lstStyle/>
                    <a:p>
                      <a:pPr algn="l">
                        <a:lnSpc>
                          <a:spcPts val="4425"/>
                        </a:lnSpc>
                        <a:spcAft>
                          <a:spcPts val="0"/>
                        </a:spcAft>
                      </a:pPr>
                      <a:r>
                        <a:rPr lang="ru-RU" sz="4000" b="1" spc="-3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                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1795164"/>
              </p:ext>
            </p:extLst>
          </p:nvPr>
        </p:nvGraphicFramePr>
        <p:xfrm>
          <a:off x="1907704" y="2058987"/>
          <a:ext cx="7119512" cy="577925"/>
        </p:xfrm>
        <a:graphic>
          <a:graphicData uri="http://schemas.openxmlformats.org/drawingml/2006/table">
            <a:tbl>
              <a:tblPr/>
              <a:tblGrid>
                <a:gridCol w="711951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577925">
                <a:tc>
                  <a:txBody>
                    <a:bodyPr/>
                    <a:lstStyle/>
                    <a:p>
                      <a:pPr algn="l">
                        <a:lnSpc>
                          <a:spcPts val="222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5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  </a:t>
                      </a:r>
                      <a:r>
                        <a:rPr lang="ru-RU" sz="3200" b="1" spc="5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Эт</a:t>
                      </a:r>
                      <a:r>
                        <a:rPr lang="ru-RU" sz="3200" b="1" spc="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апы</a:t>
                      </a:r>
                      <a:r>
                        <a:rPr lang="ru-RU" sz="32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3200" b="1" spc="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реализации</a:t>
                      </a:r>
                      <a:r>
                        <a:rPr lang="ru-RU" sz="3200" b="1" spc="-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3200" b="1" spc="1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проекта              </a:t>
                      </a:r>
                      <a:endParaRPr lang="ru-RU" sz="3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457200" y="1958960"/>
            <a:ext cx="210314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7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9983" y="2725688"/>
            <a:ext cx="47924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Times New Roman"/>
                <a:ea typeface="Calibri"/>
              </a:rPr>
              <a:t>I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</a:rPr>
              <a:t>.</a:t>
            </a:r>
            <a:r>
              <a:rPr lang="ru-RU" b="1" spc="-10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ru-RU" b="1" spc="-20" dirty="0">
                <a:solidFill>
                  <a:srgbClr val="000000"/>
                </a:solidFill>
                <a:latin typeface="Times New Roman"/>
                <a:ea typeface="Calibri"/>
              </a:rPr>
              <a:t>Подготовительный</a:t>
            </a:r>
            <a:r>
              <a:rPr lang="ru-RU" sz="1400" b="1" dirty="0">
                <a:solidFill>
                  <a:srgbClr val="000000"/>
                </a:solidFill>
                <a:latin typeface="Times New Roman"/>
                <a:ea typeface="Calibri"/>
              </a:rPr>
              <a:t>.</a:t>
            </a:r>
            <a:endParaRPr lang="ru-RU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6367643"/>
              </p:ext>
            </p:extLst>
          </p:nvPr>
        </p:nvGraphicFramePr>
        <p:xfrm>
          <a:off x="979984" y="3573016"/>
          <a:ext cx="7321295" cy="2679462"/>
        </p:xfrm>
        <a:graphic>
          <a:graphicData uri="http://schemas.openxmlformats.org/drawingml/2006/table">
            <a:tbl>
              <a:tblPr/>
              <a:tblGrid>
                <a:gridCol w="732129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679462">
                <a:tc>
                  <a:txBody>
                    <a:bodyPr/>
                    <a:lstStyle/>
                    <a:p>
                      <a:pPr algn="l">
                        <a:lnSpc>
                          <a:spcPts val="222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- выявление</a:t>
                      </a:r>
                      <a:r>
                        <a:rPr lang="ru-RU" sz="2000" spc="3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проблемы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;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2220"/>
                        </a:lnSpc>
                        <a:spcBef>
                          <a:spcPts val="180"/>
                        </a:spcBef>
                        <a:spcAft>
                          <a:spcPts val="0"/>
                        </a:spcAft>
                      </a:pPr>
                      <a:r>
                        <a:rPr lang="ru-RU" sz="2000" spc="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-</a:t>
                      </a:r>
                      <a:r>
                        <a:rPr lang="ru-RU" sz="20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изучение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spc="-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методической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литературы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по </a:t>
                      </a:r>
                      <a:r>
                        <a:rPr lang="ru-RU" sz="2000" spc="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теме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;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2220"/>
                        </a:lnSpc>
                        <a:spcBef>
                          <a:spcPts val="18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- </a:t>
                      </a:r>
                      <a:r>
                        <a:rPr lang="ru-RU" sz="2000" spc="-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подбор</a:t>
                      </a:r>
                      <a:r>
                        <a:rPr lang="ru-RU" sz="20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spc="-1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наглядного</a:t>
                      </a:r>
                      <a:r>
                        <a:rPr lang="ru-RU" sz="2000" spc="3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материала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;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2220"/>
                        </a:lnSpc>
                        <a:spcBef>
                          <a:spcPts val="18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- определение </a:t>
                      </a:r>
                      <a:r>
                        <a:rPr lang="ru-RU" sz="20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направления</a:t>
                      </a:r>
                      <a:r>
                        <a:rPr lang="ru-RU" sz="2000" spc="3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работы;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2220"/>
                        </a:lnSpc>
                        <a:spcBef>
                          <a:spcPts val="180"/>
                        </a:spcBef>
                        <a:spcAft>
                          <a:spcPts val="0"/>
                        </a:spcAft>
                      </a:pPr>
                      <a:r>
                        <a:rPr lang="ru-RU" sz="2000" spc="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-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обогащение</a:t>
                      </a:r>
                      <a:r>
                        <a:rPr lang="ru-RU" sz="2000" spc="-2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образовательной</a:t>
                      </a:r>
                      <a:r>
                        <a:rPr lang="ru-RU" sz="2000" spc="-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среды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;</a:t>
                      </a:r>
                    </a:p>
                    <a:p>
                      <a:pPr algn="l">
                        <a:lnSpc>
                          <a:spcPts val="2220"/>
                        </a:lnSpc>
                        <a:spcBef>
                          <a:spcPts val="18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- информирование</a:t>
                      </a:r>
                      <a:r>
                        <a:rPr lang="ru-RU" sz="2000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родителей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2043113" y="292842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511229"/>
      </p:ext>
    </p:extLst>
  </p:cSld>
  <p:clrMapOvr>
    <a:masterClrMapping/>
  </p:clrMapOvr>
  <p:transition spd="slow" advClick="0" advTm="1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3100"/>
                            </p:stCondLst>
                            <p:childTnLst>
                              <p:par>
                                <p:cTn id="1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90000" numSld="23" showWhenStopped="0">
                <p:cTn id="18" repeatCount="2000" fill="remove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4" name="Содержимое 3" descr="fon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27584" y="908720"/>
            <a:ext cx="720080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>
                <a:solidFill>
                  <a:srgbClr val="0070C0"/>
                </a:solidFill>
                <a:latin typeface="Monotype Corsiva" pitchFamily="66" charset="0"/>
              </a:rPr>
              <a:t>Физическое воспитание –</a:t>
            </a:r>
            <a:r>
              <a:rPr lang="ru-RU" sz="2000" b="1" dirty="0">
                <a:solidFill>
                  <a:srgbClr val="0070C0"/>
                </a:solidFill>
                <a:latin typeface="Monotype Corsiva" pitchFamily="66" charset="0"/>
              </a:rPr>
              <a:t> это педагогический процесс формирования потребности в занятиях физическими упражнениями в интересах всестороннего развития личности, формирования положительного отношения к физической культуре, выработка ценностных ориентации, </a:t>
            </a:r>
            <a:r>
              <a:rPr lang="ru-RU" sz="2000" b="1" dirty="0" smtClean="0">
                <a:solidFill>
                  <a:srgbClr val="0070C0"/>
                </a:solidFill>
                <a:latin typeface="Monotype Corsiva" pitchFamily="66" charset="0"/>
              </a:rPr>
              <a:t>убеждений</a:t>
            </a:r>
            <a:r>
              <a:rPr lang="ru-RU" sz="2000" b="1" dirty="0">
                <a:solidFill>
                  <a:srgbClr val="0070C0"/>
                </a:solidFill>
                <a:latin typeface="Monotype Corsiva" pitchFamily="66" charset="0"/>
              </a:rPr>
              <a:t>, вкусов, привычек, наклонностей.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435314"/>
            <a:ext cx="7344816" cy="3422686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12700"/>
            <a:ext cx="9169400" cy="688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9824582"/>
              </p:ext>
            </p:extLst>
          </p:nvPr>
        </p:nvGraphicFramePr>
        <p:xfrm>
          <a:off x="2555775" y="3386931"/>
          <a:ext cx="5497611" cy="914400"/>
        </p:xfrm>
        <a:graphic>
          <a:graphicData uri="http://schemas.openxmlformats.org/drawingml/2006/table">
            <a:tbl>
              <a:tblPr/>
              <a:tblGrid>
                <a:gridCol w="549761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3550"/>
                        </a:lnSpc>
                        <a:spcAft>
                          <a:spcPts val="0"/>
                        </a:spcAft>
                      </a:pPr>
                      <a:r>
                        <a:rPr lang="ru-RU" sz="3200" b="1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</a:p>
                    <a:p>
                      <a:pPr algn="l">
                        <a:lnSpc>
                          <a:spcPts val="3550"/>
                        </a:lnSpc>
                        <a:spcAft>
                          <a:spcPts val="0"/>
                        </a:spcAft>
                      </a:pPr>
                      <a:r>
                        <a:rPr lang="ru-RU" sz="3200" b="1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5673222"/>
              </p:ext>
            </p:extLst>
          </p:nvPr>
        </p:nvGraphicFramePr>
        <p:xfrm>
          <a:off x="1403648" y="2533171"/>
          <a:ext cx="7056784" cy="3708400"/>
        </p:xfrm>
        <a:graphic>
          <a:graphicData uri="http://schemas.openxmlformats.org/drawingml/2006/table">
            <a:tbl>
              <a:tblPr/>
              <a:tblGrid>
                <a:gridCol w="705678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81451">
                <a:tc>
                  <a:txBody>
                    <a:bodyPr/>
                    <a:lstStyle/>
                    <a:p>
                      <a:pPr algn="l">
                        <a:lnSpc>
                          <a:spcPts val="355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355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02353">
                <a:tc>
                  <a:txBody>
                    <a:bodyPr/>
                    <a:lstStyle/>
                    <a:p>
                      <a:pPr algn="l">
                        <a:lnSpc>
                          <a:spcPts val="2220"/>
                        </a:lnSpc>
                        <a:spcAft>
                          <a:spcPts val="0"/>
                        </a:spcAft>
                      </a:pPr>
                      <a:r>
                        <a:rPr lang="ru-RU" sz="2000" spc="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Проект</a:t>
                      </a:r>
                      <a:r>
                        <a:rPr lang="ru-RU" sz="2000" spc="-2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реализовался через три блока:</a:t>
                      </a:r>
                    </a:p>
                    <a:p>
                      <a:pPr algn="l">
                        <a:lnSpc>
                          <a:spcPts val="222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  <a:p>
                      <a:pPr algn="l">
                        <a:lnSpc>
                          <a:spcPts val="222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«Песочные фантазии» игровая деятельность с песком (игры с песком);</a:t>
                      </a:r>
                    </a:p>
                    <a:p>
                      <a:pPr algn="l">
                        <a:lnSpc>
                          <a:spcPts val="222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- «Тайны песка» познавательно-исследовательская деятельность</a:t>
                      </a:r>
                    </a:p>
                    <a:p>
                      <a:pPr algn="l">
                        <a:lnSpc>
                          <a:spcPts val="222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(экспериментирование с песком);</a:t>
                      </a:r>
                    </a:p>
                    <a:p>
                      <a:pPr algn="l">
                        <a:lnSpc>
                          <a:spcPts val="222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- «Песочное волшебство» изобразительная деятельность (рисование</a:t>
                      </a:r>
                    </a:p>
                    <a:p>
                      <a:pPr algn="l">
                        <a:lnSpc>
                          <a:spcPts val="222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песком).</a:t>
                      </a:r>
                    </a:p>
                    <a:p>
                      <a:pPr algn="l">
                        <a:lnSpc>
                          <a:spcPts val="222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5991993" y="724054"/>
            <a:ext cx="20363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spc="5" dirty="0">
                <a:solidFill>
                  <a:srgbClr val="000000"/>
                </a:solidFill>
                <a:latin typeface="Times New Roman"/>
                <a:ea typeface="Calibri"/>
              </a:rPr>
              <a:t>II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</a:rPr>
              <a:t>. </a:t>
            </a:r>
            <a:r>
              <a:rPr lang="ru-RU" b="1" spc="10" dirty="0">
                <a:solidFill>
                  <a:srgbClr val="000000"/>
                </a:solidFill>
                <a:latin typeface="Times New Roman"/>
                <a:ea typeface="Calibri"/>
              </a:rPr>
              <a:t>Практический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1061011"/>
      </p:ext>
    </p:extLst>
  </p:cSld>
  <p:clrMapOvr>
    <a:masterClrMapping/>
  </p:clrMapOvr>
  <p:transition spd="slow" advClick="0" advTm="26000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4" name="Содержимое 3" descr="fon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27584" y="908720"/>
            <a:ext cx="720080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>
                <a:solidFill>
                  <a:srgbClr val="0070C0"/>
                </a:solidFill>
                <a:latin typeface="Monotype Corsiva" pitchFamily="66" charset="0"/>
              </a:rPr>
              <a:t>Физическое воспитание –</a:t>
            </a:r>
            <a:r>
              <a:rPr lang="ru-RU" sz="2000" b="1" dirty="0">
                <a:solidFill>
                  <a:srgbClr val="0070C0"/>
                </a:solidFill>
                <a:latin typeface="Monotype Corsiva" pitchFamily="66" charset="0"/>
              </a:rPr>
              <a:t> это педагогический процесс формирования потребности в занятиях физическими упражнениями в интересах всестороннего развития личности, формирования положительного отношения к физической культуре, выработка ценностных ориентации, </a:t>
            </a:r>
            <a:r>
              <a:rPr lang="ru-RU" sz="2000" b="1" dirty="0" smtClean="0">
                <a:solidFill>
                  <a:srgbClr val="0070C0"/>
                </a:solidFill>
                <a:latin typeface="Monotype Corsiva" pitchFamily="66" charset="0"/>
              </a:rPr>
              <a:t>убеждений</a:t>
            </a:r>
            <a:r>
              <a:rPr lang="ru-RU" sz="2000" b="1" dirty="0">
                <a:solidFill>
                  <a:srgbClr val="0070C0"/>
                </a:solidFill>
                <a:latin typeface="Monotype Corsiva" pitchFamily="66" charset="0"/>
              </a:rPr>
              <a:t>, вкусов, привычек, наклонностей.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435314"/>
            <a:ext cx="7344816" cy="3422686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12700"/>
            <a:ext cx="9169400" cy="688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9283633"/>
              </p:ext>
            </p:extLst>
          </p:nvPr>
        </p:nvGraphicFramePr>
        <p:xfrm>
          <a:off x="2555775" y="3386931"/>
          <a:ext cx="5497611" cy="914400"/>
        </p:xfrm>
        <a:graphic>
          <a:graphicData uri="http://schemas.openxmlformats.org/drawingml/2006/table">
            <a:tbl>
              <a:tblPr/>
              <a:tblGrid>
                <a:gridCol w="549761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3550"/>
                        </a:lnSpc>
                        <a:spcAft>
                          <a:spcPts val="0"/>
                        </a:spcAft>
                      </a:pPr>
                      <a:r>
                        <a:rPr lang="ru-RU" sz="3200" b="1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</a:p>
                    <a:p>
                      <a:pPr algn="l">
                        <a:lnSpc>
                          <a:spcPts val="3550"/>
                        </a:lnSpc>
                        <a:spcAft>
                          <a:spcPts val="0"/>
                        </a:spcAft>
                      </a:pPr>
                      <a:r>
                        <a:rPr lang="ru-RU" sz="3200" b="1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7728508"/>
              </p:ext>
            </p:extLst>
          </p:nvPr>
        </p:nvGraphicFramePr>
        <p:xfrm>
          <a:off x="1835696" y="3212976"/>
          <a:ext cx="6336704" cy="3906312"/>
        </p:xfrm>
        <a:graphic>
          <a:graphicData uri="http://schemas.openxmlformats.org/drawingml/2006/table">
            <a:tbl>
              <a:tblPr/>
              <a:tblGrid>
                <a:gridCol w="633670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530428">
                <a:tc>
                  <a:txBody>
                    <a:bodyPr/>
                    <a:lstStyle/>
                    <a:p>
                      <a:pPr algn="l">
                        <a:lnSpc>
                          <a:spcPts val="355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000" b="1" dirty="0" smtClean="0">
                          <a:effectLst/>
                          <a:latin typeface="Times New Roman"/>
                          <a:ea typeface="Times New Roman"/>
                        </a:rPr>
                        <a:t>III</a:t>
                      </a:r>
                      <a:r>
                        <a:rPr lang="ru-RU" sz="2000" b="1" dirty="0" smtClean="0">
                          <a:effectLst/>
                          <a:latin typeface="Times New Roman"/>
                          <a:ea typeface="Times New Roman"/>
                        </a:rPr>
                        <a:t>.</a:t>
                      </a:r>
                      <a:r>
                        <a:rPr lang="ru-RU" sz="2000" b="1" baseline="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000" b="1" dirty="0" smtClean="0">
                          <a:effectLst/>
                          <a:latin typeface="Times New Roman"/>
                          <a:ea typeface="Times New Roman"/>
                        </a:rPr>
                        <a:t>Заключительный</a:t>
                      </a:r>
                    </a:p>
                    <a:p>
                      <a:pPr marL="171450" indent="-171450" algn="l">
                        <a:lnSpc>
                          <a:spcPts val="355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2000" dirty="0" smtClean="0">
                          <a:effectLst/>
                          <a:latin typeface="Times New Roman"/>
                          <a:ea typeface="Times New Roman"/>
                        </a:rPr>
                        <a:t>Оценка реализации проекта;</a:t>
                      </a:r>
                    </a:p>
                    <a:p>
                      <a:pPr marL="171450" indent="-171450" algn="l">
                        <a:lnSpc>
                          <a:spcPts val="355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2000" dirty="0" smtClean="0">
                          <a:effectLst/>
                          <a:latin typeface="Times New Roman"/>
                          <a:ea typeface="Times New Roman"/>
                        </a:rPr>
                        <a:t>Презентация проекта «Волшебный</a:t>
                      </a:r>
                      <a:r>
                        <a:rPr lang="ru-RU" sz="2000" baseline="0" dirty="0" smtClean="0">
                          <a:effectLst/>
                          <a:latin typeface="Times New Roman"/>
                          <a:ea typeface="Times New Roman"/>
                        </a:rPr>
                        <a:t> песок»</a:t>
                      </a:r>
                      <a:endParaRPr lang="ru-RU" sz="20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355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077512">
                <a:tc>
                  <a:txBody>
                    <a:bodyPr/>
                    <a:lstStyle/>
                    <a:p>
                      <a:pPr algn="l">
                        <a:lnSpc>
                          <a:spcPts val="266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452021"/>
      </p:ext>
    </p:extLst>
  </p:cSld>
  <p:clrMapOvr>
    <a:masterClrMapping/>
  </p:clrMapOvr>
  <p:transition spd="slow" advClick="0" advTm="26000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4" name="Содержимое 3" descr="fon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27584" y="908720"/>
            <a:ext cx="720080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>
                <a:solidFill>
                  <a:srgbClr val="0070C0"/>
                </a:solidFill>
                <a:latin typeface="Monotype Corsiva" pitchFamily="66" charset="0"/>
              </a:rPr>
              <a:t>Физическое воспитание –</a:t>
            </a:r>
            <a:r>
              <a:rPr lang="ru-RU" sz="2000" b="1" dirty="0">
                <a:solidFill>
                  <a:srgbClr val="0070C0"/>
                </a:solidFill>
                <a:latin typeface="Monotype Corsiva" pitchFamily="66" charset="0"/>
              </a:rPr>
              <a:t> это педагогический процесс формирования потребности в занятиях физическими упражнениями в интересах всестороннего развития личности, формирования положительного отношения к физической культуре, выработка ценностных ориентации, </a:t>
            </a:r>
            <a:r>
              <a:rPr lang="ru-RU" sz="2000" b="1" dirty="0" smtClean="0">
                <a:solidFill>
                  <a:srgbClr val="0070C0"/>
                </a:solidFill>
                <a:latin typeface="Monotype Corsiva" pitchFamily="66" charset="0"/>
              </a:rPr>
              <a:t>убеждений</a:t>
            </a:r>
            <a:r>
              <a:rPr lang="ru-RU" sz="2000" b="1" dirty="0">
                <a:solidFill>
                  <a:srgbClr val="0070C0"/>
                </a:solidFill>
                <a:latin typeface="Monotype Corsiva" pitchFamily="66" charset="0"/>
              </a:rPr>
              <a:t>, вкусов, привычек, наклонностей.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435314"/>
            <a:ext cx="7344816" cy="3422686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12700"/>
            <a:ext cx="9169400" cy="688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4735742"/>
              </p:ext>
            </p:extLst>
          </p:nvPr>
        </p:nvGraphicFramePr>
        <p:xfrm>
          <a:off x="2555775" y="3386931"/>
          <a:ext cx="5497611" cy="914400"/>
        </p:xfrm>
        <a:graphic>
          <a:graphicData uri="http://schemas.openxmlformats.org/drawingml/2006/table">
            <a:tbl>
              <a:tblPr/>
              <a:tblGrid>
                <a:gridCol w="549761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3550"/>
                        </a:lnSpc>
                        <a:spcAft>
                          <a:spcPts val="0"/>
                        </a:spcAft>
                      </a:pPr>
                      <a:r>
                        <a:rPr lang="ru-RU" sz="3200" b="1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</a:p>
                    <a:p>
                      <a:pPr algn="l">
                        <a:lnSpc>
                          <a:spcPts val="3550"/>
                        </a:lnSpc>
                        <a:spcAft>
                          <a:spcPts val="0"/>
                        </a:spcAft>
                      </a:pPr>
                      <a:r>
                        <a:rPr lang="ru-RU" sz="3200" b="1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5632059"/>
              </p:ext>
            </p:extLst>
          </p:nvPr>
        </p:nvGraphicFramePr>
        <p:xfrm>
          <a:off x="1403648" y="3429000"/>
          <a:ext cx="7200800" cy="2931153"/>
        </p:xfrm>
        <a:graphic>
          <a:graphicData uri="http://schemas.openxmlformats.org/drawingml/2006/table">
            <a:tbl>
              <a:tblPr/>
              <a:tblGrid>
                <a:gridCol w="72008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698376">
                <a:tc>
                  <a:txBody>
                    <a:bodyPr/>
                    <a:lstStyle/>
                    <a:p>
                      <a:pPr algn="ctr">
                        <a:lnSpc>
                          <a:spcPts val="355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Times New Roman"/>
                          <a:ea typeface="Times New Roman"/>
                        </a:rPr>
                        <a:t>      </a:t>
                      </a:r>
                    </a:p>
                    <a:p>
                      <a:pPr algn="ctr">
                        <a:lnSpc>
                          <a:spcPts val="355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Times New Roman"/>
                          <a:ea typeface="Times New Roman"/>
                        </a:rPr>
                        <a:t>СОДЕРЖАНИЕ РАБОТЫ ПО РЕАЛИЗАЦИИ ПРОЕКТА</a:t>
                      </a:r>
                    </a:p>
                    <a:p>
                      <a:pPr algn="l">
                        <a:lnSpc>
                          <a:spcPts val="355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02353">
                <a:tc>
                  <a:txBody>
                    <a:bodyPr/>
                    <a:lstStyle/>
                    <a:p>
                      <a:pPr algn="l">
                        <a:lnSpc>
                          <a:spcPts val="222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9271882"/>
      </p:ext>
    </p:extLst>
  </p:cSld>
  <p:clrMapOvr>
    <a:masterClrMapping/>
  </p:clrMapOvr>
  <p:transition spd="slow" advClick="0" advTm="26000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detske_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-142908" y="0"/>
            <a:ext cx="9286908" cy="696518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0"/>
            <a:ext cx="6572296" cy="3284984"/>
          </a:xfrm>
        </p:spPr>
        <p:txBody>
          <a:bodyPr>
            <a:normAutofit fontScale="90000"/>
          </a:bodyPr>
          <a:lstStyle/>
          <a:p>
            <a:pPr eaLnBrk="0" hangingPunct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Муниципальное казенное общеобразовательное учреждение «Одоевская средняя общеобразовательная школа имени В.Д. Успенского»</a:t>
            </a:r>
            <a:b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структурное подразделение детский сад «Березка»</a:t>
            </a:r>
            <a:b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  <a:t> </a:t>
            </a:r>
            <a:b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</a:br>
            <a: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  <a:t>«Физическое воспитание детей дошкольного возраста»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 группа раннего возраста</a:t>
            </a:r>
            <a:r>
              <a:rPr lang="ru-RU" sz="2800" b="1" i="1" cap="none" spc="0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ylfaen" pitchFamily="18" charset="0"/>
                <a:cs typeface="Times New Roman" pitchFamily="18" charset="0"/>
              </a:rPr>
              <a:t/>
            </a:r>
            <a:br>
              <a:rPr lang="ru-RU" sz="2800" b="1" i="1" cap="none" spc="0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ylfaen" pitchFamily="18" charset="0"/>
                <a:cs typeface="Times New Roman" pitchFamily="18" charset="0"/>
              </a:rPr>
            </a:b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491880" y="4143380"/>
            <a:ext cx="40324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endParaRPr lang="ru-RU" sz="2000" b="1" dirty="0" smtClean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 smtClean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 smtClean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Воспитатель: </a:t>
            </a:r>
            <a:r>
              <a:rPr lang="ru-RU" sz="2000" b="1" dirty="0" err="1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Логвинова</a:t>
            </a:r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Н.В.</a:t>
            </a:r>
          </a:p>
          <a:p>
            <a:pPr algn="ctr" eaLnBrk="0" hangingPunct="0"/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                          </a:t>
            </a:r>
            <a:r>
              <a:rPr lang="ru-RU" sz="2000" b="1" dirty="0" err="1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Ситникова</a:t>
            </a:r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В.Е.</a:t>
            </a:r>
          </a:p>
          <a:p>
            <a:pPr algn="ctr" eaLnBrk="0" hangingPunct="0"/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                        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Королёва Наталья – Маленькая страна (минус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27584" y="2420888"/>
            <a:ext cx="304800" cy="304800"/>
          </a:xfrm>
          <a:prstGeom prst="rect">
            <a:avLst/>
          </a:prstGeom>
        </p:spPr>
      </p:pic>
      <p:pic>
        <p:nvPicPr>
          <p:cNvPr id="7" name="Рисунок 6" descr="C:\Users\Administrator\Desktop\20200925_17132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140968"/>
            <a:ext cx="3619500" cy="20574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243408"/>
            <a:ext cx="9397838" cy="7249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5628502"/>
              </p:ext>
            </p:extLst>
          </p:nvPr>
        </p:nvGraphicFramePr>
        <p:xfrm>
          <a:off x="395536" y="1976388"/>
          <a:ext cx="8020050" cy="279400"/>
        </p:xfrm>
        <a:graphic>
          <a:graphicData uri="http://schemas.openxmlformats.org/drawingml/2006/table">
            <a:tbl>
              <a:tblPr/>
              <a:tblGrid>
                <a:gridCol w="80200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2220"/>
                        </a:lnSpc>
                        <a:spcAft>
                          <a:spcPts val="0"/>
                        </a:spcAft>
                      </a:pPr>
                      <a:endParaRPr lang="ru-RU" sz="28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0881140"/>
              </p:ext>
            </p:extLst>
          </p:nvPr>
        </p:nvGraphicFramePr>
        <p:xfrm>
          <a:off x="6516216" y="5445224"/>
          <a:ext cx="1656183" cy="228600"/>
        </p:xfrm>
        <a:graphic>
          <a:graphicData uri="http://schemas.openxmlformats.org/drawingml/2006/table">
            <a:tbl>
              <a:tblPr/>
              <a:tblGrid>
                <a:gridCol w="165618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1765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910250"/>
              </p:ext>
            </p:extLst>
          </p:nvPr>
        </p:nvGraphicFramePr>
        <p:xfrm>
          <a:off x="979984" y="-243408"/>
          <a:ext cx="7153275" cy="1044523"/>
        </p:xfrm>
        <a:graphic>
          <a:graphicData uri="http://schemas.openxmlformats.org/drawingml/2006/table">
            <a:tbl>
              <a:tblPr/>
              <a:tblGrid>
                <a:gridCol w="71532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044523">
                <a:tc>
                  <a:txBody>
                    <a:bodyPr/>
                    <a:lstStyle/>
                    <a:p>
                      <a:pPr algn="l">
                        <a:lnSpc>
                          <a:spcPts val="4425"/>
                        </a:lnSpc>
                        <a:spcAft>
                          <a:spcPts val="0"/>
                        </a:spcAft>
                      </a:pPr>
                      <a:r>
                        <a:rPr lang="ru-RU" sz="4000" b="1" spc="-3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            Песочные</a:t>
                      </a:r>
                      <a:r>
                        <a:rPr lang="ru-RU" sz="4000" b="1" spc="-35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фантазии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6511838"/>
              </p:ext>
            </p:extLst>
          </p:nvPr>
        </p:nvGraphicFramePr>
        <p:xfrm>
          <a:off x="434693" y="2058987"/>
          <a:ext cx="8592523" cy="4267596"/>
        </p:xfrm>
        <a:graphic>
          <a:graphicData uri="http://schemas.openxmlformats.org/drawingml/2006/table">
            <a:tbl>
              <a:tblPr/>
              <a:tblGrid>
                <a:gridCol w="859252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4267596">
                <a:tc>
                  <a:txBody>
                    <a:bodyPr/>
                    <a:lstStyle/>
                    <a:p>
                      <a:pPr algn="l">
                        <a:lnSpc>
                          <a:spcPts val="222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457200" y="1958960"/>
            <a:ext cx="210314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7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C:\Users\Administrator\Desktop\фото ясли\20230426_10473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" y="3431061"/>
            <a:ext cx="2733767" cy="2924943"/>
          </a:xfrm>
          <a:prstGeom prst="rect">
            <a:avLst/>
          </a:prstGeom>
          <a:ln w="127000" cap="rnd">
            <a:solidFill>
              <a:srgbClr val="FFFF00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istrator\Desktop\фото ясли\20230418_16440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5109" y="2029566"/>
            <a:ext cx="2666563" cy="2894035"/>
          </a:xfrm>
          <a:prstGeom prst="rect">
            <a:avLst/>
          </a:prstGeom>
          <a:ln w="127000" cap="rnd">
            <a:solidFill>
              <a:srgbClr val="FFFF00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Administrator\Desktop\березка\фото 20-21\жжжж\20200910_104125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56"/>
          <a:stretch/>
        </p:blipFill>
        <p:spPr bwMode="auto">
          <a:xfrm>
            <a:off x="6192972" y="3482590"/>
            <a:ext cx="2931790" cy="2894035"/>
          </a:xfrm>
          <a:prstGeom prst="rect">
            <a:avLst/>
          </a:prstGeom>
          <a:ln w="127000" cap="rnd">
            <a:solidFill>
              <a:srgbClr val="FFFF00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7352864"/>
      </p:ext>
    </p:extLst>
  </p:cSld>
  <p:clrMapOvr>
    <a:masterClrMapping/>
  </p:clrMapOvr>
  <p:transition spd="slow" advClick="0" advTm="1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3100"/>
                            </p:stCondLst>
                            <p:childTnLst>
                              <p:par>
                                <p:cTn id="1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90000" numSld="23" showWhenStopped="0">
                <p:cTn id="18" repeatCount="2000" fill="remove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detske_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-142908" y="0"/>
            <a:ext cx="9286908" cy="696518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0"/>
            <a:ext cx="6572296" cy="3284984"/>
          </a:xfrm>
        </p:spPr>
        <p:txBody>
          <a:bodyPr>
            <a:normAutofit fontScale="90000"/>
          </a:bodyPr>
          <a:lstStyle/>
          <a:p>
            <a:pPr eaLnBrk="0" hangingPunct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Муниципальное казенное общеобразовательное учреждение «Одоевская средняя общеобразовательная школа имени В.Д. Успенского»</a:t>
            </a:r>
            <a:b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структурное подразделение детский сад «Березка»</a:t>
            </a:r>
            <a:b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  <a:t> </a:t>
            </a:r>
            <a:b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</a:br>
            <a: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  <a:t>«Физическое воспитание детей дошкольного возраста»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 группа раннего возраста</a:t>
            </a:r>
            <a:r>
              <a:rPr lang="ru-RU" sz="2800" b="1" i="1" cap="none" spc="0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ylfaen" pitchFamily="18" charset="0"/>
                <a:cs typeface="Times New Roman" pitchFamily="18" charset="0"/>
              </a:rPr>
              <a:t/>
            </a:r>
            <a:br>
              <a:rPr lang="ru-RU" sz="2800" b="1" i="1" cap="none" spc="0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ylfaen" pitchFamily="18" charset="0"/>
                <a:cs typeface="Times New Roman" pitchFamily="18" charset="0"/>
              </a:rPr>
            </a:b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491880" y="4143380"/>
            <a:ext cx="40324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endParaRPr lang="ru-RU" sz="2000" b="1" dirty="0" smtClean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 smtClean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 smtClean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Воспитатель: </a:t>
            </a:r>
            <a:r>
              <a:rPr lang="ru-RU" sz="2000" b="1" dirty="0" err="1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Логвинова</a:t>
            </a:r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Н.В.</a:t>
            </a:r>
          </a:p>
          <a:p>
            <a:pPr algn="ctr" eaLnBrk="0" hangingPunct="0"/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                          </a:t>
            </a:r>
            <a:r>
              <a:rPr lang="ru-RU" sz="2000" b="1" dirty="0" err="1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Ситникова</a:t>
            </a:r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В.Е.</a:t>
            </a:r>
          </a:p>
          <a:p>
            <a:pPr algn="ctr" eaLnBrk="0" hangingPunct="0"/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                        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Королёва Наталья – Маленькая страна (минус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27584" y="2420888"/>
            <a:ext cx="304800" cy="304800"/>
          </a:xfrm>
          <a:prstGeom prst="rect">
            <a:avLst/>
          </a:prstGeom>
        </p:spPr>
      </p:pic>
      <p:pic>
        <p:nvPicPr>
          <p:cNvPr id="7" name="Рисунок 6" descr="C:\Users\Administrator\Desktop\20200925_17132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140968"/>
            <a:ext cx="3619500" cy="20574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243408"/>
            <a:ext cx="9397838" cy="7249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4514006"/>
              </p:ext>
            </p:extLst>
          </p:nvPr>
        </p:nvGraphicFramePr>
        <p:xfrm>
          <a:off x="395536" y="1976388"/>
          <a:ext cx="8020050" cy="279400"/>
        </p:xfrm>
        <a:graphic>
          <a:graphicData uri="http://schemas.openxmlformats.org/drawingml/2006/table">
            <a:tbl>
              <a:tblPr/>
              <a:tblGrid>
                <a:gridCol w="80200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2220"/>
                        </a:lnSpc>
                        <a:spcAft>
                          <a:spcPts val="0"/>
                        </a:spcAft>
                      </a:pPr>
                      <a:endParaRPr lang="ru-RU" sz="28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0043410"/>
              </p:ext>
            </p:extLst>
          </p:nvPr>
        </p:nvGraphicFramePr>
        <p:xfrm>
          <a:off x="6516216" y="5445224"/>
          <a:ext cx="1656183" cy="228600"/>
        </p:xfrm>
        <a:graphic>
          <a:graphicData uri="http://schemas.openxmlformats.org/drawingml/2006/table">
            <a:tbl>
              <a:tblPr/>
              <a:tblGrid>
                <a:gridCol w="165618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1765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5752106"/>
              </p:ext>
            </p:extLst>
          </p:nvPr>
        </p:nvGraphicFramePr>
        <p:xfrm>
          <a:off x="979984" y="-243408"/>
          <a:ext cx="7153275" cy="1044523"/>
        </p:xfrm>
        <a:graphic>
          <a:graphicData uri="http://schemas.openxmlformats.org/drawingml/2006/table">
            <a:tbl>
              <a:tblPr/>
              <a:tblGrid>
                <a:gridCol w="71532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044523">
                <a:tc>
                  <a:txBody>
                    <a:bodyPr/>
                    <a:lstStyle/>
                    <a:p>
                      <a:pPr algn="l">
                        <a:lnSpc>
                          <a:spcPts val="4425"/>
                        </a:lnSpc>
                        <a:spcAft>
                          <a:spcPts val="0"/>
                        </a:spcAft>
                      </a:pPr>
                      <a:r>
                        <a:rPr lang="ru-RU" sz="4000" b="1" spc="-3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            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696523"/>
              </p:ext>
            </p:extLst>
          </p:nvPr>
        </p:nvGraphicFramePr>
        <p:xfrm>
          <a:off x="434693" y="2058987"/>
          <a:ext cx="8592523" cy="4267596"/>
        </p:xfrm>
        <a:graphic>
          <a:graphicData uri="http://schemas.openxmlformats.org/drawingml/2006/table">
            <a:tbl>
              <a:tblPr/>
              <a:tblGrid>
                <a:gridCol w="859252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4267596">
                <a:tc>
                  <a:txBody>
                    <a:bodyPr/>
                    <a:lstStyle/>
                    <a:p>
                      <a:pPr algn="l">
                        <a:lnSpc>
                          <a:spcPts val="222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457200" y="1958960"/>
            <a:ext cx="210314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7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C:\Users\Administrator\Desktop\березка\фото 20-21\жжжж\20200910_104402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95"/>
          <a:stretch/>
        </p:blipFill>
        <p:spPr bwMode="auto">
          <a:xfrm>
            <a:off x="107504" y="1804320"/>
            <a:ext cx="2787774" cy="3153653"/>
          </a:xfrm>
          <a:prstGeom prst="rect">
            <a:avLst/>
          </a:prstGeom>
          <a:ln w="190500" cap="sq">
            <a:solidFill>
              <a:srgbClr val="FFFF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41563" y="3830406"/>
            <a:ext cx="3153654" cy="2793249"/>
          </a:xfrm>
          <a:prstGeom prst="rect">
            <a:avLst/>
          </a:prstGeom>
          <a:ln w="190500" cap="sq">
            <a:solidFill>
              <a:srgbClr val="FFFF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17457" y="1994707"/>
            <a:ext cx="3186241" cy="2772878"/>
          </a:xfrm>
          <a:prstGeom prst="rect">
            <a:avLst/>
          </a:prstGeom>
          <a:ln w="190500" cap="sq">
            <a:solidFill>
              <a:srgbClr val="FFFF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6" name="Picture 4" descr="I:\Новая папка (2)\20250428_163303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49"/>
          <a:stretch/>
        </p:blipFill>
        <p:spPr bwMode="auto">
          <a:xfrm>
            <a:off x="3206592" y="327525"/>
            <a:ext cx="2623595" cy="3079689"/>
          </a:xfrm>
          <a:prstGeom prst="rect">
            <a:avLst/>
          </a:prstGeom>
          <a:ln w="190500" cap="sq">
            <a:solidFill>
              <a:srgbClr val="FFFF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0788543"/>
      </p:ext>
    </p:extLst>
  </p:cSld>
  <p:clrMapOvr>
    <a:masterClrMapping/>
  </p:clrMapOvr>
  <p:transition spd="slow" advClick="0" advTm="1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3100"/>
                            </p:stCondLst>
                            <p:childTnLst>
                              <p:par>
                                <p:cTn id="1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90000" numSld="23" showWhenStopped="0">
                <p:cTn id="18" repeatCount="2000" fill="remove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detske_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-142908" y="0"/>
            <a:ext cx="9286908" cy="696518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0"/>
            <a:ext cx="6572296" cy="3284984"/>
          </a:xfrm>
        </p:spPr>
        <p:txBody>
          <a:bodyPr>
            <a:normAutofit fontScale="90000"/>
          </a:bodyPr>
          <a:lstStyle/>
          <a:p>
            <a:pPr eaLnBrk="0" hangingPunct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Муниципальное казенное общеобразовательное учреждение «Одоевская средняя общеобразовательная школа имени В.Д. Успенского»</a:t>
            </a:r>
            <a:b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структурное подразделение детский сад «Березка»</a:t>
            </a:r>
            <a:b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  <a:t> </a:t>
            </a:r>
            <a:b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</a:br>
            <a: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  <a:t>«Физическое воспитание детей дошкольного возраста»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 группа раннего возраста</a:t>
            </a:r>
            <a:r>
              <a:rPr lang="ru-RU" sz="2800" b="1" i="1" cap="none" spc="0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ylfaen" pitchFamily="18" charset="0"/>
                <a:cs typeface="Times New Roman" pitchFamily="18" charset="0"/>
              </a:rPr>
              <a:t/>
            </a:r>
            <a:br>
              <a:rPr lang="ru-RU" sz="2800" b="1" i="1" cap="none" spc="0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ylfaen" pitchFamily="18" charset="0"/>
                <a:cs typeface="Times New Roman" pitchFamily="18" charset="0"/>
              </a:rPr>
            </a:b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491880" y="4143380"/>
            <a:ext cx="40324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endParaRPr lang="ru-RU" sz="2000" b="1" dirty="0" smtClean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 smtClean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 smtClean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Воспитатель: </a:t>
            </a:r>
            <a:r>
              <a:rPr lang="ru-RU" sz="2000" b="1" dirty="0" err="1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Логвинова</a:t>
            </a:r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Н.В.</a:t>
            </a:r>
          </a:p>
          <a:p>
            <a:pPr algn="ctr" eaLnBrk="0" hangingPunct="0"/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                          </a:t>
            </a:r>
            <a:r>
              <a:rPr lang="ru-RU" sz="2000" b="1" dirty="0" err="1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Ситникова</a:t>
            </a:r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В.Е.</a:t>
            </a:r>
          </a:p>
          <a:p>
            <a:pPr algn="ctr" eaLnBrk="0" hangingPunct="0"/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                        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Королёва Наталья – Маленькая страна (минус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27584" y="2420888"/>
            <a:ext cx="304800" cy="304800"/>
          </a:xfrm>
          <a:prstGeom prst="rect">
            <a:avLst/>
          </a:prstGeom>
        </p:spPr>
      </p:pic>
      <p:pic>
        <p:nvPicPr>
          <p:cNvPr id="7" name="Рисунок 6" descr="C:\Users\Administrator\Desktop\20200925_17132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140968"/>
            <a:ext cx="3619500" cy="20574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243408"/>
            <a:ext cx="9397838" cy="7249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1130423"/>
              </p:ext>
            </p:extLst>
          </p:nvPr>
        </p:nvGraphicFramePr>
        <p:xfrm>
          <a:off x="395536" y="1976388"/>
          <a:ext cx="8020050" cy="279400"/>
        </p:xfrm>
        <a:graphic>
          <a:graphicData uri="http://schemas.openxmlformats.org/drawingml/2006/table">
            <a:tbl>
              <a:tblPr/>
              <a:tblGrid>
                <a:gridCol w="80200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2220"/>
                        </a:lnSpc>
                        <a:spcAft>
                          <a:spcPts val="0"/>
                        </a:spcAft>
                      </a:pPr>
                      <a:endParaRPr lang="ru-RU" sz="28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4126494"/>
              </p:ext>
            </p:extLst>
          </p:nvPr>
        </p:nvGraphicFramePr>
        <p:xfrm>
          <a:off x="6516216" y="5445224"/>
          <a:ext cx="1656183" cy="228600"/>
        </p:xfrm>
        <a:graphic>
          <a:graphicData uri="http://schemas.openxmlformats.org/drawingml/2006/table">
            <a:tbl>
              <a:tblPr/>
              <a:tblGrid>
                <a:gridCol w="165618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1765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4042419"/>
              </p:ext>
            </p:extLst>
          </p:nvPr>
        </p:nvGraphicFramePr>
        <p:xfrm>
          <a:off x="12421" y="-171400"/>
          <a:ext cx="7912496" cy="1117600"/>
        </p:xfrm>
        <a:graphic>
          <a:graphicData uri="http://schemas.openxmlformats.org/drawingml/2006/table">
            <a:tbl>
              <a:tblPr/>
              <a:tblGrid>
                <a:gridCol w="791249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044523">
                <a:tc>
                  <a:txBody>
                    <a:bodyPr/>
                    <a:lstStyle/>
                    <a:p>
                      <a:pPr algn="ctr">
                        <a:lnSpc>
                          <a:spcPts val="4425"/>
                        </a:lnSpc>
                        <a:spcAft>
                          <a:spcPts val="0"/>
                        </a:spcAft>
                      </a:pPr>
                      <a:r>
                        <a:rPr lang="ru-RU" sz="4000" b="1" spc="-35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  </a:t>
                      </a:r>
                      <a:r>
                        <a:rPr lang="ru-RU" sz="3200" b="1" spc="-3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Тайны песка (экспериментальная деятельность)</a:t>
                      </a:r>
                      <a:endParaRPr lang="ru-RU" sz="3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3785390"/>
              </p:ext>
            </p:extLst>
          </p:nvPr>
        </p:nvGraphicFramePr>
        <p:xfrm>
          <a:off x="434693" y="2058987"/>
          <a:ext cx="8592523" cy="4267596"/>
        </p:xfrm>
        <a:graphic>
          <a:graphicData uri="http://schemas.openxmlformats.org/drawingml/2006/table">
            <a:tbl>
              <a:tblPr/>
              <a:tblGrid>
                <a:gridCol w="859252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4267596">
                <a:tc>
                  <a:txBody>
                    <a:bodyPr/>
                    <a:lstStyle/>
                    <a:p>
                      <a:pPr algn="l">
                        <a:lnSpc>
                          <a:spcPts val="222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457200" y="1958960"/>
            <a:ext cx="210314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7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3" descr="C:\Users\Administrator\Desktop\105_PANA\P1050745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87"/>
          <a:stretch>
            <a:fillRect/>
          </a:stretch>
        </p:blipFill>
        <p:spPr bwMode="auto">
          <a:xfrm>
            <a:off x="2930891" y="1661988"/>
            <a:ext cx="3175000" cy="2381250"/>
          </a:xfrm>
          <a:prstGeom prst="rect">
            <a:avLst/>
          </a:prstGeom>
          <a:ln w="190500" cap="sq">
            <a:solidFill>
              <a:srgbClr val="FFFF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/>
        </p:spPr>
      </p:pic>
      <p:pic>
        <p:nvPicPr>
          <p:cNvPr id="16" name="Picture 2" descr="C:\Users\Administrator\Desktop\105_PANA\P105075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86" t="26559"/>
          <a:stretch>
            <a:fillRect/>
          </a:stretch>
        </p:blipFill>
        <p:spPr bwMode="auto">
          <a:xfrm>
            <a:off x="6360914" y="1661987"/>
            <a:ext cx="2783086" cy="2357875"/>
          </a:xfrm>
          <a:prstGeom prst="rect">
            <a:avLst/>
          </a:prstGeom>
          <a:ln w="190500" cap="sq">
            <a:solidFill>
              <a:srgbClr val="FFFF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/>
        </p:spPr>
      </p:pic>
      <p:pic>
        <p:nvPicPr>
          <p:cNvPr id="18" name="Picture 2" descr="C:\Users\Administrator\Desktop\105_PANA\P1050811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493" y="4209867"/>
            <a:ext cx="3185398" cy="2683722"/>
          </a:xfrm>
          <a:prstGeom prst="rect">
            <a:avLst/>
          </a:prstGeom>
          <a:ln w="190500" cap="sq">
            <a:solidFill>
              <a:srgbClr val="FFFF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960" y="1685364"/>
            <a:ext cx="2789548" cy="2334498"/>
          </a:xfrm>
          <a:prstGeom prst="rect">
            <a:avLst/>
          </a:prstGeom>
          <a:ln w="190500" cap="sq">
            <a:solidFill>
              <a:srgbClr val="FFFF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099" name="Picture 3" descr="I:\Новая папка (2)\20240418_101811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960" y="4169673"/>
            <a:ext cx="2789548" cy="2723180"/>
          </a:xfrm>
          <a:prstGeom prst="rect">
            <a:avLst/>
          </a:prstGeom>
          <a:ln w="190500" cap="sq">
            <a:solidFill>
              <a:srgbClr val="FFFF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0914" y="4143380"/>
            <a:ext cx="2786063" cy="2674755"/>
          </a:xfrm>
          <a:prstGeom prst="rect">
            <a:avLst/>
          </a:prstGeom>
          <a:ln w="190500" cap="sq">
            <a:solidFill>
              <a:srgbClr val="FFFF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5892997"/>
      </p:ext>
    </p:extLst>
  </p:cSld>
  <p:clrMapOvr>
    <a:masterClrMapping/>
  </p:clrMapOvr>
  <p:transition spd="slow" advClick="0" advTm="1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3100"/>
                            </p:stCondLst>
                            <p:childTnLst>
                              <p:par>
                                <p:cTn id="1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90000" numSld="23" showWhenStopped="0">
                <p:cTn id="18" repeatCount="2000" fill="remove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detske_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-142908" y="0"/>
            <a:ext cx="9286908" cy="696518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0"/>
            <a:ext cx="6572296" cy="3284984"/>
          </a:xfrm>
        </p:spPr>
        <p:txBody>
          <a:bodyPr>
            <a:normAutofit fontScale="90000"/>
          </a:bodyPr>
          <a:lstStyle/>
          <a:p>
            <a:pPr eaLnBrk="0" hangingPunct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Муниципальное казенное общеобразовательное учреждение «Одоевская средняя общеобразовательная школа имени В.Д. Успенского»</a:t>
            </a:r>
            <a:b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структурное подразделение детский сад «Березка»</a:t>
            </a:r>
            <a:b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  <a:t> </a:t>
            </a:r>
            <a:b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</a:br>
            <a: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  <a:t>«Физическое воспитание детей дошкольного возраста»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 группа раннего возраста</a:t>
            </a:r>
            <a:r>
              <a:rPr lang="ru-RU" sz="2800" b="1" i="1" cap="none" spc="0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ylfaen" pitchFamily="18" charset="0"/>
                <a:cs typeface="Times New Roman" pitchFamily="18" charset="0"/>
              </a:rPr>
              <a:t/>
            </a:r>
            <a:br>
              <a:rPr lang="ru-RU" sz="2800" b="1" i="1" cap="none" spc="0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ylfaen" pitchFamily="18" charset="0"/>
                <a:cs typeface="Times New Roman" pitchFamily="18" charset="0"/>
              </a:rPr>
            </a:b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491880" y="4143380"/>
            <a:ext cx="40324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endParaRPr lang="ru-RU" sz="2000" b="1" dirty="0" smtClean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 smtClean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 smtClean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Воспитатель: </a:t>
            </a:r>
            <a:r>
              <a:rPr lang="ru-RU" sz="2000" b="1" dirty="0" err="1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Логвинова</a:t>
            </a:r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Н.В.</a:t>
            </a:r>
          </a:p>
          <a:p>
            <a:pPr algn="ctr" eaLnBrk="0" hangingPunct="0"/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                          </a:t>
            </a:r>
            <a:r>
              <a:rPr lang="ru-RU" sz="2000" b="1" dirty="0" err="1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Ситникова</a:t>
            </a:r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В.Е.</a:t>
            </a:r>
          </a:p>
          <a:p>
            <a:pPr algn="ctr" eaLnBrk="0" hangingPunct="0"/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                        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Королёва Наталья – Маленькая страна (минус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27584" y="2420888"/>
            <a:ext cx="304800" cy="304800"/>
          </a:xfrm>
          <a:prstGeom prst="rect">
            <a:avLst/>
          </a:prstGeom>
        </p:spPr>
      </p:pic>
      <p:pic>
        <p:nvPicPr>
          <p:cNvPr id="7" name="Рисунок 6" descr="C:\Users\Administrator\Desktop\20200925_17132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140968"/>
            <a:ext cx="3619500" cy="20574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243408"/>
            <a:ext cx="9397838" cy="7249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832425"/>
              </p:ext>
            </p:extLst>
          </p:nvPr>
        </p:nvGraphicFramePr>
        <p:xfrm>
          <a:off x="395536" y="1976388"/>
          <a:ext cx="8020050" cy="279400"/>
        </p:xfrm>
        <a:graphic>
          <a:graphicData uri="http://schemas.openxmlformats.org/drawingml/2006/table">
            <a:tbl>
              <a:tblPr/>
              <a:tblGrid>
                <a:gridCol w="80200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2220"/>
                        </a:lnSpc>
                        <a:spcAft>
                          <a:spcPts val="0"/>
                        </a:spcAft>
                      </a:pPr>
                      <a:endParaRPr lang="ru-RU" sz="28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9729540"/>
              </p:ext>
            </p:extLst>
          </p:nvPr>
        </p:nvGraphicFramePr>
        <p:xfrm>
          <a:off x="6516216" y="5445224"/>
          <a:ext cx="1656183" cy="228600"/>
        </p:xfrm>
        <a:graphic>
          <a:graphicData uri="http://schemas.openxmlformats.org/drawingml/2006/table">
            <a:tbl>
              <a:tblPr/>
              <a:tblGrid>
                <a:gridCol w="165618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1765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4114976"/>
              </p:ext>
            </p:extLst>
          </p:nvPr>
        </p:nvGraphicFramePr>
        <p:xfrm>
          <a:off x="979984" y="-243408"/>
          <a:ext cx="7153275" cy="1044523"/>
        </p:xfrm>
        <a:graphic>
          <a:graphicData uri="http://schemas.openxmlformats.org/drawingml/2006/table">
            <a:tbl>
              <a:tblPr/>
              <a:tblGrid>
                <a:gridCol w="71532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044523">
                <a:tc>
                  <a:txBody>
                    <a:bodyPr/>
                    <a:lstStyle/>
                    <a:p>
                      <a:pPr algn="l">
                        <a:lnSpc>
                          <a:spcPts val="4425"/>
                        </a:lnSpc>
                        <a:spcAft>
                          <a:spcPts val="0"/>
                        </a:spcAft>
                      </a:pPr>
                      <a:r>
                        <a:rPr lang="ru-RU" sz="4000" b="1" spc="-3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            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8414306"/>
              </p:ext>
            </p:extLst>
          </p:nvPr>
        </p:nvGraphicFramePr>
        <p:xfrm>
          <a:off x="434693" y="2058987"/>
          <a:ext cx="8592523" cy="4267596"/>
        </p:xfrm>
        <a:graphic>
          <a:graphicData uri="http://schemas.openxmlformats.org/drawingml/2006/table">
            <a:tbl>
              <a:tblPr/>
              <a:tblGrid>
                <a:gridCol w="859252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4267596">
                <a:tc>
                  <a:txBody>
                    <a:bodyPr/>
                    <a:lstStyle/>
                    <a:p>
                      <a:pPr algn="l">
                        <a:lnSpc>
                          <a:spcPts val="222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457200" y="1958960"/>
            <a:ext cx="210314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7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Administrator\Desktop\upraghneniya-s-suchim-peskom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860" y="4554854"/>
            <a:ext cx="3753093" cy="2394198"/>
          </a:xfrm>
          <a:prstGeom prst="rect">
            <a:avLst/>
          </a:prstGeom>
          <a:ln w="190500" cap="sq">
            <a:solidFill>
              <a:srgbClr val="FFFF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istrator\Desktop\scale_1200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6567" y="1727082"/>
            <a:ext cx="3770362" cy="2827772"/>
          </a:xfrm>
          <a:prstGeom prst="rect">
            <a:avLst/>
          </a:prstGeom>
          <a:ln w="190500" cap="sq">
            <a:solidFill>
              <a:srgbClr val="FFFF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I:\Новая папка (2)\20240418_10331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3638" y="4030228"/>
            <a:ext cx="3770362" cy="2827772"/>
          </a:xfrm>
          <a:prstGeom prst="rect">
            <a:avLst/>
          </a:prstGeom>
          <a:ln w="190500" cap="sq">
            <a:solidFill>
              <a:srgbClr val="FFFF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I:\Новая папка (2)\20250205_161545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864" y="1700808"/>
            <a:ext cx="2465623" cy="3096344"/>
          </a:xfrm>
          <a:prstGeom prst="rect">
            <a:avLst/>
          </a:prstGeom>
          <a:ln w="190500" cap="sq">
            <a:solidFill>
              <a:srgbClr val="FFFF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5" descr="C:\Users\Administrator\Desktop\105_PANA\P1050748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0" y="1230263"/>
            <a:ext cx="3175000" cy="2381250"/>
          </a:xfrm>
          <a:prstGeom prst="rect">
            <a:avLst/>
          </a:prstGeom>
          <a:ln w="190500" cap="sq">
            <a:solidFill>
              <a:srgbClr val="FFFF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/>
        </p:spPr>
      </p:pic>
    </p:spTree>
    <p:extLst>
      <p:ext uri="{BB962C8B-B14F-4D97-AF65-F5344CB8AC3E}">
        <p14:creationId xmlns:p14="http://schemas.microsoft.com/office/powerpoint/2010/main" val="5518548"/>
      </p:ext>
    </p:extLst>
  </p:cSld>
  <p:clrMapOvr>
    <a:masterClrMapping/>
  </p:clrMapOvr>
  <p:transition spd="slow" advClick="0" advTm="1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3100"/>
                            </p:stCondLst>
                            <p:childTnLst>
                              <p:par>
                                <p:cTn id="1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90000" numSld="23" showWhenStopped="0">
                <p:cTn id="18" repeatCount="2000" fill="remove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detske_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-142908" y="0"/>
            <a:ext cx="9286908" cy="696518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0"/>
            <a:ext cx="6572296" cy="3284984"/>
          </a:xfrm>
        </p:spPr>
        <p:txBody>
          <a:bodyPr>
            <a:normAutofit fontScale="90000"/>
          </a:bodyPr>
          <a:lstStyle/>
          <a:p>
            <a:pPr eaLnBrk="0" hangingPunct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Муниципальное казенное общеобразовательное учреждение «Одоевская средняя общеобразовательная школа имени В.Д. Успенского»</a:t>
            </a:r>
            <a:b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структурное подразделение детский сад «Березка»</a:t>
            </a:r>
            <a:b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  <a:t> </a:t>
            </a:r>
            <a:b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</a:br>
            <a: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  <a:t>«Физическое воспитание детей дошкольного возраста»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 группа раннего возраста</a:t>
            </a:r>
            <a:r>
              <a:rPr lang="ru-RU" sz="2800" b="1" i="1" cap="none" spc="0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ylfaen" pitchFamily="18" charset="0"/>
                <a:cs typeface="Times New Roman" pitchFamily="18" charset="0"/>
              </a:rPr>
              <a:t/>
            </a:r>
            <a:br>
              <a:rPr lang="ru-RU" sz="2800" b="1" i="1" cap="none" spc="0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ylfaen" pitchFamily="18" charset="0"/>
                <a:cs typeface="Times New Roman" pitchFamily="18" charset="0"/>
              </a:rPr>
            </a:b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491880" y="4143380"/>
            <a:ext cx="40324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endParaRPr lang="ru-RU" sz="2000" b="1" dirty="0" smtClean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 smtClean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 smtClean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Воспитатель: </a:t>
            </a:r>
            <a:r>
              <a:rPr lang="ru-RU" sz="2000" b="1" dirty="0" err="1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Логвинова</a:t>
            </a:r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Н.В.</a:t>
            </a:r>
          </a:p>
          <a:p>
            <a:pPr algn="ctr" eaLnBrk="0" hangingPunct="0"/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                          </a:t>
            </a:r>
            <a:r>
              <a:rPr lang="ru-RU" sz="2000" b="1" dirty="0" err="1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Ситникова</a:t>
            </a:r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В.Е.</a:t>
            </a:r>
          </a:p>
          <a:p>
            <a:pPr algn="ctr" eaLnBrk="0" hangingPunct="0"/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                        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Королёва Наталья – Маленькая страна (минус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27584" y="2420888"/>
            <a:ext cx="304800" cy="304800"/>
          </a:xfrm>
          <a:prstGeom prst="rect">
            <a:avLst/>
          </a:prstGeom>
        </p:spPr>
      </p:pic>
      <p:pic>
        <p:nvPicPr>
          <p:cNvPr id="7" name="Рисунок 6" descr="C:\Users\Administrator\Desktop\20200925_17132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140968"/>
            <a:ext cx="3619500" cy="20574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243408"/>
            <a:ext cx="9397838" cy="7249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9093147"/>
              </p:ext>
            </p:extLst>
          </p:nvPr>
        </p:nvGraphicFramePr>
        <p:xfrm>
          <a:off x="395536" y="1976388"/>
          <a:ext cx="8020050" cy="279400"/>
        </p:xfrm>
        <a:graphic>
          <a:graphicData uri="http://schemas.openxmlformats.org/drawingml/2006/table">
            <a:tbl>
              <a:tblPr/>
              <a:tblGrid>
                <a:gridCol w="80200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2220"/>
                        </a:lnSpc>
                        <a:spcAft>
                          <a:spcPts val="0"/>
                        </a:spcAft>
                      </a:pPr>
                      <a:endParaRPr lang="ru-RU" sz="28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2016890"/>
              </p:ext>
            </p:extLst>
          </p:nvPr>
        </p:nvGraphicFramePr>
        <p:xfrm>
          <a:off x="6516216" y="5445224"/>
          <a:ext cx="1656183" cy="228600"/>
        </p:xfrm>
        <a:graphic>
          <a:graphicData uri="http://schemas.openxmlformats.org/drawingml/2006/table">
            <a:tbl>
              <a:tblPr/>
              <a:tblGrid>
                <a:gridCol w="165618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1765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1737593"/>
              </p:ext>
            </p:extLst>
          </p:nvPr>
        </p:nvGraphicFramePr>
        <p:xfrm>
          <a:off x="979984" y="-243408"/>
          <a:ext cx="7153275" cy="1044523"/>
        </p:xfrm>
        <a:graphic>
          <a:graphicData uri="http://schemas.openxmlformats.org/drawingml/2006/table">
            <a:tbl>
              <a:tblPr/>
              <a:tblGrid>
                <a:gridCol w="71532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044523">
                <a:tc>
                  <a:txBody>
                    <a:bodyPr/>
                    <a:lstStyle/>
                    <a:p>
                      <a:pPr algn="l">
                        <a:lnSpc>
                          <a:spcPts val="4425"/>
                        </a:lnSpc>
                        <a:spcAft>
                          <a:spcPts val="0"/>
                        </a:spcAft>
                      </a:pPr>
                      <a:r>
                        <a:rPr lang="ru-RU" sz="4000" b="1" spc="-3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                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1875573"/>
              </p:ext>
            </p:extLst>
          </p:nvPr>
        </p:nvGraphicFramePr>
        <p:xfrm>
          <a:off x="434693" y="2058987"/>
          <a:ext cx="8592523" cy="4267596"/>
        </p:xfrm>
        <a:graphic>
          <a:graphicData uri="http://schemas.openxmlformats.org/drawingml/2006/table">
            <a:tbl>
              <a:tblPr/>
              <a:tblGrid>
                <a:gridCol w="859252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4267596">
                <a:tc>
                  <a:txBody>
                    <a:bodyPr/>
                    <a:lstStyle/>
                    <a:p>
                      <a:pPr algn="l">
                        <a:lnSpc>
                          <a:spcPts val="222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457200" y="1958960"/>
            <a:ext cx="210314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7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2" descr="I:\Новая папка (2)\20240418_10511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531417" y="1966056"/>
            <a:ext cx="3327602" cy="2495702"/>
          </a:xfrm>
          <a:prstGeom prst="rect">
            <a:avLst/>
          </a:prstGeom>
          <a:ln w="190500" cap="sq">
            <a:solidFill>
              <a:srgbClr val="FFFF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I:\Новая папка (2)\20240418_10200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978545" y="3843917"/>
            <a:ext cx="3079689" cy="2708921"/>
          </a:xfrm>
          <a:prstGeom prst="rect">
            <a:avLst/>
          </a:prstGeom>
          <a:ln w="190500" cap="sq">
            <a:solidFill>
              <a:srgbClr val="FFFF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063561" y="1910747"/>
            <a:ext cx="3307423" cy="2480621"/>
          </a:xfrm>
          <a:prstGeom prst="rect">
            <a:avLst/>
          </a:prstGeom>
          <a:ln w="190500" cap="sq">
            <a:solidFill>
              <a:srgbClr val="FFFF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6654535"/>
      </p:ext>
    </p:extLst>
  </p:cSld>
  <p:clrMapOvr>
    <a:masterClrMapping/>
  </p:clrMapOvr>
  <p:transition spd="slow" advClick="0" advTm="1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3100"/>
                            </p:stCondLst>
                            <p:childTnLst>
                              <p:par>
                                <p:cTn id="1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90000" numSld="23" showWhenStopped="0">
                <p:cTn id="18" repeatCount="2000" fill="remove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4" name="Содержимое 3" descr="fon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27584" y="908720"/>
            <a:ext cx="720080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>
                <a:solidFill>
                  <a:srgbClr val="0070C0"/>
                </a:solidFill>
                <a:latin typeface="Monotype Corsiva" pitchFamily="66" charset="0"/>
              </a:rPr>
              <a:t>Физическое воспитание –</a:t>
            </a:r>
            <a:r>
              <a:rPr lang="ru-RU" sz="2000" b="1" dirty="0">
                <a:solidFill>
                  <a:srgbClr val="0070C0"/>
                </a:solidFill>
                <a:latin typeface="Monotype Corsiva" pitchFamily="66" charset="0"/>
              </a:rPr>
              <a:t> это педагогический процесс формирования потребности в занятиях физическими упражнениями в интересах всестороннего развития личности, формирования положительного отношения к физической культуре, выработка ценностных ориентации, </a:t>
            </a:r>
            <a:r>
              <a:rPr lang="ru-RU" sz="2000" b="1" dirty="0" smtClean="0">
                <a:solidFill>
                  <a:srgbClr val="0070C0"/>
                </a:solidFill>
                <a:latin typeface="Monotype Corsiva" pitchFamily="66" charset="0"/>
              </a:rPr>
              <a:t>убеждений</a:t>
            </a:r>
            <a:r>
              <a:rPr lang="ru-RU" sz="2000" b="1" dirty="0">
                <a:solidFill>
                  <a:srgbClr val="0070C0"/>
                </a:solidFill>
                <a:latin typeface="Monotype Corsiva" pitchFamily="66" charset="0"/>
              </a:rPr>
              <a:t>, вкусов, привычек, наклонностей.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435314"/>
            <a:ext cx="7344816" cy="3422686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12700"/>
            <a:ext cx="9169400" cy="688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6892162"/>
              </p:ext>
            </p:extLst>
          </p:nvPr>
        </p:nvGraphicFramePr>
        <p:xfrm>
          <a:off x="1090612" y="3386931"/>
          <a:ext cx="6962775" cy="1409700"/>
        </p:xfrm>
        <a:graphic>
          <a:graphicData uri="http://schemas.openxmlformats.org/drawingml/2006/table">
            <a:tbl>
              <a:tblPr/>
              <a:tblGrid>
                <a:gridCol w="69627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3550"/>
                        </a:lnSpc>
                        <a:spcAft>
                          <a:spcPts val="0"/>
                        </a:spcAft>
                      </a:pPr>
                      <a:r>
                        <a:rPr lang="ru-RU" sz="3200" b="1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 </a:t>
                      </a:r>
                    </a:p>
                    <a:p>
                      <a:pPr algn="l">
                        <a:lnSpc>
                          <a:spcPts val="3550"/>
                        </a:lnSpc>
                        <a:spcAft>
                          <a:spcPts val="0"/>
                        </a:spcAft>
                      </a:pPr>
                      <a:r>
                        <a:rPr lang="ru-RU" sz="3200" b="1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«</a:t>
                      </a:r>
                      <a:r>
                        <a:rPr lang="ru-RU" sz="32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Самая</a:t>
                      </a:r>
                      <a:r>
                        <a:rPr lang="ru-RU" sz="3200" b="1" spc="-1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3200" b="1" spc="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лучшая</a:t>
                      </a:r>
                      <a:r>
                        <a:rPr lang="ru-RU" sz="3200" b="1" spc="-2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3200" b="1" spc="-1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игрушка</a:t>
                      </a:r>
                      <a:r>
                        <a:rPr lang="ru-RU" sz="32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для детей</a:t>
                      </a:r>
                      <a:r>
                        <a:rPr lang="ru-RU" sz="3200" b="1" spc="3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32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–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4243070" algn="l">
                        <a:lnSpc>
                          <a:spcPts val="3550"/>
                        </a:lnSpc>
                        <a:spcBef>
                          <a:spcPts val="290"/>
                        </a:spcBef>
                        <a:spcAft>
                          <a:spcPts val="0"/>
                        </a:spcAft>
                      </a:pPr>
                      <a:r>
                        <a:rPr lang="ru-RU" sz="3200" b="1" spc="-2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кучка</a:t>
                      </a:r>
                      <a:r>
                        <a:rPr lang="ru-RU" sz="3200" b="1" spc="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песка!»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4269266"/>
              </p:ext>
            </p:extLst>
          </p:nvPr>
        </p:nvGraphicFramePr>
        <p:xfrm>
          <a:off x="3779912" y="4293096"/>
          <a:ext cx="4536504" cy="1828800"/>
        </p:xfrm>
        <a:graphic>
          <a:graphicData uri="http://schemas.openxmlformats.org/drawingml/2006/table">
            <a:tbl>
              <a:tblPr/>
              <a:tblGrid>
                <a:gridCol w="453650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3550"/>
                        </a:lnSpc>
                        <a:spcAft>
                          <a:spcPts val="0"/>
                        </a:spcAft>
                      </a:pPr>
                      <a:r>
                        <a:rPr lang="ru-RU" sz="3200" b="1" spc="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         </a:t>
                      </a:r>
                    </a:p>
                    <a:p>
                      <a:pPr algn="l">
                        <a:lnSpc>
                          <a:spcPts val="3550"/>
                        </a:lnSpc>
                        <a:spcAft>
                          <a:spcPts val="0"/>
                        </a:spcAft>
                      </a:pPr>
                      <a:r>
                        <a:rPr lang="ru-RU" sz="3200" b="1" spc="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              К</a:t>
                      </a:r>
                      <a:r>
                        <a:rPr lang="ru-RU" sz="3200" b="1" spc="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.</a:t>
                      </a:r>
                      <a:r>
                        <a:rPr lang="ru-RU" sz="32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3200" b="1" spc="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Д.</a:t>
                      </a:r>
                      <a:r>
                        <a:rPr lang="ru-RU" sz="32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3200" b="1" spc="-3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Ушинский   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355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355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 advClick="0" advTm="26000"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detske_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-142908" y="0"/>
            <a:ext cx="9286908" cy="696518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0"/>
            <a:ext cx="6572296" cy="3284984"/>
          </a:xfrm>
        </p:spPr>
        <p:txBody>
          <a:bodyPr>
            <a:normAutofit fontScale="90000"/>
          </a:bodyPr>
          <a:lstStyle/>
          <a:p>
            <a:pPr eaLnBrk="0" hangingPunct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Муниципальное казенное общеобразовательное учреждение «Одоевская средняя общеобразовательная школа имени В.Д. Успенского»</a:t>
            </a:r>
            <a:b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структурное подразделение детский сад «Березка»</a:t>
            </a:r>
            <a:b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  <a:t> </a:t>
            </a:r>
            <a:b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</a:br>
            <a: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  <a:t>«Физическое воспитание детей дошкольного возраста»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 группа раннего возраста</a:t>
            </a:r>
            <a:r>
              <a:rPr lang="ru-RU" sz="2800" b="1" i="1" cap="none" spc="0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ylfaen" pitchFamily="18" charset="0"/>
                <a:cs typeface="Times New Roman" pitchFamily="18" charset="0"/>
              </a:rPr>
              <a:t/>
            </a:r>
            <a:br>
              <a:rPr lang="ru-RU" sz="2800" b="1" i="1" cap="none" spc="0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ylfaen" pitchFamily="18" charset="0"/>
                <a:cs typeface="Times New Roman" pitchFamily="18" charset="0"/>
              </a:rPr>
            </a:b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491880" y="4143380"/>
            <a:ext cx="40324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endParaRPr lang="ru-RU" sz="2000" b="1" dirty="0" smtClean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 smtClean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 smtClean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Воспитатель: </a:t>
            </a:r>
            <a:r>
              <a:rPr lang="ru-RU" sz="2000" b="1" dirty="0" err="1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Логвинова</a:t>
            </a:r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Н.В.</a:t>
            </a:r>
          </a:p>
          <a:p>
            <a:pPr algn="ctr" eaLnBrk="0" hangingPunct="0"/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                          </a:t>
            </a:r>
            <a:r>
              <a:rPr lang="ru-RU" sz="2000" b="1" dirty="0" err="1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Ситникова</a:t>
            </a:r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В.Е.</a:t>
            </a:r>
          </a:p>
          <a:p>
            <a:pPr algn="ctr" eaLnBrk="0" hangingPunct="0"/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                        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Королёва Наталья – Маленькая страна (минус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27584" y="2420888"/>
            <a:ext cx="304800" cy="304800"/>
          </a:xfrm>
          <a:prstGeom prst="rect">
            <a:avLst/>
          </a:prstGeom>
        </p:spPr>
      </p:pic>
      <p:pic>
        <p:nvPicPr>
          <p:cNvPr id="7" name="Рисунок 6" descr="C:\Users\Administrator\Desktop\20200925_17132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140968"/>
            <a:ext cx="3619500" cy="20574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243408"/>
            <a:ext cx="9397838" cy="7249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3428317"/>
              </p:ext>
            </p:extLst>
          </p:nvPr>
        </p:nvGraphicFramePr>
        <p:xfrm>
          <a:off x="395536" y="1976388"/>
          <a:ext cx="8020050" cy="279400"/>
        </p:xfrm>
        <a:graphic>
          <a:graphicData uri="http://schemas.openxmlformats.org/drawingml/2006/table">
            <a:tbl>
              <a:tblPr/>
              <a:tblGrid>
                <a:gridCol w="80200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2220"/>
                        </a:lnSpc>
                        <a:spcAft>
                          <a:spcPts val="0"/>
                        </a:spcAft>
                      </a:pPr>
                      <a:endParaRPr lang="ru-RU" sz="28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3301798"/>
              </p:ext>
            </p:extLst>
          </p:nvPr>
        </p:nvGraphicFramePr>
        <p:xfrm>
          <a:off x="6516216" y="5445224"/>
          <a:ext cx="1656183" cy="228600"/>
        </p:xfrm>
        <a:graphic>
          <a:graphicData uri="http://schemas.openxmlformats.org/drawingml/2006/table">
            <a:tbl>
              <a:tblPr/>
              <a:tblGrid>
                <a:gridCol w="165618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1765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3409350"/>
              </p:ext>
            </p:extLst>
          </p:nvPr>
        </p:nvGraphicFramePr>
        <p:xfrm>
          <a:off x="979984" y="-243408"/>
          <a:ext cx="7153275" cy="1044523"/>
        </p:xfrm>
        <a:graphic>
          <a:graphicData uri="http://schemas.openxmlformats.org/drawingml/2006/table">
            <a:tbl>
              <a:tblPr/>
              <a:tblGrid>
                <a:gridCol w="71532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044523">
                <a:tc>
                  <a:txBody>
                    <a:bodyPr/>
                    <a:lstStyle/>
                    <a:p>
                      <a:pPr algn="l">
                        <a:lnSpc>
                          <a:spcPts val="4425"/>
                        </a:lnSpc>
                        <a:spcAft>
                          <a:spcPts val="0"/>
                        </a:spcAft>
                      </a:pPr>
                      <a:r>
                        <a:rPr lang="ru-RU" sz="4000" b="1" spc="-3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                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4628763"/>
              </p:ext>
            </p:extLst>
          </p:nvPr>
        </p:nvGraphicFramePr>
        <p:xfrm>
          <a:off x="434693" y="2058987"/>
          <a:ext cx="8592523" cy="4267596"/>
        </p:xfrm>
        <a:graphic>
          <a:graphicData uri="http://schemas.openxmlformats.org/drawingml/2006/table">
            <a:tbl>
              <a:tblPr/>
              <a:tblGrid>
                <a:gridCol w="859252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4267596">
                <a:tc>
                  <a:txBody>
                    <a:bodyPr/>
                    <a:lstStyle/>
                    <a:p>
                      <a:pPr algn="l">
                        <a:lnSpc>
                          <a:spcPts val="222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457200" y="1958960"/>
            <a:ext cx="210314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7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4" descr="I:\Новая папка (2)\20250205_16170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746848"/>
            <a:ext cx="2465863" cy="3119373"/>
          </a:xfrm>
          <a:prstGeom prst="rect">
            <a:avLst/>
          </a:prstGeom>
          <a:ln w="190500" cap="sq">
            <a:solidFill>
              <a:srgbClr val="FFFF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I:\Новая папка (2)\20250428_16324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922404" y="3996935"/>
            <a:ext cx="3203848" cy="2402886"/>
          </a:xfrm>
          <a:prstGeom prst="rect">
            <a:avLst/>
          </a:prstGeom>
          <a:ln w="190500" cap="sq">
            <a:solidFill>
              <a:srgbClr val="FFFF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Administrator\Desktop\105_PANA\P1050747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388" y="1268760"/>
            <a:ext cx="3175000" cy="2381250"/>
          </a:xfrm>
          <a:prstGeom prst="rect">
            <a:avLst/>
          </a:prstGeom>
          <a:ln w="190500" cap="sq">
            <a:solidFill>
              <a:srgbClr val="FFFF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/>
        </p:spPr>
      </p:pic>
      <p:pic>
        <p:nvPicPr>
          <p:cNvPr id="17" name="Picture 5" descr="I:\Новая папка (2)\20240418_102152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6" y="1268760"/>
            <a:ext cx="2715766" cy="3031208"/>
          </a:xfrm>
          <a:prstGeom prst="rect">
            <a:avLst/>
          </a:prstGeom>
          <a:ln w="190500" cap="sq">
            <a:solidFill>
              <a:srgbClr val="FFFF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6596130"/>
      </p:ext>
    </p:extLst>
  </p:cSld>
  <p:clrMapOvr>
    <a:masterClrMapping/>
  </p:clrMapOvr>
  <p:transition spd="slow" advClick="0" advTm="1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3100"/>
                            </p:stCondLst>
                            <p:childTnLst>
                              <p:par>
                                <p:cTn id="1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90000" numSld="23" showWhenStopped="0">
                <p:cTn id="18" repeatCount="2000" fill="remove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detske_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-142908" y="0"/>
            <a:ext cx="9286908" cy="696518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0"/>
            <a:ext cx="6572296" cy="3284984"/>
          </a:xfrm>
        </p:spPr>
        <p:txBody>
          <a:bodyPr>
            <a:normAutofit fontScale="90000"/>
          </a:bodyPr>
          <a:lstStyle/>
          <a:p>
            <a:pPr eaLnBrk="0" hangingPunct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Муниципальное казенное общеобразовательное учреждение «Одоевская средняя общеобразовательная школа имени В.Д. Успенского»</a:t>
            </a:r>
            <a:b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структурное подразделение детский сад «Березка»</a:t>
            </a:r>
            <a:b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  <a:t> </a:t>
            </a:r>
            <a:b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</a:br>
            <a: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  <a:t>«Физическое воспитание детей дошкольного возраста»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 группа раннего возраста</a:t>
            </a:r>
            <a:r>
              <a:rPr lang="ru-RU" sz="2800" b="1" i="1" cap="none" spc="0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ylfaen" pitchFamily="18" charset="0"/>
                <a:cs typeface="Times New Roman" pitchFamily="18" charset="0"/>
              </a:rPr>
              <a:t/>
            </a:r>
            <a:br>
              <a:rPr lang="ru-RU" sz="2800" b="1" i="1" cap="none" spc="0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ylfaen" pitchFamily="18" charset="0"/>
                <a:cs typeface="Times New Roman" pitchFamily="18" charset="0"/>
              </a:rPr>
            </a:b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491880" y="4143380"/>
            <a:ext cx="40324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Monotype Corsiva" pitchFamily="66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Monotype Corsiva" pitchFamily="66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Monotype Corsiva" pitchFamily="66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Monotype Corsiva" pitchFamily="66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Monotype Corsiva" pitchFamily="66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Monotype Corsiva" pitchFamily="66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Monotype Corsiva" pitchFamily="66" charset="0"/>
                <a:ea typeface="+mn-ea"/>
                <a:cs typeface="Times New Roman" pitchFamily="18" charset="0"/>
              </a:rPr>
              <a:t>Воспитатель: </a:t>
            </a:r>
            <a:r>
              <a:rPr kumimoji="0" lang="ru-RU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Monotype Corsiva" pitchFamily="66" charset="0"/>
                <a:ea typeface="+mn-ea"/>
                <a:cs typeface="Times New Roman" pitchFamily="18" charset="0"/>
              </a:rPr>
              <a:t>Логвинова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Monotype Corsiva" pitchFamily="66" charset="0"/>
                <a:ea typeface="+mn-ea"/>
                <a:cs typeface="Times New Roman" pitchFamily="18" charset="0"/>
              </a:rPr>
              <a:t> Н.В.</a:t>
            </a:r>
          </a:p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Monotype Corsiva" pitchFamily="66" charset="0"/>
                <a:ea typeface="+mn-ea"/>
                <a:cs typeface="Times New Roman" pitchFamily="18" charset="0"/>
              </a:rPr>
              <a:t>                           </a:t>
            </a:r>
            <a:r>
              <a:rPr kumimoji="0" lang="ru-RU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Monotype Corsiva" pitchFamily="66" charset="0"/>
                <a:ea typeface="+mn-ea"/>
                <a:cs typeface="Times New Roman" pitchFamily="18" charset="0"/>
              </a:rPr>
              <a:t>Ситникова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Monotype Corsiva" pitchFamily="66" charset="0"/>
                <a:ea typeface="+mn-ea"/>
                <a:cs typeface="Times New Roman" pitchFamily="18" charset="0"/>
              </a:rPr>
              <a:t> В.Е.</a:t>
            </a:r>
          </a:p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Monotype Corsiva" pitchFamily="66" charset="0"/>
                <a:ea typeface="+mn-ea"/>
                <a:cs typeface="Times New Roman" pitchFamily="18" charset="0"/>
              </a:rPr>
              <a:t>                        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6" name="Королёва Наталья – Маленькая страна (минус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27584" y="2420888"/>
            <a:ext cx="304800" cy="304800"/>
          </a:xfrm>
          <a:prstGeom prst="rect">
            <a:avLst/>
          </a:prstGeom>
        </p:spPr>
      </p:pic>
      <p:pic>
        <p:nvPicPr>
          <p:cNvPr id="7" name="Рисунок 6" descr="C:\Users\Administrator\Desktop\20200925_17132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140968"/>
            <a:ext cx="3619500" cy="20574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3838" y="-210670"/>
            <a:ext cx="9397838" cy="7249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/>
          </p:nvPr>
        </p:nvGraphicFramePr>
        <p:xfrm>
          <a:off x="395536" y="1976388"/>
          <a:ext cx="8020050" cy="279400"/>
        </p:xfrm>
        <a:graphic>
          <a:graphicData uri="http://schemas.openxmlformats.org/drawingml/2006/table">
            <a:tbl>
              <a:tblPr/>
              <a:tblGrid>
                <a:gridCol w="80200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2220"/>
                        </a:lnSpc>
                        <a:spcAft>
                          <a:spcPts val="0"/>
                        </a:spcAft>
                      </a:pPr>
                      <a:endParaRPr lang="ru-RU" sz="28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/>
          </p:nvPr>
        </p:nvGraphicFramePr>
        <p:xfrm>
          <a:off x="6516216" y="5445224"/>
          <a:ext cx="1656183" cy="228600"/>
        </p:xfrm>
        <a:graphic>
          <a:graphicData uri="http://schemas.openxmlformats.org/drawingml/2006/table">
            <a:tbl>
              <a:tblPr/>
              <a:tblGrid>
                <a:gridCol w="165618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1765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0384852"/>
              </p:ext>
            </p:extLst>
          </p:nvPr>
        </p:nvGraphicFramePr>
        <p:xfrm>
          <a:off x="979984" y="-243408"/>
          <a:ext cx="7153275" cy="1044523"/>
        </p:xfrm>
        <a:graphic>
          <a:graphicData uri="http://schemas.openxmlformats.org/drawingml/2006/table">
            <a:tbl>
              <a:tblPr/>
              <a:tblGrid>
                <a:gridCol w="71532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044523">
                <a:tc>
                  <a:txBody>
                    <a:bodyPr/>
                    <a:lstStyle/>
                    <a:p>
                      <a:pPr algn="l">
                        <a:lnSpc>
                          <a:spcPts val="4425"/>
                        </a:lnSpc>
                        <a:spcAft>
                          <a:spcPts val="0"/>
                        </a:spcAft>
                      </a:pPr>
                      <a:r>
                        <a:rPr lang="ru-RU" sz="3200" b="1" spc="-3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            «Песочное</a:t>
                      </a:r>
                      <a:r>
                        <a:rPr lang="ru-RU" sz="3200" b="1" spc="-35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волшебство»</a:t>
                      </a:r>
                      <a:endParaRPr lang="ru-RU" sz="3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9936621"/>
              </p:ext>
            </p:extLst>
          </p:nvPr>
        </p:nvGraphicFramePr>
        <p:xfrm>
          <a:off x="3707904" y="2499195"/>
          <a:ext cx="5319312" cy="3827387"/>
        </p:xfrm>
        <a:graphic>
          <a:graphicData uri="http://schemas.openxmlformats.org/drawingml/2006/table">
            <a:tbl>
              <a:tblPr/>
              <a:tblGrid>
                <a:gridCol w="531931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827387">
                <a:tc>
                  <a:txBody>
                    <a:bodyPr/>
                    <a:lstStyle/>
                    <a:p>
                      <a:endParaRPr lang="ru-RU" sz="1200" dirty="0" smtClean="0"/>
                    </a:p>
                    <a:p>
                      <a:endParaRPr lang="ru-RU" sz="1200" dirty="0" smtClean="0"/>
                    </a:p>
                    <a:p>
                      <a:pPr algn="l">
                        <a:lnSpc>
                          <a:spcPts val="222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457200" y="1958960"/>
            <a:ext cx="210314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89683"/>
            <a:ext cx="3684236" cy="2349805"/>
          </a:xfrm>
          <a:prstGeom prst="rect">
            <a:avLst/>
          </a:prstGeom>
          <a:ln w="190500" cap="sq">
            <a:solidFill>
              <a:srgbClr val="FFFF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88" y="3974989"/>
            <a:ext cx="4389412" cy="3026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1254" y="1510627"/>
            <a:ext cx="4490173" cy="2988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Рисунок 16" descr="C:\Users\Administrator\AppData\Local\Microsoft\Windows\Temporary Internet Files\Content.Word\20211224_165100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406379" y="3686693"/>
            <a:ext cx="2563609" cy="3844374"/>
          </a:xfrm>
          <a:prstGeom prst="rect">
            <a:avLst/>
          </a:prstGeom>
          <a:ln w="190500" cap="sq">
            <a:solidFill>
              <a:srgbClr val="FFFF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4012744151"/>
      </p:ext>
    </p:extLst>
  </p:cSld>
  <p:clrMapOvr>
    <a:masterClrMapping/>
  </p:clrMapOvr>
  <p:transition spd="slow" advClick="0" advTm="1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3100"/>
                            </p:stCondLst>
                            <p:childTnLst>
                              <p:par>
                                <p:cTn id="1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90000" numSld="23" showWhenStopped="0">
                <p:cTn id="18" repeatCount="2000" fill="remove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detske_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-142908" y="0"/>
            <a:ext cx="9286908" cy="696518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0"/>
            <a:ext cx="6572296" cy="3284984"/>
          </a:xfrm>
        </p:spPr>
        <p:txBody>
          <a:bodyPr>
            <a:normAutofit fontScale="90000"/>
          </a:bodyPr>
          <a:lstStyle/>
          <a:p>
            <a:pPr eaLnBrk="0" hangingPunct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Муниципальное казенное общеобразовательное учреждение «Одоевская средняя общеобразовательная школа имени В.Д. Успенского»</a:t>
            </a:r>
            <a:b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структурное подразделение детский сад «Березка»</a:t>
            </a:r>
            <a:b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  <a:t> </a:t>
            </a:r>
            <a:b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</a:br>
            <a: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  <a:t>«Физическое воспитание детей дошкольного возраста»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 группа раннего возраста</a:t>
            </a:r>
            <a:r>
              <a:rPr lang="ru-RU" sz="2800" b="1" i="1" cap="none" spc="0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ylfaen" pitchFamily="18" charset="0"/>
                <a:cs typeface="Times New Roman" pitchFamily="18" charset="0"/>
              </a:rPr>
              <a:t/>
            </a:r>
            <a:br>
              <a:rPr lang="ru-RU" sz="2800" b="1" i="1" cap="none" spc="0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ylfaen" pitchFamily="18" charset="0"/>
                <a:cs typeface="Times New Roman" pitchFamily="18" charset="0"/>
              </a:rPr>
            </a:b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491880" y="4143380"/>
            <a:ext cx="40324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endParaRPr lang="ru-RU" sz="2000" b="1" dirty="0" smtClean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 smtClean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 smtClean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Воспитатель: </a:t>
            </a:r>
            <a:r>
              <a:rPr lang="ru-RU" sz="2000" b="1" dirty="0" err="1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Логвинова</a:t>
            </a:r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Н.В.</a:t>
            </a:r>
          </a:p>
          <a:p>
            <a:pPr algn="ctr" eaLnBrk="0" hangingPunct="0"/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                          </a:t>
            </a:r>
            <a:r>
              <a:rPr lang="ru-RU" sz="2000" b="1" dirty="0" err="1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Ситникова</a:t>
            </a:r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В.Е.</a:t>
            </a:r>
          </a:p>
          <a:p>
            <a:pPr algn="ctr" eaLnBrk="0" hangingPunct="0"/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                        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Королёва Наталья – Маленькая страна (минус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27584" y="2420888"/>
            <a:ext cx="304800" cy="304800"/>
          </a:xfrm>
          <a:prstGeom prst="rect">
            <a:avLst/>
          </a:prstGeom>
        </p:spPr>
      </p:pic>
      <p:pic>
        <p:nvPicPr>
          <p:cNvPr id="7" name="Рисунок 6" descr="C:\Users\Administrator\Desktop\20200925_17132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140968"/>
            <a:ext cx="3619500" cy="20574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243408"/>
            <a:ext cx="9397838" cy="7249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3796143"/>
              </p:ext>
            </p:extLst>
          </p:nvPr>
        </p:nvGraphicFramePr>
        <p:xfrm>
          <a:off x="395536" y="1976388"/>
          <a:ext cx="8020050" cy="279400"/>
        </p:xfrm>
        <a:graphic>
          <a:graphicData uri="http://schemas.openxmlformats.org/drawingml/2006/table">
            <a:tbl>
              <a:tblPr/>
              <a:tblGrid>
                <a:gridCol w="80200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2220"/>
                        </a:lnSpc>
                        <a:spcAft>
                          <a:spcPts val="0"/>
                        </a:spcAft>
                      </a:pPr>
                      <a:endParaRPr lang="ru-RU" sz="28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0581882"/>
              </p:ext>
            </p:extLst>
          </p:nvPr>
        </p:nvGraphicFramePr>
        <p:xfrm>
          <a:off x="6516216" y="5445224"/>
          <a:ext cx="1656183" cy="228600"/>
        </p:xfrm>
        <a:graphic>
          <a:graphicData uri="http://schemas.openxmlformats.org/drawingml/2006/table">
            <a:tbl>
              <a:tblPr/>
              <a:tblGrid>
                <a:gridCol w="165618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1765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6729553"/>
              </p:ext>
            </p:extLst>
          </p:nvPr>
        </p:nvGraphicFramePr>
        <p:xfrm>
          <a:off x="979984" y="-243408"/>
          <a:ext cx="7153275" cy="1044523"/>
        </p:xfrm>
        <a:graphic>
          <a:graphicData uri="http://schemas.openxmlformats.org/drawingml/2006/table">
            <a:tbl>
              <a:tblPr/>
              <a:tblGrid>
                <a:gridCol w="71532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044523">
                <a:tc>
                  <a:txBody>
                    <a:bodyPr/>
                    <a:lstStyle/>
                    <a:p>
                      <a:pPr algn="l">
                        <a:lnSpc>
                          <a:spcPts val="4425"/>
                        </a:lnSpc>
                        <a:spcAft>
                          <a:spcPts val="0"/>
                        </a:spcAft>
                      </a:pPr>
                      <a:r>
                        <a:rPr lang="ru-RU" sz="4000" b="1" spc="-3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                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2960348"/>
              </p:ext>
            </p:extLst>
          </p:nvPr>
        </p:nvGraphicFramePr>
        <p:xfrm>
          <a:off x="557668" y="1828824"/>
          <a:ext cx="7542724" cy="865957"/>
        </p:xfrm>
        <a:graphic>
          <a:graphicData uri="http://schemas.openxmlformats.org/drawingml/2006/table">
            <a:tbl>
              <a:tblPr/>
              <a:tblGrid>
                <a:gridCol w="75427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865957">
                <a:tc>
                  <a:txBody>
                    <a:bodyPr/>
                    <a:lstStyle/>
                    <a:p>
                      <a:pPr algn="l">
                        <a:lnSpc>
                          <a:spcPts val="3550"/>
                        </a:lnSpc>
                        <a:spcAft>
                          <a:spcPts val="0"/>
                        </a:spcAft>
                      </a:pPr>
                      <a:r>
                        <a:rPr lang="ru-RU" sz="3200" b="1" spc="-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                     </a:t>
                      </a:r>
                      <a:r>
                        <a:rPr lang="ru-RU" sz="3200" b="1" spc="-5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     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457200" y="1958960"/>
            <a:ext cx="210314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7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1933820"/>
              </p:ext>
            </p:extLst>
          </p:nvPr>
        </p:nvGraphicFramePr>
        <p:xfrm>
          <a:off x="1132383" y="2780928"/>
          <a:ext cx="7468691" cy="1495003"/>
        </p:xfrm>
        <a:graphic>
          <a:graphicData uri="http://schemas.openxmlformats.org/drawingml/2006/table">
            <a:tbl>
              <a:tblPr/>
              <a:tblGrid>
                <a:gridCol w="746869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495003">
                <a:tc>
                  <a:txBody>
                    <a:bodyPr/>
                    <a:lstStyle/>
                    <a:p>
                      <a:pPr algn="l">
                        <a:lnSpc>
                          <a:spcPts val="3095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" y="14572"/>
            <a:ext cx="3157775" cy="4210366"/>
          </a:xfrm>
          <a:prstGeom prst="rect">
            <a:avLst/>
          </a:prstGeom>
          <a:ln w="190500" cap="sq">
            <a:solidFill>
              <a:srgbClr val="FFFF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4572"/>
            <a:ext cx="3232628" cy="4310171"/>
          </a:xfrm>
          <a:prstGeom prst="rect">
            <a:avLst/>
          </a:prstGeom>
          <a:ln w="190500" cap="sq">
            <a:solidFill>
              <a:srgbClr val="FFFF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8767" y="2852936"/>
            <a:ext cx="3121385" cy="3639954"/>
          </a:xfrm>
          <a:prstGeom prst="rect">
            <a:avLst/>
          </a:prstGeom>
          <a:ln w="190500" cap="sq">
            <a:solidFill>
              <a:srgbClr val="FFFF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2252963"/>
      </p:ext>
    </p:extLst>
  </p:cSld>
  <p:clrMapOvr>
    <a:masterClrMapping/>
  </p:clrMapOvr>
  <p:transition spd="slow" advClick="0" advTm="1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3100"/>
                            </p:stCondLst>
                            <p:childTnLst>
                              <p:par>
                                <p:cTn id="1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90000" numSld="23" showWhenStopped="0">
                <p:cTn id="18" repeatCount="2000" fill="remove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detske_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-142908" y="0"/>
            <a:ext cx="9286908" cy="696518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0"/>
            <a:ext cx="6572296" cy="3284984"/>
          </a:xfrm>
        </p:spPr>
        <p:txBody>
          <a:bodyPr>
            <a:normAutofit fontScale="90000"/>
          </a:bodyPr>
          <a:lstStyle/>
          <a:p>
            <a:pPr eaLnBrk="0" hangingPunct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Муниципальное казенное общеобразовательное учреждение «Одоевская средняя общеобразовательная школа имени В.Д. Успенского»</a:t>
            </a:r>
            <a:b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структурное подразделение детский сад «Березка»</a:t>
            </a:r>
            <a:b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  <a:t> </a:t>
            </a:r>
            <a:b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</a:br>
            <a: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  <a:t>«Физическое воспитание детей дошкольного возраста»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 группа раннего возраста</a:t>
            </a:r>
            <a:r>
              <a:rPr lang="ru-RU" sz="2800" b="1" i="1" cap="none" spc="0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ylfaen" pitchFamily="18" charset="0"/>
                <a:cs typeface="Times New Roman" pitchFamily="18" charset="0"/>
              </a:rPr>
              <a:t/>
            </a:r>
            <a:br>
              <a:rPr lang="ru-RU" sz="2800" b="1" i="1" cap="none" spc="0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ylfaen" pitchFamily="18" charset="0"/>
                <a:cs typeface="Times New Roman" pitchFamily="18" charset="0"/>
              </a:rPr>
            </a:b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491880" y="4143380"/>
            <a:ext cx="40324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endParaRPr lang="ru-RU" sz="2000" b="1" dirty="0" smtClean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>
              <a:defRPr/>
            </a:pPr>
            <a:endParaRPr lang="ru-RU" sz="2000" b="1" dirty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>
              <a:defRPr/>
            </a:pPr>
            <a:endParaRPr lang="ru-RU" sz="2000" b="1" dirty="0" smtClean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>
              <a:defRPr/>
            </a:pPr>
            <a:endParaRPr lang="ru-RU" sz="2000" b="1" dirty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>
              <a:defRPr/>
            </a:pPr>
            <a:endParaRPr lang="ru-RU" sz="2000" b="1" dirty="0" smtClean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>
              <a:defRPr/>
            </a:pPr>
            <a:endParaRPr lang="ru-RU" sz="2000" b="1" dirty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>
              <a:defRPr/>
            </a:pPr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Воспитатель: </a:t>
            </a:r>
            <a:r>
              <a:rPr lang="ru-RU" sz="2000" b="1" dirty="0" err="1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Логвинова</a:t>
            </a:r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Н.В.</a:t>
            </a:r>
          </a:p>
          <a:p>
            <a:pPr algn="ctr" eaLnBrk="0" hangingPunct="0">
              <a:defRPr/>
            </a:pPr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                          </a:t>
            </a:r>
            <a:r>
              <a:rPr lang="ru-RU" sz="2000" b="1" dirty="0" err="1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Ситникова</a:t>
            </a:r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В.Е.</a:t>
            </a:r>
          </a:p>
          <a:p>
            <a:pPr algn="ctr" eaLnBrk="0" hangingPunct="0">
              <a:defRPr/>
            </a:pPr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                        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Королёва Наталья – Маленькая страна (минус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27584" y="2420888"/>
            <a:ext cx="304800" cy="304800"/>
          </a:xfrm>
          <a:prstGeom prst="rect">
            <a:avLst/>
          </a:prstGeom>
        </p:spPr>
      </p:pic>
      <p:pic>
        <p:nvPicPr>
          <p:cNvPr id="7" name="Рисунок 6" descr="C:\Users\Administrator\Desktop\20200925_17132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140968"/>
            <a:ext cx="3619500" cy="20574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243408"/>
            <a:ext cx="9397838" cy="7249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/>
          </p:nvPr>
        </p:nvGraphicFramePr>
        <p:xfrm>
          <a:off x="395536" y="1976388"/>
          <a:ext cx="8020050" cy="279400"/>
        </p:xfrm>
        <a:graphic>
          <a:graphicData uri="http://schemas.openxmlformats.org/drawingml/2006/table">
            <a:tbl>
              <a:tblPr/>
              <a:tblGrid>
                <a:gridCol w="80200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2220"/>
                        </a:lnSpc>
                        <a:spcAft>
                          <a:spcPts val="0"/>
                        </a:spcAft>
                      </a:pPr>
                      <a:endParaRPr lang="ru-RU" sz="28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/>
          </p:nvPr>
        </p:nvGraphicFramePr>
        <p:xfrm>
          <a:off x="6516216" y="5445224"/>
          <a:ext cx="1656183" cy="228600"/>
        </p:xfrm>
        <a:graphic>
          <a:graphicData uri="http://schemas.openxmlformats.org/drawingml/2006/table">
            <a:tbl>
              <a:tblPr/>
              <a:tblGrid>
                <a:gridCol w="165618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1765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979984" y="-243408"/>
          <a:ext cx="7153275" cy="1044523"/>
        </p:xfrm>
        <a:graphic>
          <a:graphicData uri="http://schemas.openxmlformats.org/drawingml/2006/table">
            <a:tbl>
              <a:tblPr/>
              <a:tblGrid>
                <a:gridCol w="71532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044523">
                <a:tc>
                  <a:txBody>
                    <a:bodyPr/>
                    <a:lstStyle/>
                    <a:p>
                      <a:pPr algn="l">
                        <a:lnSpc>
                          <a:spcPts val="4425"/>
                        </a:lnSpc>
                        <a:spcAft>
                          <a:spcPts val="0"/>
                        </a:spcAft>
                      </a:pPr>
                      <a:r>
                        <a:rPr lang="ru-RU" sz="4000" b="1" spc="-3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            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35238"/>
              </p:ext>
            </p:extLst>
          </p:nvPr>
        </p:nvGraphicFramePr>
        <p:xfrm>
          <a:off x="107505" y="2058987"/>
          <a:ext cx="8919712" cy="4267596"/>
        </p:xfrm>
        <a:graphic>
          <a:graphicData uri="http://schemas.openxmlformats.org/drawingml/2006/table">
            <a:tbl>
              <a:tblPr/>
              <a:tblGrid>
                <a:gridCol w="891971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4267596">
                <a:tc>
                  <a:txBody>
                    <a:bodyPr/>
                    <a:lstStyle/>
                    <a:p>
                      <a:pPr marL="914400" algn="l">
                        <a:lnSpc>
                          <a:spcPts val="1995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  <a:p>
                      <a:pPr marL="914400" algn="l">
                        <a:lnSpc>
                          <a:spcPts val="1995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  <a:p>
                      <a:pPr marL="914400" algn="l">
                        <a:lnSpc>
                          <a:spcPts val="1995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  <a:p>
                      <a:pPr marL="914400" algn="l">
                        <a:lnSpc>
                          <a:spcPts val="1995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Занятия</a:t>
                      </a:r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,</a:t>
                      </a:r>
                      <a:r>
                        <a:rPr lang="en-US" sz="1800" spc="45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en-US" sz="1800" spc="-1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проводимые</a:t>
                      </a:r>
                      <a:r>
                        <a:rPr lang="en-US" sz="1800" spc="48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в</a:t>
                      </a:r>
                      <a:r>
                        <a:rPr lang="en-US" sz="1800" spc="4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en-US" sz="1800" spc="-5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песочнице</a:t>
                      </a:r>
                      <a:r>
                        <a:rPr lang="en-US" sz="1800" spc="-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,</a:t>
                      </a:r>
                      <a:r>
                        <a:rPr lang="en-US" sz="1800" spc="48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en-US" sz="1800" spc="-1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обладают</a:t>
                      </a:r>
                      <a:r>
                        <a:rPr lang="en-US" sz="1800" spc="48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en-US" sz="1800" spc="-5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колосальным</a:t>
                      </a:r>
                      <a:r>
                        <a:rPr lang="en-US" sz="1800" spc="47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en-US" sz="1800" spc="-1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значением</a:t>
                      </a:r>
                      <a:r>
                        <a:rPr lang="en-US" sz="1800" spc="46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en-US" sz="1800" spc="-1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для</a:t>
                      </a:r>
                      <a:r>
                        <a:rPr lang="ru-RU" sz="1800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р</a:t>
                      </a: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азвития</a:t>
                      </a:r>
                      <a:r>
                        <a:rPr lang="en-US" sz="1800" spc="-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психики</a:t>
                      </a:r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en-US" sz="1800" spc="-5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ребенка</a:t>
                      </a:r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.</a:t>
                      </a:r>
                      <a:endParaRPr lang="ru-RU" sz="180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  <a:p>
                      <a:pPr marL="914400" algn="l">
                        <a:lnSpc>
                          <a:spcPts val="1995"/>
                        </a:lnSpc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Во-первых</a:t>
                      </a:r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,</a:t>
                      </a:r>
                      <a:r>
                        <a:rPr lang="en-US" sz="1800" spc="96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en-US" sz="1800" spc="-25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такого</a:t>
                      </a:r>
                      <a:r>
                        <a:rPr lang="en-US" sz="1800" spc="99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en-US" sz="1800" spc="-15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рода</a:t>
                      </a:r>
                      <a:r>
                        <a:rPr lang="en-US" sz="1800" spc="98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en-US" sz="1800" spc="-1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игры</a:t>
                      </a:r>
                      <a:r>
                        <a:rPr lang="en-US" sz="1800" spc="98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с</a:t>
                      </a:r>
                      <a:r>
                        <a:rPr lang="en-US" sz="1800" spc="97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en-US" sz="1800" spc="-2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песком</a:t>
                      </a:r>
                      <a:r>
                        <a:rPr lang="en-US" sz="1800" spc="97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стабилизируют</a:t>
                      </a:r>
                      <a:r>
                        <a:rPr lang="en-US" sz="1800" spc="97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эмоциональное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состояние.</a:t>
                      </a:r>
                    </a:p>
                    <a:p>
                      <a:pPr marL="914400" algn="l">
                        <a:lnSpc>
                          <a:spcPts val="1995"/>
                        </a:lnSpc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Во-вторых</a:t>
                      </a:r>
                      <a:r>
                        <a:rPr lang="ru-RU" sz="1800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с развитием тактильно-кинетической чувствительности и мелкой моторики рук мы учим ребенка прислушиваться к себе, осознавать и проговаривать свои ощущения. Это в свою очередь способствует развитию речи, внимания, памяти. Но главное ребенок  получает первый опыт рефлексии (самоанализа). Играя, он учится понимать себя и других. Так  закладывается основа для дальнейшего формирования навыков позитивной коммуникации</a:t>
                      </a:r>
                      <a:endParaRPr lang="ru-RU" sz="180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  <a:p>
                      <a:pPr marL="914400" algn="l">
                        <a:lnSpc>
                          <a:spcPts val="1995"/>
                        </a:lnSpc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457200" y="1958960"/>
            <a:ext cx="210314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7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6269525"/>
      </p:ext>
    </p:extLst>
  </p:cSld>
  <p:clrMapOvr>
    <a:masterClrMapping/>
  </p:clrMapOvr>
  <p:transition spd="slow" advClick="0" advTm="1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3100"/>
                            </p:stCondLst>
                            <p:childTnLst>
                              <p:par>
                                <p:cTn id="1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90000" numSld="23" showWhenStopped="0">
                <p:cTn id="18" repeatCount="2000" fill="remove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4" name="Содержимое 3" descr="fon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27584" y="908720"/>
            <a:ext cx="720080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>
                <a:solidFill>
                  <a:srgbClr val="0070C0"/>
                </a:solidFill>
                <a:latin typeface="Monotype Corsiva" pitchFamily="66" charset="0"/>
              </a:rPr>
              <a:t>Физическое воспитание –</a:t>
            </a:r>
            <a:r>
              <a:rPr lang="ru-RU" sz="2000" b="1" dirty="0">
                <a:solidFill>
                  <a:srgbClr val="0070C0"/>
                </a:solidFill>
                <a:latin typeface="Monotype Corsiva" pitchFamily="66" charset="0"/>
              </a:rPr>
              <a:t> это педагогический процесс формирования потребности в занятиях физическими упражнениями в интересах всестороннего развития личности, формирования положительного отношения к физической культуре, выработка ценностных ориентации, </a:t>
            </a:r>
            <a:r>
              <a:rPr lang="ru-RU" sz="2000" b="1" dirty="0" smtClean="0">
                <a:solidFill>
                  <a:srgbClr val="0070C0"/>
                </a:solidFill>
                <a:latin typeface="Monotype Corsiva" pitchFamily="66" charset="0"/>
              </a:rPr>
              <a:t>убеждений</a:t>
            </a:r>
            <a:r>
              <a:rPr lang="ru-RU" sz="2000" b="1" dirty="0">
                <a:solidFill>
                  <a:srgbClr val="0070C0"/>
                </a:solidFill>
                <a:latin typeface="Monotype Corsiva" pitchFamily="66" charset="0"/>
              </a:rPr>
              <a:t>, вкусов, привычек, наклонностей.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435314"/>
            <a:ext cx="7344816" cy="3422686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12700"/>
            <a:ext cx="9169400" cy="688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0713984"/>
              </p:ext>
            </p:extLst>
          </p:nvPr>
        </p:nvGraphicFramePr>
        <p:xfrm>
          <a:off x="1450654" y="3212976"/>
          <a:ext cx="7153794" cy="2616200"/>
        </p:xfrm>
        <a:graphic>
          <a:graphicData uri="http://schemas.openxmlformats.org/drawingml/2006/table">
            <a:tbl>
              <a:tblPr/>
              <a:tblGrid>
                <a:gridCol w="715379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3095"/>
                        </a:lnSpc>
                        <a:spcAft>
                          <a:spcPts val="0"/>
                        </a:spcAft>
                      </a:pPr>
                      <a:r>
                        <a:rPr lang="en-US" sz="2000" b="1" i="1" spc="-10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  </a:t>
                      </a:r>
                      <a:r>
                        <a:rPr lang="ru-RU" sz="2000" b="1" i="1" spc="-10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Ч</a:t>
                      </a:r>
                      <a:r>
                        <a:rPr lang="en-US" sz="2000" b="1" i="1" spc="-1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то</a:t>
                      </a:r>
                      <a:r>
                        <a:rPr lang="en-US" sz="2000" b="1" i="1" spc="-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en-US" sz="2000" b="1" i="1" spc="-1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нужно</a:t>
                      </a:r>
                      <a:r>
                        <a:rPr lang="en-US" sz="2000" b="1" i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en-US" sz="2000" b="1" i="1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для</a:t>
                      </a:r>
                      <a:r>
                        <a:rPr lang="en-US" sz="2000" b="1" i="1" spc="-1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en-US" sz="2000" b="1" i="1" spc="5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игры</a:t>
                      </a:r>
                      <a:r>
                        <a:rPr lang="en-US" sz="2000" b="1" i="1" spc="-1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en-US" sz="2000" b="1" i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в</a:t>
                      </a:r>
                      <a:r>
                        <a:rPr lang="en-US" sz="2000" b="1" i="1" spc="-1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en-US" sz="2000" b="1" i="1" spc="-1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песок</a:t>
                      </a:r>
                      <a:r>
                        <a:rPr lang="en-US" sz="2000" b="1" i="1" spc="-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? </a:t>
                      </a:r>
                      <a:r>
                        <a:rPr lang="en-US" sz="2000" b="1" i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А</a:t>
                      </a:r>
                      <a:r>
                        <a:rPr lang="en-US" sz="2000" b="1" i="1" spc="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en-US" sz="2000" b="1" i="1" spc="-5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нужно</a:t>
                      </a:r>
                      <a:r>
                        <a:rPr lang="en-US" sz="2000" b="1" i="1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,</a:t>
                      </a:r>
                      <a:r>
                        <a:rPr lang="en-US" sz="2000" b="1" i="1" spc="-2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en-US" sz="2000" b="1" i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в</a:t>
                      </a:r>
                      <a:r>
                        <a:rPr lang="en-US" sz="2000" b="1" i="1" spc="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en-US" sz="2000" b="1" i="1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сущности</a:t>
                      </a:r>
                      <a:r>
                        <a:rPr lang="en-US" sz="2000" b="1" i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,</a:t>
                      </a:r>
                      <a:r>
                        <a:rPr lang="en-US" sz="2000" b="1" i="1" spc="-3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en-US" sz="2000" b="1" i="1" spc="5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так</a:t>
                      </a:r>
                      <a:r>
                        <a:rPr lang="en-US" sz="2000" b="1" i="1" spc="-3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en-US" sz="2000" b="1" i="1" spc="5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мало</a:t>
                      </a:r>
                      <a:r>
                        <a:rPr lang="en-US" sz="2000" b="1" i="1" spc="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: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259080" algn="l">
                        <a:lnSpc>
                          <a:spcPts val="222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1" spc="-5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Любовь</a:t>
                      </a:r>
                      <a:r>
                        <a:rPr lang="en-US" sz="2000" b="1" i="1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,</a:t>
                      </a:r>
                      <a:r>
                        <a:rPr lang="en-US" sz="2000" b="1" i="1" spc="-3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en-US" sz="2000" b="1" i="1" spc="-5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желанье</a:t>
                      </a:r>
                      <a:r>
                        <a:rPr lang="en-US" sz="2000" b="1" i="1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,</a:t>
                      </a:r>
                      <a:r>
                        <a:rPr lang="en-US" sz="2000" b="1" i="1" spc="-2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en-US" sz="2000" b="1" i="1" spc="5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доброта</a:t>
                      </a:r>
                      <a:r>
                        <a:rPr lang="en-US" sz="2000" b="1" i="1" spc="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,</a:t>
                      </a:r>
                      <a:r>
                        <a:rPr lang="en-US" sz="2000" b="1" i="1" spc="-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en-US" sz="2000" b="1" i="1" spc="-5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чтоб</a:t>
                      </a:r>
                      <a:r>
                        <a:rPr lang="en-US" sz="2000" b="1" i="1" spc="-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en-US" sz="2000" b="1" i="1" spc="-5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вера</a:t>
                      </a:r>
                      <a:r>
                        <a:rPr lang="en-US" sz="2000" b="1" i="1" spc="-1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en-US" sz="2000" b="1" i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в</a:t>
                      </a:r>
                      <a:r>
                        <a:rPr lang="en-US" sz="2000" b="1" i="1" spc="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en-US" sz="2000" b="1" i="1" spc="-1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детство</a:t>
                      </a:r>
                      <a:r>
                        <a:rPr lang="en-US" sz="2000" b="1" i="1" spc="-3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en-US" sz="2000" b="1" i="1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не</a:t>
                      </a:r>
                      <a:r>
                        <a:rPr lang="en-US" sz="2000" b="1" i="1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en-US" sz="2000" b="1" i="1" spc="5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пропала</a:t>
                      </a:r>
                      <a:r>
                        <a:rPr lang="en-US" sz="2000" b="1" i="1" spc="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.</a:t>
                      </a:r>
                      <a:endParaRPr lang="ru-RU" sz="1200" b="0" i="0" spc="0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</a:endParaRPr>
                    </a:p>
                    <a:p>
                      <a:pPr marL="259080" algn="l">
                        <a:lnSpc>
                          <a:spcPts val="222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1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Простейший</a:t>
                      </a:r>
                      <a:r>
                        <a:rPr lang="en-US" sz="2000" b="1" i="1" spc="-4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en-US" sz="2000" b="1" i="1" spc="5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ящик</a:t>
                      </a:r>
                      <a:r>
                        <a:rPr lang="en-US" sz="2000" b="1" i="1" spc="-2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en-US" sz="2000" b="1" i="1" spc="5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из</a:t>
                      </a:r>
                      <a:r>
                        <a:rPr lang="en-US" sz="2000" b="1" i="1" spc="-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en-US" sz="2000" b="1" i="1" spc="-15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стола</a:t>
                      </a:r>
                      <a:r>
                        <a:rPr lang="en-US" sz="2000" b="1" i="1" spc="-2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en-US" sz="2000" b="1" i="1" spc="5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покрасим</a:t>
                      </a:r>
                      <a:r>
                        <a:rPr lang="en-US" sz="2000" b="1" i="1" spc="-4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en-US" sz="2000" b="1" i="1" spc="-15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голубою</a:t>
                      </a:r>
                      <a:r>
                        <a:rPr lang="en-US" sz="2000" b="1" i="1" spc="-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en-US" sz="2000" b="1" i="1" spc="-5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краской</a:t>
                      </a:r>
                      <a:r>
                        <a:rPr lang="en-US" sz="2000" b="1" i="1" spc="-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.</a:t>
                      </a:r>
                      <a:endParaRPr lang="ru-RU" sz="1200" b="0" i="0" spc="0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</a:endParaRPr>
                    </a:p>
                    <a:p>
                      <a:pPr marL="259080" algn="l">
                        <a:lnSpc>
                          <a:spcPts val="222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1" spc="-15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Горсть</a:t>
                      </a:r>
                      <a:r>
                        <a:rPr lang="en-US" sz="2000" b="1" i="1" spc="-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en-US" sz="2000" b="1" i="1" spc="-1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золотистого</a:t>
                      </a:r>
                      <a:r>
                        <a:rPr lang="en-US" sz="2000" b="1" i="1" spc="-3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en-US" sz="2000" b="1" i="1" spc="-15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песка</a:t>
                      </a:r>
                      <a:r>
                        <a:rPr lang="en-US" sz="2000" b="1" i="1" spc="-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en-US" sz="2000" b="1" i="1" spc="-15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туда</a:t>
                      </a:r>
                      <a:r>
                        <a:rPr lang="en-US" sz="2000" b="1" i="1" spc="-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en-US" sz="2000" b="1" i="1" spc="-5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вольётся</a:t>
                      </a:r>
                      <a:r>
                        <a:rPr lang="en-US" sz="2000" b="1" i="1" spc="-3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en-US" sz="2000" b="1" i="1" spc="5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дивной</a:t>
                      </a:r>
                      <a:r>
                        <a:rPr lang="en-US" sz="2000" b="1" i="1" spc="-4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en-US" sz="2000" b="1" i="1" spc="-15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сказкой</a:t>
                      </a:r>
                      <a:r>
                        <a:rPr lang="en-US" sz="2000" b="1" i="1" spc="-1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.</a:t>
                      </a:r>
                      <a:endParaRPr lang="ru-RU" sz="1200" b="0" i="0" spc="0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</a:endParaRPr>
                    </a:p>
                    <a:p>
                      <a:pPr marL="259080" algn="l">
                        <a:lnSpc>
                          <a:spcPts val="222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1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Игрушек</a:t>
                      </a:r>
                      <a:r>
                        <a:rPr lang="en-US" sz="2000" b="1" i="1" spc="-4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en-US" sz="2000" b="1" i="1" spc="5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маленький</a:t>
                      </a:r>
                      <a:r>
                        <a:rPr lang="en-US" sz="2000" b="1" i="1" spc="-2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en-US" sz="2000" b="1" i="1" spc="-5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набор</a:t>
                      </a:r>
                      <a:r>
                        <a:rPr lang="en-US" sz="2000" b="1" i="1" spc="-1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en-US" sz="2000" b="1" i="1" spc="-5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возьмём</a:t>
                      </a:r>
                      <a:r>
                        <a:rPr lang="en-US" sz="2000" b="1" i="1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en-US" sz="2000" b="1" i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в</a:t>
                      </a:r>
                      <a:r>
                        <a:rPr lang="en-US" sz="2000" b="1" i="1" spc="-1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en-US" sz="2000" b="1" i="1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игру</a:t>
                      </a:r>
                      <a:r>
                        <a:rPr lang="en-US" sz="2000" b="1" i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… </a:t>
                      </a:r>
                      <a:endParaRPr lang="ru-RU" sz="2000" b="1" i="1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  <a:p>
                      <a:pPr marL="259080" algn="l">
                        <a:lnSpc>
                          <a:spcPts val="222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2000" b="1" i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Подобно Богу, мы создадим свой мир чудес</a:t>
                      </a:r>
                    </a:p>
                    <a:p>
                      <a:pPr marL="259080" algn="l">
                        <a:lnSpc>
                          <a:spcPts val="222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2000" b="1" i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Пройдя познания дорогу.                 Т. </a:t>
                      </a:r>
                      <a:r>
                        <a:rPr lang="ru-RU" sz="2000" b="1" i="1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Грабенко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9059358"/>
      </p:ext>
    </p:extLst>
  </p:cSld>
  <p:clrMapOvr>
    <a:masterClrMapping/>
  </p:clrMapOvr>
  <p:transition spd="slow" advClick="0" advTm="26000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detske_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-142908" y="0"/>
            <a:ext cx="9286908" cy="696518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0"/>
            <a:ext cx="6572296" cy="3284984"/>
          </a:xfrm>
        </p:spPr>
        <p:txBody>
          <a:bodyPr>
            <a:normAutofit fontScale="90000"/>
          </a:bodyPr>
          <a:lstStyle/>
          <a:p>
            <a:pPr eaLnBrk="0" hangingPunct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Муниципальное казенное общеобразовательное учреждение «Одоевская средняя общеобразовательная школа имени В.Д. Успенского»</a:t>
            </a:r>
            <a:b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структурное подразделение детский сад «Березка»</a:t>
            </a:r>
            <a:b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  <a:t> </a:t>
            </a:r>
            <a:b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</a:br>
            <a: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  <a:t>«Физическое воспитание детей дошкольного возраста»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 группа раннего возраста</a:t>
            </a:r>
            <a:r>
              <a:rPr lang="ru-RU" sz="2800" b="1" i="1" cap="none" spc="0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ylfaen" pitchFamily="18" charset="0"/>
                <a:cs typeface="Times New Roman" pitchFamily="18" charset="0"/>
              </a:rPr>
              <a:t/>
            </a:r>
            <a:br>
              <a:rPr lang="ru-RU" sz="2800" b="1" i="1" cap="none" spc="0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ylfaen" pitchFamily="18" charset="0"/>
                <a:cs typeface="Times New Roman" pitchFamily="18" charset="0"/>
              </a:rPr>
            </a:b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491880" y="4143380"/>
            <a:ext cx="40324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endParaRPr lang="ru-RU" sz="2000" b="1" dirty="0" smtClean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 smtClean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 smtClean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Воспитатель: </a:t>
            </a:r>
            <a:r>
              <a:rPr lang="ru-RU" sz="2000" b="1" dirty="0" err="1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Логвинова</a:t>
            </a:r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Н.В.</a:t>
            </a:r>
          </a:p>
          <a:p>
            <a:pPr algn="ctr" eaLnBrk="0" hangingPunct="0"/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                          </a:t>
            </a:r>
            <a:r>
              <a:rPr lang="ru-RU" sz="2000" b="1" dirty="0" err="1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Ситникова</a:t>
            </a:r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В.Е.</a:t>
            </a:r>
          </a:p>
          <a:p>
            <a:pPr algn="ctr" eaLnBrk="0" hangingPunct="0"/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                        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Королёва Наталья – Маленькая страна (минус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27584" y="2420888"/>
            <a:ext cx="304800" cy="304800"/>
          </a:xfrm>
          <a:prstGeom prst="rect">
            <a:avLst/>
          </a:prstGeom>
        </p:spPr>
      </p:pic>
      <p:pic>
        <p:nvPicPr>
          <p:cNvPr id="7" name="Рисунок 6" descr="C:\Users\Administrator\Desktop\20200925_17132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140968"/>
            <a:ext cx="3619500" cy="20574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243408"/>
            <a:ext cx="9397838" cy="7249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9298697"/>
              </p:ext>
            </p:extLst>
          </p:nvPr>
        </p:nvGraphicFramePr>
        <p:xfrm>
          <a:off x="395536" y="1976388"/>
          <a:ext cx="8020050" cy="279400"/>
        </p:xfrm>
        <a:graphic>
          <a:graphicData uri="http://schemas.openxmlformats.org/drawingml/2006/table">
            <a:tbl>
              <a:tblPr/>
              <a:tblGrid>
                <a:gridCol w="80200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2220"/>
                        </a:lnSpc>
                        <a:spcAft>
                          <a:spcPts val="0"/>
                        </a:spcAft>
                      </a:pPr>
                      <a:endParaRPr lang="ru-RU" sz="28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3730807"/>
              </p:ext>
            </p:extLst>
          </p:nvPr>
        </p:nvGraphicFramePr>
        <p:xfrm>
          <a:off x="6516216" y="5445224"/>
          <a:ext cx="1656183" cy="228600"/>
        </p:xfrm>
        <a:graphic>
          <a:graphicData uri="http://schemas.openxmlformats.org/drawingml/2006/table">
            <a:tbl>
              <a:tblPr/>
              <a:tblGrid>
                <a:gridCol w="165618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1765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4872075"/>
              </p:ext>
            </p:extLst>
          </p:nvPr>
        </p:nvGraphicFramePr>
        <p:xfrm>
          <a:off x="979984" y="-243408"/>
          <a:ext cx="7153275" cy="1044523"/>
        </p:xfrm>
        <a:graphic>
          <a:graphicData uri="http://schemas.openxmlformats.org/drawingml/2006/table">
            <a:tbl>
              <a:tblPr/>
              <a:tblGrid>
                <a:gridCol w="71532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044523">
                <a:tc>
                  <a:txBody>
                    <a:bodyPr/>
                    <a:lstStyle/>
                    <a:p>
                      <a:pPr algn="l">
                        <a:lnSpc>
                          <a:spcPts val="4425"/>
                        </a:lnSpc>
                        <a:spcAft>
                          <a:spcPts val="0"/>
                        </a:spcAft>
                      </a:pPr>
                      <a:r>
                        <a:rPr lang="ru-RU" sz="4000" b="1" spc="-6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АКТУАЛЬНОСТЬ</a:t>
                      </a:r>
                      <a:r>
                        <a:rPr lang="ru-RU" sz="4000" b="1" spc="11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4000" b="1" spc="-3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ПРОЕКТА</a:t>
                      </a:r>
                      <a:r>
                        <a:rPr lang="ru-RU" sz="4000" b="1" spc="-3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.   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7803102"/>
              </p:ext>
            </p:extLst>
          </p:nvPr>
        </p:nvGraphicFramePr>
        <p:xfrm>
          <a:off x="434693" y="2058987"/>
          <a:ext cx="8592523" cy="4267596"/>
        </p:xfrm>
        <a:graphic>
          <a:graphicData uri="http://schemas.openxmlformats.org/drawingml/2006/table">
            <a:tbl>
              <a:tblPr/>
              <a:tblGrid>
                <a:gridCol w="859252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4267596">
                <a:tc>
                  <a:txBody>
                    <a:bodyPr/>
                    <a:lstStyle/>
                    <a:p>
                      <a:pPr algn="l">
                        <a:lnSpc>
                          <a:spcPts val="1995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В</a:t>
                      </a:r>
                      <a:r>
                        <a:rPr lang="ru-RU" sz="1700" spc="37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последнее</a:t>
                      </a:r>
                      <a:r>
                        <a:rPr lang="ru-RU" sz="1700" spc="37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время</a:t>
                      </a:r>
                      <a:r>
                        <a:rPr lang="ru-RU" sz="1700" spc="37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мы</a:t>
                      </a:r>
                      <a:r>
                        <a:rPr lang="ru-RU" sz="1700" spc="35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часто</a:t>
                      </a:r>
                      <a:r>
                        <a:rPr lang="ru-RU" sz="1700" spc="36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-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говорим</a:t>
                      </a:r>
                      <a:r>
                        <a:rPr lang="ru-RU" sz="1700" spc="37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и</a:t>
                      </a:r>
                      <a:r>
                        <a:rPr lang="ru-RU" sz="1700" spc="3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слышим</a:t>
                      </a:r>
                      <a:r>
                        <a:rPr lang="ru-RU" sz="1700" spc="36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об</a:t>
                      </a:r>
                      <a:r>
                        <a:rPr lang="ru-RU" sz="1700" spc="36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инновационных</a:t>
                      </a:r>
                      <a:r>
                        <a:rPr lang="ru-RU" sz="1700" spc="35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технологиях</a:t>
                      </a:r>
                      <a:r>
                        <a:rPr lang="ru-RU" sz="1700" spc="37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в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995"/>
                        </a:lnSpc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ru-RU" sz="17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работе</a:t>
                      </a:r>
                      <a:r>
                        <a:rPr lang="ru-RU" sz="1700" spc="40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с</a:t>
                      </a:r>
                      <a:r>
                        <a:rPr lang="ru-RU" sz="1700" spc="39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-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дошкольниками</a:t>
                      </a: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.</a:t>
                      </a:r>
                      <a:r>
                        <a:rPr lang="ru-RU" sz="1700" spc="4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Федеральный</a:t>
                      </a:r>
                      <a:r>
                        <a:rPr lang="ru-RU" sz="1700" spc="40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-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государственный</a:t>
                      </a:r>
                      <a:r>
                        <a:rPr lang="ru-RU" sz="1700" spc="40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образовательный</a:t>
                      </a:r>
                      <a:r>
                        <a:rPr lang="ru-RU" sz="1700" spc="4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стандарт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995"/>
                        </a:lnSpc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ru-RU" sz="1700" spc="-1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дошкольного</a:t>
                      </a:r>
                      <a:r>
                        <a:rPr lang="ru-RU" sz="1700" spc="9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образования</a:t>
                      </a:r>
                      <a:r>
                        <a:rPr lang="ru-RU" sz="1700" spc="9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-1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побуждает</a:t>
                      </a:r>
                      <a:r>
                        <a:rPr lang="ru-RU" sz="1700" spc="91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-1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педагогов</a:t>
                      </a:r>
                      <a:r>
                        <a:rPr lang="ru-RU" sz="1700" spc="9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Д</a:t>
                      </a:r>
                      <a:r>
                        <a:rPr lang="ru-RU" sz="1700" spc="-4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-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ОУ</a:t>
                      </a:r>
                      <a:r>
                        <a:rPr lang="ru-RU" sz="1700" spc="93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к</a:t>
                      </a:r>
                      <a:r>
                        <a:rPr lang="ru-RU" sz="1700" spc="88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поиску</a:t>
                      </a:r>
                      <a:r>
                        <a:rPr lang="ru-RU" sz="1700" spc="91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инновационных,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995"/>
                        </a:lnSpc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ru-RU" sz="1700" spc="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интересных</a:t>
                      </a:r>
                      <a:r>
                        <a:rPr lang="ru-RU" sz="1700" spc="6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-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методов</a:t>
                      </a:r>
                      <a:r>
                        <a:rPr lang="ru-RU" sz="1700" spc="63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и</a:t>
                      </a:r>
                      <a:r>
                        <a:rPr lang="ru-RU" sz="1700" spc="60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технологий</a:t>
                      </a:r>
                      <a:r>
                        <a:rPr lang="ru-RU" sz="1700" spc="62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в</a:t>
                      </a:r>
                      <a:r>
                        <a:rPr lang="ru-RU" sz="1700" spc="62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-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работе</a:t>
                      </a:r>
                      <a:r>
                        <a:rPr lang="ru-RU" sz="1700" spc="63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с</a:t>
                      </a:r>
                      <a:r>
                        <a:rPr lang="ru-RU" sz="1700" spc="62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детьми,</a:t>
                      </a:r>
                      <a:r>
                        <a:rPr lang="ru-RU" sz="1700" spc="63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-2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которые</a:t>
                      </a:r>
                      <a:r>
                        <a:rPr lang="ru-RU" sz="1700" spc="6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-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обеспечивают</a:t>
                      </a:r>
                      <a:r>
                        <a:rPr lang="ru-RU" sz="1700" spc="63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их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995"/>
                        </a:lnSpc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ru-RU" sz="1700" spc="-1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комфортное</a:t>
                      </a:r>
                      <a:r>
                        <a:rPr lang="ru-RU" sz="1700" spc="30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пребывание</a:t>
                      </a:r>
                      <a:r>
                        <a:rPr lang="ru-RU" sz="1700" spc="28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в</a:t>
                      </a:r>
                      <a:r>
                        <a:rPr lang="ru-RU" sz="1700" spc="27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условиях</a:t>
                      </a:r>
                      <a:r>
                        <a:rPr lang="ru-RU" sz="1700" spc="29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Д</a:t>
                      </a:r>
                      <a:r>
                        <a:rPr lang="ru-RU" sz="1700" spc="-4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-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ОУ</a:t>
                      </a: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.</a:t>
                      </a:r>
                      <a:r>
                        <a:rPr lang="ru-RU" sz="1700" spc="29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-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Одна</a:t>
                      </a:r>
                      <a:r>
                        <a:rPr lang="ru-RU" sz="1700" spc="30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из</a:t>
                      </a:r>
                      <a:r>
                        <a:rPr lang="ru-RU" sz="1700" spc="28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таких</a:t>
                      </a:r>
                      <a:r>
                        <a:rPr lang="ru-RU" sz="1700" spc="26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технологий</a:t>
                      </a:r>
                      <a:r>
                        <a:rPr lang="ru-RU" sz="1700" spc="29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–</a:t>
                      </a:r>
                      <a:r>
                        <a:rPr lang="ru-RU" sz="1700" spc="28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-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это</a:t>
                      </a:r>
                      <a:r>
                        <a:rPr lang="ru-RU" sz="1700" spc="29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песочная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995"/>
                        </a:lnSpc>
                        <a:spcBef>
                          <a:spcPts val="170"/>
                        </a:spcBef>
                        <a:spcAft>
                          <a:spcPts val="0"/>
                        </a:spcAft>
                      </a:pP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терапия.</a:t>
                      </a:r>
                      <a:r>
                        <a:rPr lang="ru-RU" sz="1700" spc="54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Песок</a:t>
                      </a:r>
                      <a:r>
                        <a:rPr lang="ru-RU" sz="1700" spc="53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-</a:t>
                      </a:r>
                      <a:r>
                        <a:rPr lang="ru-RU" sz="1700" spc="54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-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это</a:t>
                      </a:r>
                      <a:r>
                        <a:rPr lang="ru-RU" sz="1700" spc="53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универсальное</a:t>
                      </a:r>
                      <a:r>
                        <a:rPr lang="ru-RU" sz="1700" spc="55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средство</a:t>
                      </a:r>
                      <a:r>
                        <a:rPr lang="ru-RU" sz="1700" spc="5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для</a:t>
                      </a:r>
                      <a:r>
                        <a:rPr lang="ru-RU" sz="1700" spc="53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творчества</a:t>
                      </a:r>
                      <a:r>
                        <a:rPr lang="ru-RU" sz="1700" spc="56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и</a:t>
                      </a:r>
                      <a:r>
                        <a:rPr lang="ru-RU" sz="1700" spc="53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терапии,</a:t>
                      </a:r>
                      <a:r>
                        <a:rPr lang="ru-RU" sz="1700" spc="54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-2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который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995"/>
                        </a:lnSpc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ru-RU" sz="17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оказывает</a:t>
                      </a:r>
                      <a:r>
                        <a:rPr lang="ru-RU" sz="1700" spc="38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развивающее</a:t>
                      </a:r>
                      <a:r>
                        <a:rPr lang="ru-RU" sz="1700" spc="38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действие</a:t>
                      </a:r>
                      <a:r>
                        <a:rPr lang="ru-RU" sz="1700" spc="38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на</a:t>
                      </a:r>
                      <a:r>
                        <a:rPr lang="ru-RU" sz="1700" spc="37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детей.</a:t>
                      </a:r>
                      <a:r>
                        <a:rPr lang="ru-RU" sz="1700" spc="36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К.</a:t>
                      </a:r>
                      <a:r>
                        <a:rPr lang="ru-RU" sz="1700" spc="38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-1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Д</a:t>
                      </a: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.</a:t>
                      </a:r>
                      <a:r>
                        <a:rPr lang="ru-RU" sz="1700" spc="38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-2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Ушинский</a:t>
                      </a:r>
                      <a:r>
                        <a:rPr lang="ru-RU" sz="1700" spc="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писал</a:t>
                      </a: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:</a:t>
                      </a:r>
                      <a:r>
                        <a:rPr lang="ru-RU" sz="1700" spc="37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i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«Самая</a:t>
                      </a:r>
                      <a:r>
                        <a:rPr lang="ru-RU" sz="1700" i="1" spc="38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i="1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лучшая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995"/>
                        </a:lnSpc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ru-RU" sz="1700" i="1" spc="-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игрушка</a:t>
                      </a:r>
                      <a:r>
                        <a:rPr lang="ru-RU" sz="1700" i="1" spc="3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i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для</a:t>
                      </a:r>
                      <a:r>
                        <a:rPr lang="ru-RU" sz="1700" i="1" spc="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i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детей</a:t>
                      </a:r>
                      <a:r>
                        <a:rPr lang="ru-RU" sz="1700" i="1" spc="2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i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–</a:t>
                      </a:r>
                      <a:r>
                        <a:rPr lang="ru-RU" sz="1700" i="1" spc="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i="1" spc="-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кучка</a:t>
                      </a:r>
                      <a:r>
                        <a:rPr lang="ru-RU" sz="1700" i="1" spc="2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i="1" spc="-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песка!»</a:t>
                      </a: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.</a:t>
                      </a:r>
                      <a:r>
                        <a:rPr lang="ru-RU" sz="1700" spc="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Первые</a:t>
                      </a:r>
                      <a:r>
                        <a:rPr lang="ru-RU" sz="1700" spc="2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-1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контакты</a:t>
                      </a:r>
                      <a:r>
                        <a:rPr lang="ru-RU" sz="1700" spc="3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детей</a:t>
                      </a:r>
                      <a:r>
                        <a:rPr lang="ru-RU" sz="1700" spc="2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-1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друг</a:t>
                      </a:r>
                      <a:r>
                        <a:rPr lang="ru-RU" sz="1700" spc="2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с</a:t>
                      </a:r>
                      <a:r>
                        <a:rPr lang="ru-RU" sz="1700" spc="2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-2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другом</a:t>
                      </a:r>
                      <a:r>
                        <a:rPr lang="ru-RU" sz="1700" spc="4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-1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происходят</a:t>
                      </a:r>
                      <a:r>
                        <a:rPr lang="ru-RU" sz="1700" spc="2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в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995"/>
                        </a:lnSpc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песочнице:</a:t>
                      </a:r>
                      <a:r>
                        <a:rPr lang="ru-RU" sz="1700" spc="26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на</a:t>
                      </a:r>
                      <a:r>
                        <a:rPr lang="ru-RU" sz="1700" spc="24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песке</a:t>
                      </a:r>
                      <a:r>
                        <a:rPr lang="ru-RU" sz="1700" spc="25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строится</a:t>
                      </a:r>
                      <a:r>
                        <a:rPr lang="ru-RU" sz="1700" spc="2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-1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дом,</a:t>
                      </a:r>
                      <a:r>
                        <a:rPr lang="ru-RU" sz="1700" spc="26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высаживается</a:t>
                      </a:r>
                      <a:r>
                        <a:rPr lang="ru-RU" sz="1700" spc="25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дерево,</a:t>
                      </a:r>
                      <a:r>
                        <a:rPr lang="ru-RU" sz="1700" spc="2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создается</a:t>
                      </a:r>
                      <a:r>
                        <a:rPr lang="ru-RU" sz="1700" spc="25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семья</a:t>
                      </a: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.</a:t>
                      </a:r>
                      <a:r>
                        <a:rPr lang="ru-RU" sz="1700" spc="2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Именно</a:t>
                      </a:r>
                      <a:r>
                        <a:rPr lang="ru-RU" sz="1700" spc="24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в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995"/>
                        </a:lnSpc>
                        <a:spcBef>
                          <a:spcPts val="170"/>
                        </a:spcBef>
                        <a:spcAft>
                          <a:spcPts val="0"/>
                        </a:spcAft>
                      </a:pP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песочнице</a:t>
                      </a:r>
                      <a:r>
                        <a:rPr lang="ru-RU" sz="1700" spc="28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-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возникают</a:t>
                      </a:r>
                      <a:r>
                        <a:rPr lang="ru-RU" sz="1700" spc="3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первые</a:t>
                      </a:r>
                      <a:r>
                        <a:rPr lang="ru-RU" sz="1700" spc="27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детские</a:t>
                      </a:r>
                      <a:r>
                        <a:rPr lang="ru-RU" sz="1700" spc="27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претензии</a:t>
                      </a:r>
                      <a:r>
                        <a:rPr lang="ru-RU" sz="1700" spc="28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к</a:t>
                      </a:r>
                      <a:r>
                        <a:rPr lang="ru-RU" sz="1700" spc="28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завладению</a:t>
                      </a:r>
                      <a:r>
                        <a:rPr lang="ru-RU" sz="1700" spc="28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игрушками</a:t>
                      </a:r>
                      <a:r>
                        <a:rPr lang="ru-RU" sz="1700" spc="29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других,</a:t>
                      </a:r>
                      <a:r>
                        <a:rPr lang="ru-RU" sz="1700" spc="28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к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995"/>
                        </a:lnSpc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ru-RU" sz="1700" spc="-1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захвату</a:t>
                      </a:r>
                      <a:r>
                        <a:rPr lang="ru-RU" sz="1700" spc="3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территории</a:t>
                      </a:r>
                      <a:r>
                        <a:rPr lang="ru-RU" sz="1700" spc="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или</a:t>
                      </a:r>
                      <a:r>
                        <a:rPr lang="ru-RU" sz="1700" spc="-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упрямому</a:t>
                      </a:r>
                      <a:r>
                        <a:rPr lang="ru-RU" sz="1700" spc="3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отстаиванию</a:t>
                      </a:r>
                      <a:r>
                        <a:rPr lang="ru-RU" sz="1700" spc="1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своей </a:t>
                      </a:r>
                      <a:r>
                        <a:rPr lang="ru-RU" sz="1700" spc="-1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автономии</a:t>
                      </a: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.</a:t>
                      </a:r>
                      <a:r>
                        <a:rPr lang="ru-RU" sz="1700" spc="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Зарождаются</a:t>
                      </a:r>
                      <a:r>
                        <a:rPr lang="ru-RU" sz="1700" spc="2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первые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995"/>
                        </a:lnSpc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ru-RU" sz="1700" spc="-1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коммуникативные</a:t>
                      </a:r>
                      <a:r>
                        <a:rPr lang="ru-RU" sz="1700" spc="39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навыки</a:t>
                      </a:r>
                      <a:r>
                        <a:rPr lang="ru-RU" sz="1700" spc="3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общения.</a:t>
                      </a:r>
                      <a:r>
                        <a:rPr lang="ru-RU" sz="1700" spc="36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Дети</a:t>
                      </a:r>
                      <a:r>
                        <a:rPr lang="ru-RU" sz="1700" spc="34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-1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даже</a:t>
                      </a:r>
                      <a:r>
                        <a:rPr lang="ru-RU" sz="1700" spc="38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без</a:t>
                      </a:r>
                      <a:r>
                        <a:rPr lang="ru-RU" sz="1700" spc="35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слов</a:t>
                      </a:r>
                      <a:r>
                        <a:rPr lang="ru-RU" sz="1700" spc="36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понимают</a:t>
                      </a:r>
                      <a:r>
                        <a:rPr lang="ru-RU" sz="1700" spc="37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-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друг</a:t>
                      </a:r>
                      <a:r>
                        <a:rPr lang="ru-RU" sz="1700" spc="37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друга</a:t>
                      </a: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.</a:t>
                      </a:r>
                      <a:r>
                        <a:rPr lang="ru-RU" sz="1700" spc="36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Для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995"/>
                        </a:lnSpc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r>
                        <a:rPr lang="ru-RU" sz="1700" spc="-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подобных</a:t>
                      </a:r>
                      <a:r>
                        <a:rPr lang="ru-RU" sz="1700" spc="30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игр</a:t>
                      </a:r>
                      <a:r>
                        <a:rPr lang="ru-RU" sz="1700" spc="28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2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есть</a:t>
                      </a:r>
                      <a:r>
                        <a:rPr lang="ru-RU" sz="1700" spc="27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название</a:t>
                      </a:r>
                      <a:r>
                        <a:rPr lang="ru-RU" sz="1700" spc="29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-</a:t>
                      </a:r>
                      <a:r>
                        <a:rPr lang="ru-RU" sz="1700" spc="28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песочная</a:t>
                      </a:r>
                      <a:r>
                        <a:rPr lang="ru-RU" sz="1700" spc="28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700" spc="-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терапия.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457200" y="1958960"/>
            <a:ext cx="210314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4925525"/>
      </p:ext>
    </p:extLst>
  </p:cSld>
  <p:clrMapOvr>
    <a:masterClrMapping/>
  </p:clrMapOvr>
  <p:transition spd="slow" advClick="0" advTm="1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3100"/>
                            </p:stCondLst>
                            <p:childTnLst>
                              <p:par>
                                <p:cTn id="1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90000" numSld="23" showWhenStopped="0">
                <p:cTn id="18" repeatCount="2000" fill="remove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detske_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-142908" y="0"/>
            <a:ext cx="9286908" cy="696518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0"/>
            <a:ext cx="6572296" cy="3284984"/>
          </a:xfrm>
        </p:spPr>
        <p:txBody>
          <a:bodyPr>
            <a:normAutofit fontScale="90000"/>
          </a:bodyPr>
          <a:lstStyle/>
          <a:p>
            <a:pPr eaLnBrk="0" hangingPunct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Муниципальное казенное общеобразовательное учреждение «Одоевская средняя общеобразовательная школа имени В.Д. Успенского»</a:t>
            </a:r>
            <a:b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структурное подразделение детский сад «Березка»</a:t>
            </a:r>
            <a:b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  <a:t> </a:t>
            </a:r>
            <a:b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</a:br>
            <a: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  <a:t>«Физическое воспитание детей дошкольного возраста»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 группа раннего возраста</a:t>
            </a:r>
            <a:r>
              <a:rPr lang="ru-RU" sz="2800" b="1" i="1" cap="none" spc="0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ylfaen" pitchFamily="18" charset="0"/>
                <a:cs typeface="Times New Roman" pitchFamily="18" charset="0"/>
              </a:rPr>
              <a:t/>
            </a:r>
            <a:br>
              <a:rPr lang="ru-RU" sz="2800" b="1" i="1" cap="none" spc="0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ylfaen" pitchFamily="18" charset="0"/>
                <a:cs typeface="Times New Roman" pitchFamily="18" charset="0"/>
              </a:rPr>
            </a:b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491880" y="4143380"/>
            <a:ext cx="40324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endParaRPr lang="ru-RU" sz="2000" b="1" dirty="0" smtClean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 smtClean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 smtClean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Воспитатель: </a:t>
            </a:r>
            <a:r>
              <a:rPr lang="ru-RU" sz="2000" b="1" dirty="0" err="1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Логвинова</a:t>
            </a:r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Н.В.</a:t>
            </a:r>
          </a:p>
          <a:p>
            <a:pPr algn="ctr" eaLnBrk="0" hangingPunct="0"/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                          </a:t>
            </a:r>
            <a:r>
              <a:rPr lang="ru-RU" sz="2000" b="1" dirty="0" err="1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Ситникова</a:t>
            </a:r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В.Е.</a:t>
            </a:r>
          </a:p>
          <a:p>
            <a:pPr algn="ctr" eaLnBrk="0" hangingPunct="0"/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                        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Королёва Наталья – Маленькая страна (минус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27584" y="2420888"/>
            <a:ext cx="304800" cy="304800"/>
          </a:xfrm>
          <a:prstGeom prst="rect">
            <a:avLst/>
          </a:prstGeom>
        </p:spPr>
      </p:pic>
      <p:pic>
        <p:nvPicPr>
          <p:cNvPr id="7" name="Рисунок 6" descr="C:\Users\Administrator\Desktop\20200925_17132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140968"/>
            <a:ext cx="3619500" cy="20574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243408"/>
            <a:ext cx="9397838" cy="7249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7638728"/>
              </p:ext>
            </p:extLst>
          </p:nvPr>
        </p:nvGraphicFramePr>
        <p:xfrm>
          <a:off x="395536" y="1976388"/>
          <a:ext cx="8020050" cy="279400"/>
        </p:xfrm>
        <a:graphic>
          <a:graphicData uri="http://schemas.openxmlformats.org/drawingml/2006/table">
            <a:tbl>
              <a:tblPr/>
              <a:tblGrid>
                <a:gridCol w="80200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2220"/>
                        </a:lnSpc>
                        <a:spcAft>
                          <a:spcPts val="0"/>
                        </a:spcAft>
                      </a:pPr>
                      <a:endParaRPr lang="ru-RU" sz="28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2367297"/>
              </p:ext>
            </p:extLst>
          </p:nvPr>
        </p:nvGraphicFramePr>
        <p:xfrm>
          <a:off x="6516216" y="5445224"/>
          <a:ext cx="1656183" cy="228600"/>
        </p:xfrm>
        <a:graphic>
          <a:graphicData uri="http://schemas.openxmlformats.org/drawingml/2006/table">
            <a:tbl>
              <a:tblPr/>
              <a:tblGrid>
                <a:gridCol w="165618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1765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5621046"/>
              </p:ext>
            </p:extLst>
          </p:nvPr>
        </p:nvGraphicFramePr>
        <p:xfrm>
          <a:off x="979984" y="-243408"/>
          <a:ext cx="7153275" cy="1044523"/>
        </p:xfrm>
        <a:graphic>
          <a:graphicData uri="http://schemas.openxmlformats.org/drawingml/2006/table">
            <a:tbl>
              <a:tblPr/>
              <a:tblGrid>
                <a:gridCol w="71532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044523">
                <a:tc>
                  <a:txBody>
                    <a:bodyPr/>
                    <a:lstStyle/>
                    <a:p>
                      <a:pPr algn="l">
                        <a:lnSpc>
                          <a:spcPts val="4425"/>
                        </a:lnSpc>
                        <a:spcAft>
                          <a:spcPts val="0"/>
                        </a:spcAft>
                      </a:pPr>
                      <a:r>
                        <a:rPr lang="ru-RU" sz="4000" b="1" spc="-3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                НОВИЗНА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2504161"/>
              </p:ext>
            </p:extLst>
          </p:nvPr>
        </p:nvGraphicFramePr>
        <p:xfrm>
          <a:off x="434693" y="2058987"/>
          <a:ext cx="8592523" cy="4267596"/>
        </p:xfrm>
        <a:graphic>
          <a:graphicData uri="http://schemas.openxmlformats.org/drawingml/2006/table">
            <a:tbl>
              <a:tblPr/>
              <a:tblGrid>
                <a:gridCol w="859252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4267596">
                <a:tc>
                  <a:txBody>
                    <a:bodyPr/>
                    <a:lstStyle/>
                    <a:p>
                      <a:pPr algn="l">
                        <a:lnSpc>
                          <a:spcPts val="2220"/>
                        </a:lnSpc>
                        <a:spcAft>
                          <a:spcPts val="0"/>
                        </a:spcAft>
                      </a:pPr>
                      <a:r>
                        <a:rPr lang="ru-RU" sz="20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Использование</a:t>
                      </a:r>
                      <a:r>
                        <a:rPr lang="ru-RU" sz="2000" spc="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песочной</a:t>
                      </a:r>
                      <a:r>
                        <a:rPr lang="ru-RU" sz="2000" spc="59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терапии,</a:t>
                      </a:r>
                      <a:r>
                        <a:rPr lang="ru-RU" sz="2000" spc="59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а</a:t>
                      </a:r>
                      <a:r>
                        <a:rPr lang="ru-RU" sz="2000" spc="59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именно</a:t>
                      </a:r>
                      <a:r>
                        <a:rPr lang="ru-RU" sz="2000" spc="59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игр</a:t>
                      </a:r>
                      <a:r>
                        <a:rPr lang="ru-RU" sz="2000" spc="60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с</a:t>
                      </a:r>
                      <a:r>
                        <a:rPr lang="ru-RU" sz="2000" spc="59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различным</a:t>
                      </a:r>
                      <a:r>
                        <a:rPr lang="ru-RU" sz="2000" spc="57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spc="-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видом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2220"/>
                        </a:lnSpc>
                        <a:spcBef>
                          <a:spcPts val="18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песка</a:t>
                      </a:r>
                      <a:r>
                        <a:rPr lang="ru-RU" sz="2000" spc="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(речным,</a:t>
                      </a:r>
                      <a:r>
                        <a:rPr lang="ru-RU" sz="2000" spc="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spc="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кинетическим)</a:t>
                      </a:r>
                      <a:r>
                        <a:rPr lang="ru-RU" sz="2000" spc="18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в</a:t>
                      </a:r>
                      <a:r>
                        <a:rPr lang="ru-RU" sz="2000" spc="19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развивающих</a:t>
                      </a:r>
                      <a:r>
                        <a:rPr lang="ru-RU" sz="2000" spc="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и</a:t>
                      </a:r>
                      <a:r>
                        <a:rPr lang="ru-RU" sz="2000" spc="18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spc="-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обучающих</a:t>
                      </a:r>
                      <a:r>
                        <a:rPr lang="ru-RU" sz="2000" spc="20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занятиях</a:t>
                      </a:r>
                      <a:r>
                        <a:rPr lang="ru-RU" sz="2000" spc="18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с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2220"/>
                        </a:lnSpc>
                        <a:spcBef>
                          <a:spcPts val="18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детьми</a:t>
                      </a:r>
                      <a:r>
                        <a:rPr lang="ru-RU" sz="2000" spc="213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является</a:t>
                      </a:r>
                      <a:r>
                        <a:rPr lang="ru-RU" sz="2000" spc="213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spc="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особенностью</a:t>
                      </a:r>
                      <a:r>
                        <a:rPr lang="ru-RU" sz="2000" spc="211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spc="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проекта</a:t>
                      </a:r>
                      <a:r>
                        <a:rPr lang="ru-RU" sz="2000" spc="212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.</a:t>
                      </a:r>
                      <a:r>
                        <a:rPr lang="ru-RU" sz="2000" spc="212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spc="-1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Необходимость</a:t>
                      </a:r>
                      <a:r>
                        <a:rPr lang="ru-RU" sz="2000" spc="213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в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2220"/>
                        </a:lnSpc>
                        <a:spcBef>
                          <a:spcPts val="180"/>
                        </a:spcBef>
                        <a:spcAft>
                          <a:spcPts val="0"/>
                        </a:spcAft>
                      </a:pPr>
                      <a:r>
                        <a:rPr lang="ru-RU" sz="20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использовании</a:t>
                      </a:r>
                      <a:r>
                        <a:rPr lang="ru-RU" sz="2000" spc="226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песочной</a:t>
                      </a:r>
                      <a:r>
                        <a:rPr lang="ru-RU" sz="2000" spc="226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терапии</a:t>
                      </a:r>
                      <a:r>
                        <a:rPr lang="ru-RU" sz="2000" spc="227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суще</a:t>
                      </a:r>
                      <a:r>
                        <a:rPr lang="ru-RU" sz="2000" spc="-45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spc="-35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ствует</a:t>
                      </a:r>
                      <a:r>
                        <a:rPr lang="ru-RU" sz="2000" spc="-3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,</a:t>
                      </a:r>
                      <a:r>
                        <a:rPr lang="ru-RU" sz="2000" spc="230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spc="1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так</a:t>
                      </a:r>
                      <a:r>
                        <a:rPr lang="ru-RU" sz="2000" spc="22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spc="-1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как</a:t>
                      </a:r>
                      <a:r>
                        <a:rPr lang="ru-RU" sz="2000" spc="227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она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2220"/>
                        </a:lnSpc>
                        <a:spcBef>
                          <a:spcPts val="18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рассматривается</a:t>
                      </a:r>
                      <a:r>
                        <a:rPr lang="ru-RU" sz="2000" spc="16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spc="-1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как</a:t>
                      </a:r>
                      <a:r>
                        <a:rPr lang="ru-RU" sz="2000" spc="16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многосторонний</a:t>
                      </a:r>
                      <a:r>
                        <a:rPr lang="ru-RU" sz="2000" spc="16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spc="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процесс,</a:t>
                      </a:r>
                      <a:r>
                        <a:rPr lang="ru-RU" sz="2000" spc="13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связанный</a:t>
                      </a:r>
                      <a:r>
                        <a:rPr lang="ru-RU" sz="2000" spc="16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с</a:t>
                      </a:r>
                      <a:r>
                        <a:rPr lang="ru-RU" sz="2000" spc="1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развитием</a:t>
                      </a:r>
                      <a:r>
                        <a:rPr lang="ru-RU" sz="2000" spc="17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у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2220"/>
                        </a:lnSpc>
                        <a:spcBef>
                          <a:spcPts val="18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детей</a:t>
                      </a:r>
                      <a:r>
                        <a:rPr lang="ru-RU" sz="2000" spc="34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spc="-2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мелкой</a:t>
                      </a:r>
                      <a:r>
                        <a:rPr lang="ru-RU" sz="2000" spc="37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spc="-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моторики</a:t>
                      </a:r>
                      <a:r>
                        <a:rPr lang="ru-RU" sz="2000" spc="37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spc="-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рук,</a:t>
                      </a:r>
                      <a:r>
                        <a:rPr lang="ru-RU" sz="2000" spc="37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spc="-1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что</a:t>
                      </a:r>
                      <a:r>
                        <a:rPr lang="ru-RU" sz="2000" spc="37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способствует</a:t>
                      </a:r>
                      <a:r>
                        <a:rPr lang="ru-RU" sz="2000" spc="37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развитию</a:t>
                      </a:r>
                      <a:r>
                        <a:rPr lang="ru-RU" sz="2000" spc="37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связной</a:t>
                      </a:r>
                      <a:r>
                        <a:rPr lang="ru-RU" sz="2000" spc="37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spc="-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речи</a:t>
                      </a:r>
                      <a:r>
                        <a:rPr lang="ru-RU" sz="2000" spc="-1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,</a:t>
                      </a:r>
                    </a:p>
                    <a:p>
                      <a:pPr algn="just">
                        <a:lnSpc>
                          <a:spcPts val="2220"/>
                        </a:lnSpc>
                        <a:spcBef>
                          <a:spcPts val="18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/>
                          <a:ea typeface="Times New Roman"/>
                        </a:rPr>
                        <a:t>словаря.</a:t>
                      </a:r>
                      <a:r>
                        <a:rPr lang="ru-RU" sz="2000" baseline="0" dirty="0" smtClean="0">
                          <a:effectLst/>
                          <a:latin typeface="Times New Roman"/>
                          <a:ea typeface="Times New Roman"/>
                        </a:rPr>
                        <a:t> Восприятия, мышления, фантазии, коллективного взаимодействия путем построения общего мира совместно с другими детьми, в ходе игры они учатся слышать и слушать друг друга. Также игры с песком способствуют формированию большинства социально-возрастных характеристик возможных достижений ребенка, отнесенных к целевым ориентирам, которые определены ФГОС ДОУ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457200" y="1958960"/>
            <a:ext cx="210314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7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2225616"/>
      </p:ext>
    </p:extLst>
  </p:cSld>
  <p:clrMapOvr>
    <a:masterClrMapping/>
  </p:clrMapOvr>
  <p:transition spd="slow" advClick="0" advTm="1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3100"/>
                            </p:stCondLst>
                            <p:childTnLst>
                              <p:par>
                                <p:cTn id="1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90000" numSld="23" showWhenStopped="0">
                <p:cTn id="18" repeatCount="2000" fill="remove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4" name="Содержимое 3" descr="fon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27584" y="908720"/>
            <a:ext cx="720080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>
                <a:solidFill>
                  <a:srgbClr val="0070C0"/>
                </a:solidFill>
                <a:latin typeface="Monotype Corsiva" pitchFamily="66" charset="0"/>
              </a:rPr>
              <a:t>Физическое воспитание –</a:t>
            </a:r>
            <a:r>
              <a:rPr lang="ru-RU" sz="2000" b="1" dirty="0">
                <a:solidFill>
                  <a:srgbClr val="0070C0"/>
                </a:solidFill>
                <a:latin typeface="Monotype Corsiva" pitchFamily="66" charset="0"/>
              </a:rPr>
              <a:t> это педагогический процесс формирования потребности в занятиях физическими упражнениями в интересах всестороннего развития личности, формирования положительного отношения к физической культуре, выработка ценностных ориентации, </a:t>
            </a:r>
            <a:r>
              <a:rPr lang="ru-RU" sz="2000" b="1" dirty="0" smtClean="0">
                <a:solidFill>
                  <a:srgbClr val="0070C0"/>
                </a:solidFill>
                <a:latin typeface="Monotype Corsiva" pitchFamily="66" charset="0"/>
              </a:rPr>
              <a:t>убеждений</a:t>
            </a:r>
            <a:r>
              <a:rPr lang="ru-RU" sz="2000" b="1" dirty="0">
                <a:solidFill>
                  <a:srgbClr val="0070C0"/>
                </a:solidFill>
                <a:latin typeface="Monotype Corsiva" pitchFamily="66" charset="0"/>
              </a:rPr>
              <a:t>, вкусов, привычек, наклонностей.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435314"/>
            <a:ext cx="7344816" cy="3422686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12700"/>
            <a:ext cx="9169400" cy="688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6876797"/>
              </p:ext>
            </p:extLst>
          </p:nvPr>
        </p:nvGraphicFramePr>
        <p:xfrm>
          <a:off x="2555775" y="3386931"/>
          <a:ext cx="5497611" cy="914400"/>
        </p:xfrm>
        <a:graphic>
          <a:graphicData uri="http://schemas.openxmlformats.org/drawingml/2006/table">
            <a:tbl>
              <a:tblPr/>
              <a:tblGrid>
                <a:gridCol w="549761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3550"/>
                        </a:lnSpc>
                        <a:spcAft>
                          <a:spcPts val="0"/>
                        </a:spcAft>
                      </a:pPr>
                      <a:r>
                        <a:rPr lang="ru-RU" sz="3200" b="1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</a:p>
                    <a:p>
                      <a:pPr algn="l">
                        <a:lnSpc>
                          <a:spcPts val="3550"/>
                        </a:lnSpc>
                        <a:spcAft>
                          <a:spcPts val="0"/>
                        </a:spcAft>
                      </a:pPr>
                      <a:r>
                        <a:rPr lang="ru-RU" sz="3200" b="1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0960881"/>
              </p:ext>
            </p:extLst>
          </p:nvPr>
        </p:nvGraphicFramePr>
        <p:xfrm>
          <a:off x="1835696" y="3212976"/>
          <a:ext cx="6336704" cy="2607940"/>
        </p:xfrm>
        <a:graphic>
          <a:graphicData uri="http://schemas.openxmlformats.org/drawingml/2006/table">
            <a:tbl>
              <a:tblPr/>
              <a:tblGrid>
                <a:gridCol w="633670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530428">
                <a:tc>
                  <a:txBody>
                    <a:bodyPr/>
                    <a:lstStyle/>
                    <a:p>
                      <a:pPr algn="l">
                        <a:lnSpc>
                          <a:spcPts val="355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077512">
                <a:tc>
                  <a:txBody>
                    <a:bodyPr/>
                    <a:lstStyle/>
                    <a:p>
                      <a:pPr algn="l">
                        <a:lnSpc>
                          <a:spcPts val="2660"/>
                        </a:lnSpc>
                        <a:spcAft>
                          <a:spcPts val="0"/>
                        </a:spcAft>
                      </a:pPr>
                      <a:r>
                        <a:rPr lang="ru-RU" sz="2400" b="1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Вид</a:t>
                      </a:r>
                      <a:r>
                        <a:rPr lang="ru-RU" sz="2400" b="1" spc="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проекта:</a:t>
                      </a:r>
                      <a:r>
                        <a:rPr lang="ru-RU" sz="2400" b="1" spc="2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4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познавательно</a:t>
                      </a:r>
                      <a:r>
                        <a:rPr lang="ru-RU" sz="2400" spc="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-</a:t>
                      </a:r>
                      <a:r>
                        <a:rPr lang="ru-RU" sz="2400" spc="-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исследовательский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2660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</a:pPr>
                      <a:r>
                        <a:rPr lang="ru-RU" sz="2400" b="1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Продолжительность</a:t>
                      </a:r>
                      <a:r>
                        <a:rPr lang="ru-RU" sz="2400" b="1" spc="3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проекта:</a:t>
                      </a:r>
                      <a:r>
                        <a:rPr lang="ru-RU" sz="2400" b="1" spc="2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400" spc="-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долгосрочный.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2660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Участники</a:t>
                      </a:r>
                      <a:r>
                        <a:rPr lang="ru-RU" sz="2400" b="1" spc="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проекта:</a:t>
                      </a:r>
                      <a:r>
                        <a:rPr lang="ru-RU" sz="2400" b="1" spc="3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дети </a:t>
                      </a:r>
                      <a:r>
                        <a:rPr lang="ru-RU" sz="2400" spc="-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,</a:t>
                      </a:r>
                      <a:r>
                        <a:rPr lang="ru-RU" sz="2400" spc="1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воспитатели,</a:t>
                      </a:r>
                      <a:r>
                        <a:rPr lang="ru-RU" sz="2400" spc="2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400" spc="-1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родители</a:t>
                      </a:r>
                      <a:r>
                        <a:rPr lang="ru-RU" sz="2400" spc="-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.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9112299"/>
      </p:ext>
    </p:extLst>
  </p:cSld>
  <p:clrMapOvr>
    <a:masterClrMapping/>
  </p:clrMapOvr>
  <p:transition spd="slow" advClick="0" advTm="26000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detske_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-142908" y="0"/>
            <a:ext cx="9286908" cy="696518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0"/>
            <a:ext cx="6572296" cy="3284984"/>
          </a:xfrm>
        </p:spPr>
        <p:txBody>
          <a:bodyPr>
            <a:normAutofit fontScale="90000"/>
          </a:bodyPr>
          <a:lstStyle/>
          <a:p>
            <a:pPr eaLnBrk="0" hangingPunct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Муниципальное казенное общеобразовательное учреждение «Одоевская средняя общеобразовательная школа имени В.Д. Успенского»</a:t>
            </a:r>
            <a:b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структурное подразделение детский сад «Березка»</a:t>
            </a:r>
            <a:b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  <a:t> </a:t>
            </a:r>
            <a:b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</a:br>
            <a: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  <a:t>«Физическое воспитание детей дошкольного возраста»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 группа раннего возраста</a:t>
            </a:r>
            <a:r>
              <a:rPr lang="ru-RU" sz="2800" b="1" i="1" cap="none" spc="0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ylfaen" pitchFamily="18" charset="0"/>
                <a:cs typeface="Times New Roman" pitchFamily="18" charset="0"/>
              </a:rPr>
              <a:t/>
            </a:r>
            <a:br>
              <a:rPr lang="ru-RU" sz="2800" b="1" i="1" cap="none" spc="0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ylfaen" pitchFamily="18" charset="0"/>
                <a:cs typeface="Times New Roman" pitchFamily="18" charset="0"/>
              </a:rPr>
            </a:b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491880" y="4143380"/>
            <a:ext cx="40324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endParaRPr lang="ru-RU" sz="2000" b="1" dirty="0" smtClean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 smtClean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 smtClean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Воспитатель: </a:t>
            </a:r>
            <a:r>
              <a:rPr lang="ru-RU" sz="2000" b="1" dirty="0" err="1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Логвинова</a:t>
            </a:r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Н.В.</a:t>
            </a:r>
          </a:p>
          <a:p>
            <a:pPr algn="ctr" eaLnBrk="0" hangingPunct="0"/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                          </a:t>
            </a:r>
            <a:r>
              <a:rPr lang="ru-RU" sz="2000" b="1" dirty="0" err="1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Ситникова</a:t>
            </a:r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В.Е.</a:t>
            </a:r>
          </a:p>
          <a:p>
            <a:pPr algn="ctr" eaLnBrk="0" hangingPunct="0"/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                        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Королёва Наталья – Маленькая страна (минус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27584" y="2420888"/>
            <a:ext cx="304800" cy="304800"/>
          </a:xfrm>
          <a:prstGeom prst="rect">
            <a:avLst/>
          </a:prstGeom>
        </p:spPr>
      </p:pic>
      <p:pic>
        <p:nvPicPr>
          <p:cNvPr id="7" name="Рисунок 6" descr="C:\Users\Administrator\Desktop\20200925_17132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140968"/>
            <a:ext cx="3619500" cy="20574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243408"/>
            <a:ext cx="9397838" cy="7249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434347"/>
              </p:ext>
            </p:extLst>
          </p:nvPr>
        </p:nvGraphicFramePr>
        <p:xfrm>
          <a:off x="395536" y="1976388"/>
          <a:ext cx="8020050" cy="279400"/>
        </p:xfrm>
        <a:graphic>
          <a:graphicData uri="http://schemas.openxmlformats.org/drawingml/2006/table">
            <a:tbl>
              <a:tblPr/>
              <a:tblGrid>
                <a:gridCol w="80200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2220"/>
                        </a:lnSpc>
                        <a:spcAft>
                          <a:spcPts val="0"/>
                        </a:spcAft>
                      </a:pPr>
                      <a:endParaRPr lang="ru-RU" sz="28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505181"/>
              </p:ext>
            </p:extLst>
          </p:nvPr>
        </p:nvGraphicFramePr>
        <p:xfrm>
          <a:off x="6516216" y="5445224"/>
          <a:ext cx="1656183" cy="228600"/>
        </p:xfrm>
        <a:graphic>
          <a:graphicData uri="http://schemas.openxmlformats.org/drawingml/2006/table">
            <a:tbl>
              <a:tblPr/>
              <a:tblGrid>
                <a:gridCol w="165618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1765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1729644"/>
              </p:ext>
            </p:extLst>
          </p:nvPr>
        </p:nvGraphicFramePr>
        <p:xfrm>
          <a:off x="979984" y="-243408"/>
          <a:ext cx="7153275" cy="1044523"/>
        </p:xfrm>
        <a:graphic>
          <a:graphicData uri="http://schemas.openxmlformats.org/drawingml/2006/table">
            <a:tbl>
              <a:tblPr/>
              <a:tblGrid>
                <a:gridCol w="71532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044523">
                <a:tc>
                  <a:txBody>
                    <a:bodyPr/>
                    <a:lstStyle/>
                    <a:p>
                      <a:pPr algn="l">
                        <a:lnSpc>
                          <a:spcPts val="4425"/>
                        </a:lnSpc>
                        <a:spcAft>
                          <a:spcPts val="0"/>
                        </a:spcAft>
                      </a:pPr>
                      <a:r>
                        <a:rPr lang="ru-RU" sz="4000" b="1" spc="-3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                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8835533"/>
              </p:ext>
            </p:extLst>
          </p:nvPr>
        </p:nvGraphicFramePr>
        <p:xfrm>
          <a:off x="557668" y="1828824"/>
          <a:ext cx="7542724" cy="914400"/>
        </p:xfrm>
        <a:graphic>
          <a:graphicData uri="http://schemas.openxmlformats.org/drawingml/2006/table">
            <a:tbl>
              <a:tblPr/>
              <a:tblGrid>
                <a:gridCol w="75427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865957">
                <a:tc>
                  <a:txBody>
                    <a:bodyPr/>
                    <a:lstStyle/>
                    <a:p>
                      <a:pPr algn="l">
                        <a:lnSpc>
                          <a:spcPts val="3550"/>
                        </a:lnSpc>
                        <a:spcAft>
                          <a:spcPts val="0"/>
                        </a:spcAft>
                      </a:pPr>
                      <a:r>
                        <a:rPr lang="ru-RU" sz="3200" b="1" spc="-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                     </a:t>
                      </a:r>
                      <a:r>
                        <a:rPr lang="ru-RU" sz="3200" b="1" spc="-5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      </a:t>
                      </a:r>
                    </a:p>
                    <a:p>
                      <a:pPr algn="l">
                        <a:lnSpc>
                          <a:spcPts val="3550"/>
                        </a:lnSpc>
                        <a:spcAft>
                          <a:spcPts val="0"/>
                        </a:spcAft>
                      </a:pPr>
                      <a:r>
                        <a:rPr lang="ru-RU" sz="3200" b="1" spc="-5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                              </a:t>
                      </a:r>
                      <a:r>
                        <a:rPr lang="ru-RU" sz="3200" b="1" spc="-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ЦЕЛЬ</a:t>
                      </a:r>
                      <a:r>
                        <a:rPr lang="ru-RU" sz="3200" b="1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: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457200" y="1958960"/>
            <a:ext cx="210314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7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9837905"/>
              </p:ext>
            </p:extLst>
          </p:nvPr>
        </p:nvGraphicFramePr>
        <p:xfrm>
          <a:off x="1132383" y="2780928"/>
          <a:ext cx="7468691" cy="1495003"/>
        </p:xfrm>
        <a:graphic>
          <a:graphicData uri="http://schemas.openxmlformats.org/drawingml/2006/table">
            <a:tbl>
              <a:tblPr/>
              <a:tblGrid>
                <a:gridCol w="746869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495003">
                <a:tc>
                  <a:txBody>
                    <a:bodyPr/>
                    <a:lstStyle/>
                    <a:p>
                      <a:pPr algn="l">
                        <a:lnSpc>
                          <a:spcPts val="3095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  <a:p>
                      <a:pPr algn="l">
                        <a:lnSpc>
                          <a:spcPts val="3095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-</a:t>
                      </a:r>
                      <a:r>
                        <a:rPr lang="ru-RU" sz="2800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р</a:t>
                      </a:r>
                      <a:r>
                        <a:rPr lang="ru-RU" sz="2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азвитие </a:t>
                      </a:r>
                      <a:r>
                        <a:rPr lang="ru-RU" sz="2800" spc="-1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познавательных</a:t>
                      </a:r>
                      <a:r>
                        <a:rPr lang="ru-RU" sz="2800" spc="2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и</a:t>
                      </a:r>
                      <a:r>
                        <a:rPr lang="ru-RU" sz="28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800" spc="-15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творче</a:t>
                      </a:r>
                      <a:r>
                        <a:rPr lang="ru-RU" sz="2800" spc="-64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800" spc="-4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ских</a:t>
                      </a:r>
                      <a:r>
                        <a:rPr lang="ru-RU" sz="2800" spc="-40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800" spc="1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способностей</a:t>
                      </a:r>
                      <a:r>
                        <a:rPr lang="ru-RU" sz="2800" spc="15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детей </a:t>
                      </a:r>
                      <a:r>
                        <a:rPr lang="ru-RU" sz="2800" spc="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через</a:t>
                      </a:r>
                      <a:r>
                        <a:rPr lang="ru-RU" sz="2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игры</a:t>
                      </a:r>
                      <a:r>
                        <a:rPr lang="ru-RU" sz="2800" spc="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с</a:t>
                      </a:r>
                      <a:r>
                        <a:rPr lang="ru-RU" sz="2800" spc="-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8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пе</a:t>
                      </a:r>
                      <a:r>
                        <a:rPr lang="ru-RU" sz="2800" spc="-63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800" spc="-4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ском</a:t>
                      </a:r>
                      <a:r>
                        <a:rPr lang="ru-RU" sz="2800" spc="-4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.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4384779"/>
      </p:ext>
    </p:extLst>
  </p:cSld>
  <p:clrMapOvr>
    <a:masterClrMapping/>
  </p:clrMapOvr>
  <p:transition spd="slow" advClick="0" advTm="1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3100"/>
                            </p:stCondLst>
                            <p:childTnLst>
                              <p:par>
                                <p:cTn id="1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90000" numSld="23" showWhenStopped="0">
                <p:cTn id="18" repeatCount="2000" fill="remove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detske_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-142908" y="0"/>
            <a:ext cx="9286908" cy="696518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0"/>
            <a:ext cx="6572296" cy="3284984"/>
          </a:xfrm>
        </p:spPr>
        <p:txBody>
          <a:bodyPr>
            <a:normAutofit fontScale="90000"/>
          </a:bodyPr>
          <a:lstStyle/>
          <a:p>
            <a:pPr eaLnBrk="0" hangingPunct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Муниципальное казенное общеобразовательное учреждение «Одоевская средняя общеобразовательная школа имени В.Д. Успенского»</a:t>
            </a:r>
            <a:b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структурное подразделение детский сад «Березка»</a:t>
            </a:r>
            <a:b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  <a:t> </a:t>
            </a:r>
            <a:b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</a:br>
            <a: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  <a:t>«Физическое воспитание детей дошкольного возраста»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 группа раннего возраста</a:t>
            </a:r>
            <a:r>
              <a:rPr lang="ru-RU" sz="2800" b="1" i="1" cap="none" spc="0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ylfaen" pitchFamily="18" charset="0"/>
                <a:cs typeface="Times New Roman" pitchFamily="18" charset="0"/>
              </a:rPr>
              <a:t/>
            </a:r>
            <a:br>
              <a:rPr lang="ru-RU" sz="2800" b="1" i="1" cap="none" spc="0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ylfaen" pitchFamily="18" charset="0"/>
                <a:cs typeface="Times New Roman" pitchFamily="18" charset="0"/>
              </a:rPr>
            </a:b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491880" y="4143380"/>
            <a:ext cx="40324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endParaRPr lang="ru-RU" sz="2000" b="1" dirty="0" smtClean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 smtClean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 smtClean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Воспитатель: </a:t>
            </a:r>
            <a:r>
              <a:rPr lang="ru-RU" sz="2000" b="1" dirty="0" err="1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Логвинова</a:t>
            </a:r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Н.В.</a:t>
            </a:r>
          </a:p>
          <a:p>
            <a:pPr algn="ctr" eaLnBrk="0" hangingPunct="0"/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                          </a:t>
            </a:r>
            <a:r>
              <a:rPr lang="ru-RU" sz="2000" b="1" dirty="0" err="1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Ситникова</a:t>
            </a:r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В.Е.</a:t>
            </a:r>
          </a:p>
          <a:p>
            <a:pPr algn="ctr" eaLnBrk="0" hangingPunct="0"/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                        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Королёва Наталья – Маленькая страна (минус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27584" y="2420888"/>
            <a:ext cx="304800" cy="304800"/>
          </a:xfrm>
          <a:prstGeom prst="rect">
            <a:avLst/>
          </a:prstGeom>
        </p:spPr>
      </p:pic>
      <p:pic>
        <p:nvPicPr>
          <p:cNvPr id="7" name="Рисунок 6" descr="C:\Users\Administrator\Desktop\20200925_17132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140968"/>
            <a:ext cx="3619500" cy="20574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3838" y="-243408"/>
            <a:ext cx="9397838" cy="7249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9396273"/>
              </p:ext>
            </p:extLst>
          </p:nvPr>
        </p:nvGraphicFramePr>
        <p:xfrm>
          <a:off x="435056" y="1766125"/>
          <a:ext cx="8020050" cy="279400"/>
        </p:xfrm>
        <a:graphic>
          <a:graphicData uri="http://schemas.openxmlformats.org/drawingml/2006/table">
            <a:tbl>
              <a:tblPr/>
              <a:tblGrid>
                <a:gridCol w="80200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222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ЗАДАЧИ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8691996"/>
              </p:ext>
            </p:extLst>
          </p:nvPr>
        </p:nvGraphicFramePr>
        <p:xfrm>
          <a:off x="6516216" y="5445224"/>
          <a:ext cx="1656183" cy="228600"/>
        </p:xfrm>
        <a:graphic>
          <a:graphicData uri="http://schemas.openxmlformats.org/drawingml/2006/table">
            <a:tbl>
              <a:tblPr/>
              <a:tblGrid>
                <a:gridCol w="165618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1765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5209026"/>
              </p:ext>
            </p:extLst>
          </p:nvPr>
        </p:nvGraphicFramePr>
        <p:xfrm>
          <a:off x="979984" y="-243408"/>
          <a:ext cx="7153275" cy="1044523"/>
        </p:xfrm>
        <a:graphic>
          <a:graphicData uri="http://schemas.openxmlformats.org/drawingml/2006/table">
            <a:tbl>
              <a:tblPr/>
              <a:tblGrid>
                <a:gridCol w="71532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044523">
                <a:tc>
                  <a:txBody>
                    <a:bodyPr/>
                    <a:lstStyle/>
                    <a:p>
                      <a:pPr algn="l">
                        <a:lnSpc>
                          <a:spcPts val="4425"/>
                        </a:lnSpc>
                        <a:spcAft>
                          <a:spcPts val="0"/>
                        </a:spcAft>
                      </a:pPr>
                      <a:r>
                        <a:rPr lang="ru-RU" sz="4000" b="1" spc="-3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                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2118018"/>
              </p:ext>
            </p:extLst>
          </p:nvPr>
        </p:nvGraphicFramePr>
        <p:xfrm>
          <a:off x="329701" y="1518927"/>
          <a:ext cx="2049075" cy="2160240"/>
        </p:xfrm>
        <a:graphic>
          <a:graphicData uri="http://schemas.openxmlformats.org/drawingml/2006/table">
            <a:tbl>
              <a:tblPr/>
              <a:tblGrid>
                <a:gridCol w="20490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080120">
                <a:tc>
                  <a:txBody>
                    <a:bodyPr/>
                    <a:lstStyle/>
                    <a:p>
                      <a:pPr algn="l">
                        <a:lnSpc>
                          <a:spcPts val="2220"/>
                        </a:lnSpc>
                        <a:spcAft>
                          <a:spcPts val="0"/>
                        </a:spcAft>
                      </a:pPr>
                      <a:endParaRPr lang="ru-RU" sz="2000" b="1" spc="-40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80120">
                <a:tc>
                  <a:txBody>
                    <a:bodyPr/>
                    <a:lstStyle/>
                    <a:p>
                      <a:pPr algn="l">
                        <a:lnSpc>
                          <a:spcPts val="1765"/>
                        </a:lnSpc>
                        <a:spcBef>
                          <a:spcPts val="160"/>
                        </a:spcBef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457200" y="1958960"/>
            <a:ext cx="210314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7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6653576"/>
              </p:ext>
            </p:extLst>
          </p:nvPr>
        </p:nvGraphicFramePr>
        <p:xfrm>
          <a:off x="457200" y="2478881"/>
          <a:ext cx="8229600" cy="2733795"/>
        </p:xfrm>
        <a:graphic>
          <a:graphicData uri="http://schemas.openxmlformats.org/drawingml/2006/table">
            <a:tbl>
              <a:tblPr/>
              <a:tblGrid>
                <a:gridCol w="82296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733795">
                <a:tc>
                  <a:txBody>
                    <a:bodyPr/>
                    <a:lstStyle/>
                    <a:p>
                      <a:pPr algn="l">
                        <a:lnSpc>
                          <a:spcPts val="1765"/>
                        </a:lnSpc>
                        <a:spcAft>
                          <a:spcPts val="0"/>
                        </a:spcAft>
                      </a:pPr>
                      <a:r>
                        <a:rPr lang="ru-RU" sz="1600" spc="-1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•Обучать</a:t>
                      </a:r>
                      <a:r>
                        <a:rPr lang="ru-RU" sz="1600" spc="2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техническим</a:t>
                      </a:r>
                      <a:r>
                        <a:rPr lang="ru-RU" sz="1600" spc="4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spc="-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приемам</a:t>
                      </a:r>
                      <a:r>
                        <a:rPr lang="ru-RU" sz="1600" spc="3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и</a:t>
                      </a:r>
                      <a:r>
                        <a:rPr lang="ru-RU" sz="1600" spc="1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spc="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способам</a:t>
                      </a:r>
                      <a:r>
                        <a:rPr lang="ru-RU" sz="1600" spc="1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spc="-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изображения</a:t>
                      </a:r>
                      <a:r>
                        <a:rPr lang="ru-RU" sz="1600" spc="2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с</a:t>
                      </a:r>
                      <a:r>
                        <a:rPr lang="ru-RU" sz="1600" spc="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spc="-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использованием</a:t>
                      </a:r>
                      <a:r>
                        <a:rPr lang="ru-RU" sz="1600" spc="5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песка</a:t>
                      </a:r>
                      <a:r>
                        <a:rPr lang="ru-RU" sz="1600" spc="1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на</a:t>
                      </a:r>
                      <a:r>
                        <a:rPr lang="ru-RU" sz="1600" spc="1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spc="-1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световом</a:t>
                      </a:r>
                      <a:endParaRPr lang="ru-RU" sz="12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77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600" spc="-1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столе.</a:t>
                      </a:r>
                      <a:endParaRPr lang="ru-RU" sz="12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765"/>
                        </a:lnSpc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ru-RU" sz="1600" spc="-1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•Формировать</a:t>
                      </a:r>
                      <a:r>
                        <a:rPr lang="ru-RU" sz="1600" spc="1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сенсорные</a:t>
                      </a:r>
                      <a:r>
                        <a:rPr lang="ru-RU" sz="1600" spc="2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spc="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способности,</a:t>
                      </a:r>
                      <a:r>
                        <a:rPr lang="ru-RU" sz="1600" spc="3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spc="-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аналитическое</a:t>
                      </a:r>
                      <a:r>
                        <a:rPr lang="ru-RU" sz="1600" spc="5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восприятие</a:t>
                      </a:r>
                      <a:r>
                        <a:rPr lang="ru-RU" sz="1600" spc="3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spc="-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изображаемого</a:t>
                      </a:r>
                      <a:r>
                        <a:rPr lang="ru-RU" sz="1600" spc="1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предмета.</a:t>
                      </a:r>
                      <a:endParaRPr lang="ru-RU" sz="12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765"/>
                        </a:lnSpc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ru-RU" sz="1600" spc="-1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•Продолжать</a:t>
                      </a:r>
                      <a:r>
                        <a:rPr lang="ru-RU" sz="1600" spc="1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spc="-1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знакомить</a:t>
                      </a:r>
                      <a:r>
                        <a:rPr lang="ru-RU" sz="1600" spc="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детей</a:t>
                      </a:r>
                      <a:r>
                        <a:rPr lang="ru-RU" sz="1600" spc="1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с</a:t>
                      </a:r>
                      <a:r>
                        <a:rPr lang="ru-RU" sz="1600" spc="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особенностями</a:t>
                      </a:r>
                      <a:r>
                        <a:rPr lang="ru-RU" sz="1600" spc="4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песка,</a:t>
                      </a:r>
                      <a:r>
                        <a:rPr lang="ru-RU" sz="1600" spc="1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spc="-1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его</a:t>
                      </a:r>
                      <a:r>
                        <a:rPr lang="ru-RU" sz="1600" spc="2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spc="-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свойствами</a:t>
                      </a:r>
                      <a:r>
                        <a:rPr lang="ru-RU" sz="1600" spc="3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(сыпучесть,</a:t>
                      </a:r>
                      <a:r>
                        <a:rPr lang="ru-RU" sz="1600" spc="8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spc="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рыхлость);</a:t>
                      </a:r>
                      <a:endParaRPr lang="ru-RU" sz="12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765"/>
                        </a:lnSpc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ru-RU" sz="1600" spc="-1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•Развивать</a:t>
                      </a:r>
                      <a:r>
                        <a:rPr lang="ru-RU" sz="1600" spc="1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spc="-1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композиционные</a:t>
                      </a:r>
                      <a:r>
                        <a:rPr lang="ru-RU" sz="1600" spc="7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spc="-1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умения</a:t>
                      </a:r>
                      <a:r>
                        <a:rPr lang="ru-RU" sz="1600" spc="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при</a:t>
                      </a:r>
                      <a:r>
                        <a:rPr lang="ru-RU" sz="1600" spc="2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spc="-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изображении</a:t>
                      </a:r>
                      <a:r>
                        <a:rPr lang="ru-RU" sz="1600" spc="3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spc="-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групп</a:t>
                      </a:r>
                      <a:r>
                        <a:rPr lang="ru-RU" sz="1600" spc="2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spc="-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предметов</a:t>
                      </a:r>
                      <a:r>
                        <a:rPr lang="ru-RU" sz="1600" spc="2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spc="-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или</a:t>
                      </a:r>
                      <a:r>
                        <a:rPr lang="ru-RU" sz="1600" spc="3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spc="-1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сюжета;</a:t>
                      </a:r>
                      <a:endParaRPr lang="ru-RU" sz="12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77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600" spc="-1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•Развивать</a:t>
                      </a:r>
                      <a:r>
                        <a:rPr lang="ru-RU" sz="1600" spc="1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spc="-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познавательную</a:t>
                      </a:r>
                      <a:r>
                        <a:rPr lang="ru-RU" sz="1600" spc="6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активность</a:t>
                      </a:r>
                      <a:r>
                        <a:rPr lang="ru-RU" sz="1600" spc="1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детей,</a:t>
                      </a:r>
                      <a:r>
                        <a:rPr lang="ru-RU" sz="1600" spc="1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spc="-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память,</a:t>
                      </a:r>
                      <a:r>
                        <a:rPr lang="ru-RU" sz="1600" spc="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spc="-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внимание,</a:t>
                      </a:r>
                      <a:r>
                        <a:rPr lang="ru-RU" sz="1600" spc="5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spc="-1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творческое </a:t>
                      </a:r>
                      <a:r>
                        <a:rPr lang="ru-RU" sz="1600" spc="-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воображение.</a:t>
                      </a:r>
                      <a:endParaRPr lang="ru-RU" sz="12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765"/>
                        </a:lnSpc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ru-RU" sz="1600" spc="-1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•Развивать</a:t>
                      </a:r>
                      <a:r>
                        <a:rPr lang="ru-RU" sz="1600" spc="1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spc="-1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мелкую</a:t>
                      </a:r>
                      <a:r>
                        <a:rPr lang="ru-RU" sz="1600" spc="4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spc="-2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моторику.</a:t>
                      </a:r>
                      <a:endParaRPr lang="ru-RU" sz="12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765"/>
                        </a:lnSpc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ru-RU" sz="1600" spc="-1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•Развивать</a:t>
                      </a:r>
                      <a:r>
                        <a:rPr lang="ru-RU" sz="1600" spc="1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навыки</a:t>
                      </a:r>
                      <a:r>
                        <a:rPr lang="ru-RU" sz="1600" spc="3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саморелаксации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,</a:t>
                      </a:r>
                      <a:r>
                        <a:rPr lang="ru-RU" sz="1600" spc="4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spc="-5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саморегуляции</a:t>
                      </a:r>
                      <a:r>
                        <a:rPr lang="ru-RU" sz="1600" spc="7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spc="-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эмоциональных</a:t>
                      </a:r>
                      <a:r>
                        <a:rPr lang="ru-RU" sz="1600" spc="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spc="-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состояний;</a:t>
                      </a:r>
                      <a:endParaRPr lang="ru-RU" sz="12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765"/>
                        </a:lnSpc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ru-RU" sz="1600" spc="-1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•Развивать</a:t>
                      </a:r>
                      <a:r>
                        <a:rPr lang="ru-RU" sz="1600" spc="1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spc="-1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умение</a:t>
                      </a:r>
                      <a:r>
                        <a:rPr lang="ru-RU" sz="1600" spc="6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совместно</a:t>
                      </a:r>
                      <a:r>
                        <a:rPr lang="ru-RU" sz="1600" spc="2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spc="-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работать</a:t>
                      </a:r>
                      <a:r>
                        <a:rPr lang="ru-RU" sz="1600" spc="-1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со</a:t>
                      </a:r>
                      <a:r>
                        <a:rPr lang="ru-RU" sz="1600" spc="1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spc="-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сверстниками</a:t>
                      </a:r>
                      <a:r>
                        <a:rPr lang="ru-RU" sz="1600" spc="4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в</a:t>
                      </a:r>
                      <a:r>
                        <a:rPr lang="ru-RU" sz="1600" spc="-1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spc="-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группах</a:t>
                      </a:r>
                      <a:r>
                        <a:rPr lang="ru-RU" sz="1600" spc="3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разной</a:t>
                      </a:r>
                      <a:r>
                        <a:rPr lang="ru-RU" sz="1600" spc="5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spc="-1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комплектации.</a:t>
                      </a:r>
                      <a:endParaRPr lang="ru-RU" sz="1200" dirty="0" smtClean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185757"/>
              </p:ext>
            </p:extLst>
          </p:nvPr>
        </p:nvGraphicFramePr>
        <p:xfrm>
          <a:off x="457200" y="4869160"/>
          <a:ext cx="4419600" cy="1240656"/>
        </p:xfrm>
        <a:graphic>
          <a:graphicData uri="http://schemas.openxmlformats.org/drawingml/2006/table">
            <a:tbl>
              <a:tblPr/>
              <a:tblGrid>
                <a:gridCol w="44196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240656">
                <a:tc>
                  <a:txBody>
                    <a:bodyPr/>
                    <a:lstStyle/>
                    <a:p>
                      <a:pPr algn="l">
                        <a:lnSpc>
                          <a:spcPts val="1765"/>
                        </a:lnSpc>
                        <a:spcAft>
                          <a:spcPts val="0"/>
                        </a:spcAft>
                      </a:pPr>
                      <a:r>
                        <a:rPr lang="ru-RU" sz="1600" spc="-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•Вызвать</a:t>
                      </a:r>
                      <a:r>
                        <a:rPr lang="ru-RU" sz="1600" spc="1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spc="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интерес</a:t>
                      </a:r>
                      <a:r>
                        <a:rPr lang="ru-RU" sz="1600" spc="2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к</a:t>
                      </a:r>
                      <a:r>
                        <a:rPr lang="ru-RU" sz="1600" spc="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рисованию</a:t>
                      </a:r>
                      <a:r>
                        <a:rPr lang="ru-RU" sz="1600" spc="3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и играм</a:t>
                      </a:r>
                      <a:r>
                        <a:rPr lang="ru-RU" sz="1600" spc="1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с</a:t>
                      </a:r>
                      <a:r>
                        <a:rPr lang="ru-RU" sz="1600" spc="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spc="-1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песком;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765"/>
                        </a:lnSpc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ru-RU" sz="16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•Воспитывать</a:t>
                      </a:r>
                      <a:r>
                        <a:rPr lang="ru-RU" sz="1600" spc="3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аккуратность,</a:t>
                      </a:r>
                      <a:r>
                        <a:rPr lang="ru-RU" sz="1600" spc="2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самостоятельность.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1765"/>
                        </a:lnSpc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ru-RU" sz="16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•Воспитывать</a:t>
                      </a:r>
                      <a:r>
                        <a:rPr lang="ru-RU" sz="1600" spc="3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spc="-1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художественно</a:t>
                      </a:r>
                      <a:r>
                        <a:rPr lang="ru-RU" sz="16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-</a:t>
                      </a:r>
                      <a:r>
                        <a:rPr lang="ru-RU" sz="1600" spc="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эстетический</a:t>
                      </a:r>
                      <a:r>
                        <a:rPr lang="ru-RU" sz="1600" spc="5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spc="-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вкус.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2362200" y="3394060"/>
            <a:ext cx="210314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4372875"/>
      </p:ext>
    </p:extLst>
  </p:cSld>
  <p:clrMapOvr>
    <a:masterClrMapping/>
  </p:clrMapOvr>
  <p:transition spd="slow" advClick="0" advTm="1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3100"/>
                            </p:stCondLst>
                            <p:childTnLst>
                              <p:par>
                                <p:cTn id="1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90000" numSld="23" showWhenStopped="0">
                <p:cTn id="18" repeatCount="2000" fill="remove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4" name="Содержимое 3" descr="fon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27584" y="908720"/>
            <a:ext cx="720080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>
                <a:solidFill>
                  <a:srgbClr val="0070C0"/>
                </a:solidFill>
                <a:latin typeface="Monotype Corsiva" pitchFamily="66" charset="0"/>
              </a:rPr>
              <a:t>Физическое воспитание –</a:t>
            </a:r>
            <a:r>
              <a:rPr lang="ru-RU" sz="2000" b="1" dirty="0">
                <a:solidFill>
                  <a:srgbClr val="0070C0"/>
                </a:solidFill>
                <a:latin typeface="Monotype Corsiva" pitchFamily="66" charset="0"/>
              </a:rPr>
              <a:t> это педагогический процесс формирования потребности в занятиях физическими упражнениями в интересах всестороннего развития личности, формирования положительного отношения к физической культуре, выработка ценностных ориентации, </a:t>
            </a:r>
            <a:r>
              <a:rPr lang="ru-RU" sz="2000" b="1" dirty="0" smtClean="0">
                <a:solidFill>
                  <a:srgbClr val="0070C0"/>
                </a:solidFill>
                <a:latin typeface="Monotype Corsiva" pitchFamily="66" charset="0"/>
              </a:rPr>
              <a:t>убеждений</a:t>
            </a:r>
            <a:r>
              <a:rPr lang="ru-RU" sz="2000" b="1" dirty="0">
                <a:solidFill>
                  <a:srgbClr val="0070C0"/>
                </a:solidFill>
                <a:latin typeface="Monotype Corsiva" pitchFamily="66" charset="0"/>
              </a:rPr>
              <a:t>, вкусов, привычек, наклонностей.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435314"/>
            <a:ext cx="7344816" cy="3422686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12700"/>
            <a:ext cx="9169400" cy="688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3340957"/>
              </p:ext>
            </p:extLst>
          </p:nvPr>
        </p:nvGraphicFramePr>
        <p:xfrm>
          <a:off x="2555775" y="3386931"/>
          <a:ext cx="5497611" cy="914400"/>
        </p:xfrm>
        <a:graphic>
          <a:graphicData uri="http://schemas.openxmlformats.org/drawingml/2006/table">
            <a:tbl>
              <a:tblPr/>
              <a:tblGrid>
                <a:gridCol w="549761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3550"/>
                        </a:lnSpc>
                        <a:spcAft>
                          <a:spcPts val="0"/>
                        </a:spcAft>
                      </a:pPr>
                      <a:r>
                        <a:rPr lang="ru-RU" sz="3200" b="1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</a:p>
                    <a:p>
                      <a:pPr algn="l">
                        <a:lnSpc>
                          <a:spcPts val="3550"/>
                        </a:lnSpc>
                        <a:spcAft>
                          <a:spcPts val="0"/>
                        </a:spcAft>
                      </a:pPr>
                      <a:r>
                        <a:rPr lang="ru-RU" sz="3200" b="1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9283023"/>
              </p:ext>
            </p:extLst>
          </p:nvPr>
        </p:nvGraphicFramePr>
        <p:xfrm>
          <a:off x="971600" y="2564904"/>
          <a:ext cx="7776864" cy="3384376"/>
        </p:xfrm>
        <a:graphic>
          <a:graphicData uri="http://schemas.openxmlformats.org/drawingml/2006/table">
            <a:tbl>
              <a:tblPr/>
              <a:tblGrid>
                <a:gridCol w="77768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575148">
                <a:tc>
                  <a:txBody>
                    <a:bodyPr/>
                    <a:lstStyle/>
                    <a:p>
                      <a:pPr algn="l">
                        <a:lnSpc>
                          <a:spcPts val="355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09228">
                <a:tc>
                  <a:txBody>
                    <a:bodyPr/>
                    <a:lstStyle/>
                    <a:p>
                      <a:pPr marL="1943735" algn="l">
                        <a:lnSpc>
                          <a:spcPts val="2220"/>
                        </a:lnSpc>
                        <a:spcAft>
                          <a:spcPts val="0"/>
                        </a:spcAft>
                      </a:pPr>
                      <a:endParaRPr lang="ru-RU" sz="2000" b="1" spc="-5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  <a:p>
                      <a:pPr marL="1943735" algn="l">
                        <a:lnSpc>
                          <a:spcPts val="2220"/>
                        </a:lnSpc>
                        <a:spcAft>
                          <a:spcPts val="0"/>
                        </a:spcAft>
                      </a:pPr>
                      <a:endParaRPr lang="ru-RU" sz="2000" b="1" spc="-5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  <a:p>
                      <a:pPr marL="1943735" algn="l">
                        <a:lnSpc>
                          <a:spcPts val="2220"/>
                        </a:lnSpc>
                        <a:spcAft>
                          <a:spcPts val="0"/>
                        </a:spcAft>
                      </a:pPr>
                      <a:r>
                        <a:rPr lang="ru-RU" sz="2000" b="1" spc="-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ПРОБЛЕМНЫЕ</a:t>
                      </a:r>
                      <a:r>
                        <a:rPr lang="ru-RU" sz="2000" b="1" spc="-2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b="1" spc="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ВОПРОСЫ.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410210" algn="l">
                        <a:lnSpc>
                          <a:spcPts val="2220"/>
                        </a:lnSpc>
                        <a:spcBef>
                          <a:spcPts val="180"/>
                        </a:spcBef>
                        <a:spcAft>
                          <a:spcPts val="0"/>
                        </a:spcAft>
                      </a:pPr>
                      <a:r>
                        <a:rPr lang="ru-RU" sz="20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1.Как</a:t>
                      </a:r>
                      <a:r>
                        <a:rPr lang="ru-RU" sz="2000" spc="-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повысить</a:t>
                      </a:r>
                      <a:r>
                        <a:rPr lang="ru-RU" sz="2000" spc="1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spc="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интерес</a:t>
                      </a:r>
                      <a:r>
                        <a:rPr lang="ru-RU" sz="20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к</a:t>
                      </a:r>
                      <a:r>
                        <a:rPr lang="ru-RU" sz="2000" spc="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spc="-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исследовательской</a:t>
                      </a:r>
                      <a:r>
                        <a:rPr lang="ru-RU" sz="20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spc="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деятельности,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2220"/>
                        </a:lnSpc>
                        <a:spcBef>
                          <a:spcPts val="18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связанной</a:t>
                      </a:r>
                      <a:r>
                        <a:rPr lang="ru-RU" sz="2000" spc="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с</a:t>
                      </a:r>
                      <a:r>
                        <a:rPr lang="ru-RU" sz="2000" spc="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изучением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песка.</a:t>
                      </a:r>
                      <a:r>
                        <a:rPr lang="ru-RU" sz="2000" spc="1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Какие</a:t>
                      </a:r>
                      <a:r>
                        <a:rPr lang="ru-RU" sz="2000" spc="2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формы</a:t>
                      </a:r>
                      <a:r>
                        <a:rPr lang="ru-RU" sz="2000" spc="-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и</a:t>
                      </a:r>
                      <a:r>
                        <a:rPr lang="ru-RU" sz="2000" spc="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spc="-1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методы</a:t>
                      </a:r>
                      <a:r>
                        <a:rPr lang="ru-RU" sz="20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spc="-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использовать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877570" algn="l">
                        <a:lnSpc>
                          <a:spcPts val="2220"/>
                        </a:lnSpc>
                        <a:spcBef>
                          <a:spcPts val="18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для</a:t>
                      </a:r>
                      <a:r>
                        <a:rPr lang="ru-RU" sz="2000" spc="-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повышения</a:t>
                      </a:r>
                      <a:r>
                        <a:rPr lang="ru-RU" sz="2000" spc="2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познавательной</a:t>
                      </a:r>
                      <a:r>
                        <a:rPr lang="ru-RU" sz="2000" spc="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активности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детей?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278765" algn="l">
                        <a:lnSpc>
                          <a:spcPts val="2220"/>
                        </a:lnSpc>
                        <a:spcBef>
                          <a:spcPts val="180"/>
                        </a:spcBef>
                        <a:spcAft>
                          <a:spcPts val="0"/>
                        </a:spcAft>
                      </a:pPr>
                      <a:r>
                        <a:rPr lang="ru-RU" sz="20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2.Как влияет</a:t>
                      </a:r>
                      <a:r>
                        <a:rPr lang="ru-RU" sz="2000" spc="2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развивающая</a:t>
                      </a:r>
                      <a:r>
                        <a:rPr lang="ru-RU" sz="2000" spc="-1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среда</a:t>
                      </a:r>
                      <a:r>
                        <a:rPr lang="ru-RU" sz="2000" spc="-1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на развитие</a:t>
                      </a:r>
                      <a:r>
                        <a:rPr lang="ru-RU" sz="2000" spc="1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spc="-1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художественных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2841625" algn="l">
                        <a:lnSpc>
                          <a:spcPts val="2220"/>
                        </a:lnSpc>
                        <a:spcBef>
                          <a:spcPts val="180"/>
                        </a:spcBef>
                        <a:spcAft>
                          <a:spcPts val="0"/>
                        </a:spcAft>
                      </a:pPr>
                      <a:r>
                        <a:rPr lang="ru-RU" sz="2000" spc="1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способностей?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7735030"/>
      </p:ext>
    </p:extLst>
  </p:cSld>
  <p:clrMapOvr>
    <a:masterClrMapping/>
  </p:clrMapOvr>
  <p:transition spd="slow" advClick="0" advTm="26000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detske_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-142908" y="0"/>
            <a:ext cx="9286908" cy="696518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0"/>
            <a:ext cx="6572296" cy="3284984"/>
          </a:xfrm>
        </p:spPr>
        <p:txBody>
          <a:bodyPr>
            <a:normAutofit fontScale="90000"/>
          </a:bodyPr>
          <a:lstStyle/>
          <a:p>
            <a:pPr eaLnBrk="0" hangingPunct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Муниципальное казенное общеобразовательное учреждение «Одоевская средняя общеобразовательная школа имени В.Д. Успенского»</a:t>
            </a:r>
            <a:b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структурное подразделение детский сад «Березка»</a:t>
            </a:r>
            <a:b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  <a:t> </a:t>
            </a:r>
            <a:b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</a:br>
            <a:r>
              <a:rPr lang="ru-RU" sz="3600" b="1" dirty="0" smtClean="0">
                <a:solidFill>
                  <a:srgbClr val="7030A0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  <a:t>«Физическое воспитание детей дошкольного возраста»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 группа раннего возраста</a:t>
            </a:r>
            <a:r>
              <a:rPr lang="ru-RU" sz="2800" b="1" i="1" cap="none" spc="0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ylfaen" pitchFamily="18" charset="0"/>
                <a:cs typeface="Times New Roman" pitchFamily="18" charset="0"/>
              </a:rPr>
              <a:t/>
            </a:r>
            <a:br>
              <a:rPr lang="ru-RU" sz="2800" b="1" i="1" cap="none" spc="0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ylfaen" pitchFamily="18" charset="0"/>
                <a:cs typeface="Times New Roman" pitchFamily="18" charset="0"/>
              </a:rPr>
            </a:b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491880" y="4143380"/>
            <a:ext cx="40324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endParaRPr lang="ru-RU" sz="2000" b="1" dirty="0" smtClean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 smtClean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 smtClean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endParaRPr lang="ru-RU" sz="2000" b="1" dirty="0">
              <a:solidFill>
                <a:srgbClr val="0070C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Воспитатель: </a:t>
            </a:r>
            <a:r>
              <a:rPr lang="ru-RU" sz="2000" b="1" dirty="0" err="1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Логвинова</a:t>
            </a:r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Н.В.</a:t>
            </a:r>
          </a:p>
          <a:p>
            <a:pPr algn="ctr" eaLnBrk="0" hangingPunct="0"/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                          </a:t>
            </a:r>
            <a:r>
              <a:rPr lang="ru-RU" sz="2000" b="1" dirty="0" err="1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Ситникова</a:t>
            </a:r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В.Е.</a:t>
            </a:r>
          </a:p>
          <a:p>
            <a:pPr algn="ctr" eaLnBrk="0" hangingPunct="0"/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                        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Королёва Наталья – Маленькая страна (минус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27584" y="2420888"/>
            <a:ext cx="304800" cy="304800"/>
          </a:xfrm>
          <a:prstGeom prst="rect">
            <a:avLst/>
          </a:prstGeom>
        </p:spPr>
      </p:pic>
      <p:pic>
        <p:nvPicPr>
          <p:cNvPr id="7" name="Рисунок 6" descr="C:\Users\Administrator\Desktop\20200925_17132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140968"/>
            <a:ext cx="3619500" cy="20574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243408"/>
            <a:ext cx="9397838" cy="7249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6226376"/>
              </p:ext>
            </p:extLst>
          </p:nvPr>
        </p:nvGraphicFramePr>
        <p:xfrm>
          <a:off x="395536" y="1976388"/>
          <a:ext cx="8020050" cy="279400"/>
        </p:xfrm>
        <a:graphic>
          <a:graphicData uri="http://schemas.openxmlformats.org/drawingml/2006/table">
            <a:tbl>
              <a:tblPr/>
              <a:tblGrid>
                <a:gridCol w="80200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2220"/>
                        </a:lnSpc>
                        <a:spcAft>
                          <a:spcPts val="0"/>
                        </a:spcAft>
                      </a:pPr>
                      <a:endParaRPr lang="ru-RU" sz="28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2085702"/>
              </p:ext>
            </p:extLst>
          </p:nvPr>
        </p:nvGraphicFramePr>
        <p:xfrm>
          <a:off x="6516216" y="5445224"/>
          <a:ext cx="1656183" cy="228600"/>
        </p:xfrm>
        <a:graphic>
          <a:graphicData uri="http://schemas.openxmlformats.org/drawingml/2006/table">
            <a:tbl>
              <a:tblPr/>
              <a:tblGrid>
                <a:gridCol w="165618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1765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2368014"/>
              </p:ext>
            </p:extLst>
          </p:nvPr>
        </p:nvGraphicFramePr>
        <p:xfrm>
          <a:off x="979984" y="-243408"/>
          <a:ext cx="7153275" cy="1044523"/>
        </p:xfrm>
        <a:graphic>
          <a:graphicData uri="http://schemas.openxmlformats.org/drawingml/2006/table">
            <a:tbl>
              <a:tblPr/>
              <a:tblGrid>
                <a:gridCol w="71532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044523">
                <a:tc>
                  <a:txBody>
                    <a:bodyPr/>
                    <a:lstStyle/>
                    <a:p>
                      <a:pPr algn="l">
                        <a:lnSpc>
                          <a:spcPts val="4425"/>
                        </a:lnSpc>
                        <a:spcAft>
                          <a:spcPts val="0"/>
                        </a:spcAft>
                      </a:pPr>
                      <a:r>
                        <a:rPr lang="ru-RU" sz="4000" b="1" spc="-35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</a:rPr>
                        <a:t>          Ожидаемые результаты:       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2107133"/>
              </p:ext>
            </p:extLst>
          </p:nvPr>
        </p:nvGraphicFramePr>
        <p:xfrm>
          <a:off x="667514" y="1700808"/>
          <a:ext cx="8131084" cy="6083424"/>
        </p:xfrm>
        <a:graphic>
          <a:graphicData uri="http://schemas.openxmlformats.org/drawingml/2006/table">
            <a:tbl>
              <a:tblPr/>
              <a:tblGrid>
                <a:gridCol w="813108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6083424">
                <a:tc>
                  <a:txBody>
                    <a:bodyPr/>
                    <a:lstStyle/>
                    <a:p>
                      <a:pPr algn="l">
                        <a:lnSpc>
                          <a:spcPts val="222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</a:rPr>
                        <a:t>Дети:</a:t>
                      </a:r>
                    </a:p>
                    <a:p>
                      <a:pPr algn="l">
                        <a:lnSpc>
                          <a:spcPts val="222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</a:rPr>
                        <a:t>• - Стабилизация эмоционального состояния детей и их психофизическое</a:t>
                      </a:r>
                    </a:p>
                    <a:p>
                      <a:pPr algn="l">
                        <a:lnSpc>
                          <a:spcPts val="222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</a:rPr>
                        <a:t>оздоровление;</a:t>
                      </a:r>
                    </a:p>
                    <a:p>
                      <a:pPr algn="l">
                        <a:lnSpc>
                          <a:spcPts val="222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</a:rPr>
                        <a:t>• - Способствует развитию познавательных способностей, тактильной</a:t>
                      </a:r>
                    </a:p>
                    <a:p>
                      <a:pPr algn="l">
                        <a:lnSpc>
                          <a:spcPts val="222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</a:rPr>
                        <a:t>чувствительности, мелкой моторики дошкольников;</a:t>
                      </a:r>
                    </a:p>
                    <a:p>
                      <a:pPr algn="l">
                        <a:lnSpc>
                          <a:spcPts val="222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</a:rPr>
                        <a:t>• - Личностное развитие ребенка и развитие его индивидуальных особенностей;</a:t>
                      </a:r>
                    </a:p>
                    <a:p>
                      <a:pPr algn="l">
                        <a:lnSpc>
                          <a:spcPts val="222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</a:rPr>
                        <a:t>• - Формирование коммуникативных навыков сотрудничества в общении со</a:t>
                      </a:r>
                    </a:p>
                    <a:p>
                      <a:pPr algn="l">
                        <a:lnSpc>
                          <a:spcPts val="222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</a:rPr>
                        <a:t>сверстниками, необходимых для успешного протекания процесса обучения</a:t>
                      </a:r>
                      <a:r>
                        <a:rPr lang="en-US" sz="1800" dirty="0" smtClean="0">
                          <a:effectLst/>
                          <a:latin typeface="Times New Roman"/>
                          <a:ea typeface="Times New Roman"/>
                        </a:rPr>
                        <a:t>/</a:t>
                      </a:r>
                      <a:endParaRPr lang="ru-RU" sz="18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ts val="222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</a:rPr>
                        <a:t>• Педагоги:</a:t>
                      </a:r>
                    </a:p>
                    <a:p>
                      <a:pPr algn="l">
                        <a:lnSpc>
                          <a:spcPts val="222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</a:rPr>
                        <a:t>• - приобретение педагогами нового опыта работы с использованием песочной</a:t>
                      </a:r>
                    </a:p>
                    <a:p>
                      <a:pPr algn="l">
                        <a:lnSpc>
                          <a:spcPts val="222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</a:rPr>
                        <a:t>терапии, повышение профессионального мастерства;</a:t>
                      </a:r>
                    </a:p>
                    <a:p>
                      <a:pPr algn="l">
                        <a:lnSpc>
                          <a:spcPts val="222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</a:rPr>
                        <a:t>• - повысится мастерство в организации активных форм сотрудничества с семьей.</a:t>
                      </a:r>
                    </a:p>
                    <a:p>
                      <a:pPr algn="l">
                        <a:lnSpc>
                          <a:spcPts val="222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</a:rPr>
                        <a:t>• Родители:</a:t>
                      </a:r>
                    </a:p>
                    <a:p>
                      <a:pPr algn="l">
                        <a:lnSpc>
                          <a:spcPts val="222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</a:rPr>
                        <a:t>• - научатся видеть в педагоге единомышленника, помощника, появится желание к</a:t>
                      </a:r>
                    </a:p>
                    <a:p>
                      <a:pPr algn="l">
                        <a:lnSpc>
                          <a:spcPts val="222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</a:rPr>
                        <a:t>сотрудничеству;</a:t>
                      </a:r>
                    </a:p>
                    <a:p>
                      <a:pPr algn="l">
                        <a:lnSpc>
                          <a:spcPts val="222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</a:rPr>
                        <a:t>• - появится желание участвовать в совместных проектах;</a:t>
                      </a:r>
                    </a:p>
                    <a:p>
                      <a:pPr algn="l">
                        <a:lnSpc>
                          <a:spcPts val="222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457200" y="1958960"/>
            <a:ext cx="210314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7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1552247"/>
      </p:ext>
    </p:extLst>
  </p:cSld>
  <p:clrMapOvr>
    <a:masterClrMapping/>
  </p:clrMapOvr>
  <p:transition spd="slow" advClick="0" advTm="1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3100"/>
                            </p:stCondLst>
                            <p:childTnLst>
                              <p:par>
                                <p:cTn id="1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90000" numSld="23" showWhenStopped="0">
                <p:cTn id="18" repeatCount="2000" fill="remove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  <p:bldP spid="1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2516</TotalTime>
  <Words>1164</Words>
  <Application>Microsoft Office PowerPoint</Application>
  <PresentationFormat>Экран (4:3)</PresentationFormat>
  <Paragraphs>337</Paragraphs>
  <Slides>24</Slides>
  <Notes>0</Notes>
  <HiddenSlides>0</HiddenSlides>
  <MMClips>16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  Муниципальное казенное общеобразовательное учреждение «Одоевская средняя общеобразовательная школа имени В.Д. Успенского» структурное подразделение детский сад «Березка»   «Физическое воспитание детей дошкольного возраста» 2 группа раннего возраста </vt:lpstr>
      <vt:lpstr>Презентация PowerPoint</vt:lpstr>
      <vt:lpstr>  Муниципальное казенное общеобразовательное учреждение «Одоевская средняя общеобразовательная школа имени В.Д. Успенского» структурное подразделение детский сад «Березка»   «Физическое воспитание детей дошкольного возраста» 2 группа раннего возраста </vt:lpstr>
      <vt:lpstr>  Муниципальное казенное общеобразовательное учреждение «Одоевская средняя общеобразовательная школа имени В.Д. Успенского» структурное подразделение детский сад «Березка»   «Физическое воспитание детей дошкольного возраста» 2 группа раннего возраста </vt:lpstr>
      <vt:lpstr>Презентация PowerPoint</vt:lpstr>
      <vt:lpstr>  Муниципальное казенное общеобразовательное учреждение «Одоевская средняя общеобразовательная школа имени В.Д. Успенского» структурное подразделение детский сад «Березка»   «Физическое воспитание детей дошкольного возраста» 2 группа раннего возраста </vt:lpstr>
      <vt:lpstr>  Муниципальное казенное общеобразовательное учреждение «Одоевская средняя общеобразовательная школа имени В.Д. Успенского» структурное подразделение детский сад «Березка»   «Физическое воспитание детей дошкольного возраста» 2 группа раннего возраста </vt:lpstr>
      <vt:lpstr>Презентация PowerPoint</vt:lpstr>
      <vt:lpstr>  Муниципальное казенное общеобразовательное учреждение «Одоевская средняя общеобразовательная школа имени В.Д. Успенского» структурное подразделение детский сад «Березка»   «Физическое воспитание детей дошкольного возраста» 2 группа раннего возраста </vt:lpstr>
      <vt:lpstr>Презентация PowerPoint</vt:lpstr>
      <vt:lpstr>  Муниципальное казенное общеобразовательное учреждение «Одоевская средняя общеобразовательная школа имени В.Д. Успенского» структурное подразделение детский сад «Березка»   «Физическое воспитание детей дошкольного возраста» 2 группа раннего возраста </vt:lpstr>
      <vt:lpstr>Презентация PowerPoint</vt:lpstr>
      <vt:lpstr>Презентация PowerPoint</vt:lpstr>
      <vt:lpstr>Презентация PowerPoint</vt:lpstr>
      <vt:lpstr>  Муниципальное казенное общеобразовательное учреждение «Одоевская средняя общеобразовательная школа имени В.Д. Успенского» структурное подразделение детский сад «Березка»   «Физическое воспитание детей дошкольного возраста» 2 группа раннего возраста </vt:lpstr>
      <vt:lpstr>  Муниципальное казенное общеобразовательное учреждение «Одоевская средняя общеобразовательная школа имени В.Д. Успенского» структурное подразделение детский сад «Березка»   «Физическое воспитание детей дошкольного возраста» 2 группа раннего возраста </vt:lpstr>
      <vt:lpstr>  Муниципальное казенное общеобразовательное учреждение «Одоевская средняя общеобразовательная школа имени В.Д. Успенского» структурное подразделение детский сад «Березка»   «Физическое воспитание детей дошкольного возраста» 2 группа раннего возраста </vt:lpstr>
      <vt:lpstr>  Муниципальное казенное общеобразовательное учреждение «Одоевская средняя общеобразовательная школа имени В.Д. Успенского» структурное подразделение детский сад «Березка»   «Физическое воспитание детей дошкольного возраста» 2 группа раннего возраста </vt:lpstr>
      <vt:lpstr>  Муниципальное казенное общеобразовательное учреждение «Одоевская средняя общеобразовательная школа имени В.Д. Успенского» структурное подразделение детский сад «Березка»   «Физическое воспитание детей дошкольного возраста» 2 группа раннего возраста </vt:lpstr>
      <vt:lpstr>  Муниципальное казенное общеобразовательное учреждение «Одоевская средняя общеобразовательная школа имени В.Д. Успенского» структурное подразделение детский сад «Березка»   «Физическое воспитание детей дошкольного возраста» 2 группа раннего возраста </vt:lpstr>
      <vt:lpstr>  Муниципальное казенное общеобразовательное учреждение «Одоевская средняя общеобразовательная школа имени В.Д. Успенского» структурное подразделение детский сад «Березка»   «Физическое воспитание детей дошкольного возраста» 2 группа раннего возраста </vt:lpstr>
      <vt:lpstr>  Муниципальное казенное общеобразовательное учреждение «Одоевская средняя общеобразовательная школа имени В.Д. Успенского» структурное подразделение детский сад «Березка»   «Физическое воспитание детей дошкольного возраста» 2 группа раннего возраста </vt:lpstr>
      <vt:lpstr>  Муниципальное казенное общеобразовательное учреждение «Одоевская средняя общеобразовательная школа имени В.Д. Успенского» структурное подразделение детский сад «Березка»   «Физическое воспитание детей дошкольного возраста» 2 группа раннего возраста 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детский сад «Малышок» Проект  Тема : «Организация предметно-развивающей среды  (ПРС) в группе ДОУ  в  соответствии с ФГОС »</dc:title>
  <dc:creator>Люба</dc:creator>
  <cp:lastModifiedBy>Windows User</cp:lastModifiedBy>
  <cp:revision>195</cp:revision>
  <dcterms:created xsi:type="dcterms:W3CDTF">2015-01-27T22:04:49Z</dcterms:created>
  <dcterms:modified xsi:type="dcterms:W3CDTF">2025-10-14T12:00:22Z</dcterms:modified>
</cp:coreProperties>
</file>