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9144000" cy="6858000"/>
  <p:embeddedFontLs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7544" y="1700808"/>
            <a:ext cx="8496944" cy="13236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spc="-25" dirty="0" smtClean="0">
                <a:solidFill>
                  <a:srgbClr val="632523"/>
                </a:solidFill>
                <a:latin typeface="Times New Roman"/>
                <a:cs typeface="Times New Roman"/>
              </a:rPr>
              <a:t>Муниципальное казенное общеобразовательное учреждение «Одоевская средняя общеобразовательная школа имени </a:t>
            </a:r>
            <a:r>
              <a:rPr lang="ru-RU" b="1" spc="-25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В.Д.Успенского</a:t>
            </a:r>
            <a:r>
              <a:rPr lang="ru-RU" b="1" spc="-25" dirty="0" smtClean="0">
                <a:solidFill>
                  <a:srgbClr val="632523"/>
                </a:solidFill>
                <a:latin typeface="Times New Roman"/>
                <a:cs typeface="Times New Roman"/>
              </a:rPr>
              <a:t>» структурное подразделение детский сад «Березка»</a:t>
            </a:r>
            <a:endParaRPr b="1" spc="-10" dirty="0">
              <a:solidFill>
                <a:srgbClr val="632523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5776" y="3127964"/>
            <a:ext cx="4210585" cy="171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652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i="1" dirty="0" smtClean="0">
                <a:solidFill>
                  <a:srgbClr val="632523"/>
                </a:solidFill>
                <a:latin typeface="Times New Roman"/>
                <a:cs typeface="Times New Roman"/>
              </a:rPr>
              <a:t>   Проект</a:t>
            </a:r>
          </a:p>
          <a:p>
            <a:pPr marL="0" marR="0">
              <a:lnSpc>
                <a:spcPts val="6652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i="1" dirty="0" smtClean="0">
                <a:solidFill>
                  <a:srgbClr val="632523"/>
                </a:solidFill>
                <a:latin typeface="Times New Roman"/>
                <a:cs typeface="Times New Roman"/>
              </a:rPr>
              <a:t>«</a:t>
            </a:r>
            <a:r>
              <a:rPr sz="6000" b="1" i="1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Посуда</a:t>
            </a:r>
            <a:r>
              <a:rPr lang="ru-RU" sz="6000" b="1" i="1" dirty="0" smtClean="0">
                <a:solidFill>
                  <a:srgbClr val="632523"/>
                </a:solidFill>
                <a:latin typeface="Times New Roman"/>
                <a:cs typeface="Times New Roman"/>
              </a:rPr>
              <a:t>"</a:t>
            </a:r>
            <a:endParaRPr sz="6000" b="1" i="1" dirty="0">
              <a:solidFill>
                <a:srgbClr val="632523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20272" y="5589240"/>
            <a:ext cx="1654686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4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550" b="1" dirty="0" err="1" smtClean="0">
                <a:solidFill>
                  <a:srgbClr val="4A452A"/>
                </a:solidFill>
                <a:latin typeface="Times New Roman"/>
                <a:cs typeface="Times New Roman"/>
              </a:rPr>
              <a:t>Воспитаель</a:t>
            </a:r>
            <a:r>
              <a:rPr lang="ru-RU" sz="1550" b="1" dirty="0" smtClean="0">
                <a:solidFill>
                  <a:srgbClr val="4A452A"/>
                </a:solidFill>
                <a:latin typeface="Times New Roman"/>
                <a:cs typeface="Times New Roman"/>
              </a:rPr>
              <a:t>: </a:t>
            </a:r>
            <a:r>
              <a:rPr lang="ru-RU" sz="1550" b="1" dirty="0" err="1" smtClean="0">
                <a:solidFill>
                  <a:srgbClr val="4A452A"/>
                </a:solidFill>
                <a:latin typeface="Times New Roman"/>
                <a:cs typeface="Times New Roman"/>
              </a:rPr>
              <a:t>Логвинова</a:t>
            </a:r>
            <a:r>
              <a:rPr lang="ru-RU" sz="1550" b="1" dirty="0" smtClean="0">
                <a:solidFill>
                  <a:srgbClr val="4A452A"/>
                </a:solidFill>
                <a:latin typeface="Times New Roman"/>
                <a:cs typeface="Times New Roman"/>
              </a:rPr>
              <a:t> Н.В.</a:t>
            </a:r>
            <a:endParaRPr sz="1550" b="1" dirty="0">
              <a:solidFill>
                <a:srgbClr val="4A452A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48304" y="619624"/>
            <a:ext cx="3365389" cy="49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4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52" dirty="0">
                <a:solidFill>
                  <a:srgbClr val="C00000"/>
                </a:solidFill>
                <a:latin typeface="Times New Roman"/>
                <a:cs typeface="Times New Roman"/>
              </a:rPr>
              <a:t>Речевое</a:t>
            </a:r>
            <a:r>
              <a:rPr sz="3250" b="1" spc="4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31569" y="663410"/>
            <a:ext cx="5759137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Социально</a:t>
            </a:r>
            <a:r>
              <a:rPr sz="3250" b="1" spc="-31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3250" b="1" spc="-27" dirty="0">
                <a:solidFill>
                  <a:srgbClr val="C00000"/>
                </a:solidFill>
                <a:latin typeface="Times New Roman"/>
                <a:cs typeface="Times New Roman"/>
              </a:rPr>
              <a:t>коммуникативное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67176" y="1149947"/>
            <a:ext cx="1840351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5969" y="1692198"/>
            <a:ext cx="7695479" cy="976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51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100" spc="1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spc="-28" dirty="0">
                <a:solidFill>
                  <a:srgbClr val="000000"/>
                </a:solidFill>
                <a:latin typeface="Times New Roman"/>
                <a:cs typeface="Times New Roman"/>
              </a:rPr>
              <a:t>Сюжетно</a:t>
            </a:r>
            <a:r>
              <a:rPr sz="2100" b="1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0000"/>
                </a:solidFill>
                <a:latin typeface="Times New Roman"/>
                <a:cs typeface="Times New Roman"/>
              </a:rPr>
              <a:t>ролевые</a:t>
            </a:r>
            <a:r>
              <a:rPr sz="2100" b="1" spc="-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игры:</a:t>
            </a:r>
            <a:r>
              <a:rPr sz="21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8" dirty="0">
                <a:solidFill>
                  <a:srgbClr val="000000"/>
                </a:solidFill>
                <a:latin typeface="Times New Roman"/>
                <a:cs typeface="Times New Roman"/>
              </a:rPr>
              <a:t>«Накормим</a:t>
            </a:r>
            <a:r>
              <a:rPr sz="2100" spc="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куклу </a:t>
            </a:r>
            <a:r>
              <a:rPr sz="2100" spc="-12" dirty="0">
                <a:solidFill>
                  <a:srgbClr val="000000"/>
                </a:solidFill>
                <a:latin typeface="Times New Roman"/>
                <a:cs typeface="Times New Roman"/>
              </a:rPr>
              <a:t>кашей»,</a:t>
            </a:r>
            <a:r>
              <a:rPr sz="21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81" dirty="0">
                <a:solidFill>
                  <a:srgbClr val="000000"/>
                </a:solidFill>
                <a:latin typeface="Times New Roman"/>
                <a:cs typeface="Times New Roman"/>
              </a:rPr>
              <a:t>«Уго</a:t>
            </a:r>
            <a:r>
              <a:rPr sz="2100" spc="-4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rgbClr val="000000"/>
                </a:solidFill>
                <a:latin typeface="Times New Roman"/>
                <a:cs typeface="Times New Roman"/>
              </a:rPr>
              <a:t>стим</a:t>
            </a:r>
          </a:p>
          <a:p>
            <a:pPr marL="343217" marR="0">
              <a:lnSpc>
                <a:spcPts val="2328"/>
              </a:lnSpc>
              <a:spcBef>
                <a:spcPts val="226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100" spc="-50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1" dirty="0">
                <a:solidFill>
                  <a:srgbClr val="000000"/>
                </a:solidFill>
                <a:latin typeface="Times New Roman"/>
                <a:cs typeface="Times New Roman"/>
              </a:rPr>
              <a:t>атю</a:t>
            </a:r>
            <a:r>
              <a:rPr sz="2100" spc="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8" dirty="0">
                <a:solidFill>
                  <a:srgbClr val="000000"/>
                </a:solidFill>
                <a:latin typeface="Times New Roman"/>
                <a:cs typeface="Times New Roman"/>
              </a:rPr>
              <a:t>обедом»,</a:t>
            </a:r>
            <a:r>
              <a:rPr sz="2100" spc="6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68" dirty="0">
                <a:solidFill>
                  <a:srgbClr val="000000"/>
                </a:solidFill>
                <a:latin typeface="Times New Roman"/>
                <a:cs typeface="Times New Roman"/>
              </a:rPr>
              <a:t>«Кук</a:t>
            </a:r>
            <a:r>
              <a:rPr sz="2100" spc="-4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лы</a:t>
            </a:r>
            <a:r>
              <a:rPr sz="21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пьют</a:t>
            </a:r>
            <a:r>
              <a:rPr sz="2100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8" dirty="0">
                <a:solidFill>
                  <a:srgbClr val="000000"/>
                </a:solidFill>
                <a:latin typeface="Times New Roman"/>
                <a:cs typeface="Times New Roman"/>
              </a:rPr>
              <a:t>чай»,</a:t>
            </a:r>
            <a:r>
              <a:rPr sz="2100" spc="1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«Чаепитие</a:t>
            </a:r>
            <a:r>
              <a:rPr sz="2100" spc="1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матрешек»,</a:t>
            </a:r>
          </a:p>
          <a:p>
            <a:pPr marL="343217" marR="0">
              <a:lnSpc>
                <a:spcPts val="2328"/>
              </a:lnSpc>
              <a:spcBef>
                <a:spcPts val="198"/>
              </a:spcBef>
              <a:spcAft>
                <a:spcPts val="0"/>
              </a:spcAft>
            </a:pP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«Принимайся</a:t>
            </a:r>
            <a:r>
              <a:rPr sz="21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за</a:t>
            </a:r>
            <a:r>
              <a:rPr sz="2100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8" dirty="0">
                <a:solidFill>
                  <a:srgbClr val="000000"/>
                </a:solidFill>
                <a:latin typeface="Times New Roman"/>
                <a:cs typeface="Times New Roman"/>
              </a:rPr>
              <a:t>обед»;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5969" y="2722710"/>
            <a:ext cx="7788788" cy="337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48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100" spc="1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spc="-28" dirty="0">
                <a:solidFill>
                  <a:srgbClr val="000000"/>
                </a:solidFill>
                <a:latin typeface="Times New Roman"/>
                <a:cs typeface="Times New Roman"/>
              </a:rPr>
              <a:t>Наблюдение</a:t>
            </a:r>
            <a:r>
              <a:rPr sz="2100" b="1" spc="1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за</a:t>
            </a:r>
            <a:r>
              <a:rPr sz="2100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младшим</a:t>
            </a:r>
            <a:r>
              <a:rPr sz="2100" spc="-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воспитателем</a:t>
            </a:r>
            <a:r>
              <a:rPr sz="2100" spc="18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как</a:t>
            </a:r>
            <a:r>
              <a:rPr sz="21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моет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100" spc="-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4" dirty="0">
                <a:solidFill>
                  <a:srgbClr val="000000"/>
                </a:solidFill>
                <a:latin typeface="Times New Roman"/>
                <a:cs typeface="Times New Roman"/>
              </a:rPr>
              <a:t>суду,</a:t>
            </a:r>
            <a:r>
              <a:rPr sz="2100" spc="3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36" dirty="0">
                <a:solidFill>
                  <a:srgbClr val="000000"/>
                </a:solidFill>
                <a:latin typeface="Times New Roman"/>
                <a:cs typeface="Times New Roman"/>
              </a:rPr>
              <a:t>суш</a:t>
            </a:r>
            <a:r>
              <a:rPr sz="2100" spc="-4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55" dirty="0">
                <a:solidFill>
                  <a:srgbClr val="000000"/>
                </a:solidFill>
                <a:latin typeface="Times New Roman"/>
                <a:cs typeface="Times New Roman"/>
              </a:rPr>
              <a:t>ит,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9187" y="3041197"/>
            <a:ext cx="3425187" cy="333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8"/>
              </a:lnSpc>
              <a:spcBef>
                <a:spcPts val="0"/>
              </a:spcBef>
              <a:spcAft>
                <a:spcPts val="0"/>
              </a:spcAft>
            </a:pPr>
            <a:r>
              <a:rPr sz="2100" spc="-31" dirty="0">
                <a:solidFill>
                  <a:srgbClr val="000000"/>
                </a:solidFill>
                <a:latin typeface="Times New Roman"/>
                <a:cs typeface="Times New Roman"/>
              </a:rPr>
              <a:t>расставляет,</a:t>
            </a:r>
            <a:r>
              <a:rPr sz="2100" spc="2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накрывает</a:t>
            </a:r>
            <a:r>
              <a:rPr sz="2100" spc="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стол;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5969" y="3419050"/>
            <a:ext cx="8038700" cy="986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48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100" spc="1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0000"/>
                </a:solidFill>
                <a:latin typeface="Times New Roman"/>
                <a:cs typeface="Times New Roman"/>
              </a:rPr>
              <a:t>Игровые</a:t>
            </a:r>
            <a:r>
              <a:rPr sz="21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0000"/>
                </a:solidFill>
                <a:latin typeface="Times New Roman"/>
                <a:cs typeface="Times New Roman"/>
              </a:rPr>
              <a:t>ситуации: </a:t>
            </a:r>
            <a:r>
              <a:rPr sz="2100" spc="-36" dirty="0">
                <a:solidFill>
                  <a:srgbClr val="000000"/>
                </a:solidFill>
                <a:latin typeface="Times New Roman"/>
                <a:cs typeface="Times New Roman"/>
              </a:rPr>
              <a:t>«Что</a:t>
            </a:r>
            <a:r>
              <a:rPr sz="2100" spc="1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05" dirty="0">
                <a:solidFill>
                  <a:srgbClr val="000000"/>
                </a:solidFill>
                <a:latin typeface="Times New Roman"/>
                <a:cs typeface="Times New Roman"/>
              </a:rPr>
              <a:t>буд</a:t>
            </a:r>
            <a:r>
              <a:rPr sz="2100" spc="-5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66" dirty="0">
                <a:solidFill>
                  <a:srgbClr val="000000"/>
                </a:solidFill>
                <a:latin typeface="Times New Roman"/>
                <a:cs typeface="Times New Roman"/>
              </a:rPr>
              <a:t>ет,</a:t>
            </a:r>
            <a:r>
              <a:rPr sz="210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если</a:t>
            </a:r>
            <a:r>
              <a:rPr sz="2100" spc="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18" dirty="0">
                <a:solidFill>
                  <a:srgbClr val="000000"/>
                </a:solidFill>
                <a:latin typeface="Times New Roman"/>
                <a:cs typeface="Times New Roman"/>
              </a:rPr>
              <a:t>мы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не</a:t>
            </a:r>
            <a:r>
              <a:rPr sz="2100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74" dirty="0">
                <a:solidFill>
                  <a:srgbClr val="000000"/>
                </a:solidFill>
                <a:latin typeface="Times New Roman"/>
                <a:cs typeface="Times New Roman"/>
              </a:rPr>
              <a:t>будем</a:t>
            </a:r>
            <a:r>
              <a:rPr sz="2100" spc="2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мыть</a:t>
            </a:r>
            <a:r>
              <a:rPr sz="2100" spc="-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100" spc="-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rgbClr val="000000"/>
                </a:solidFill>
                <a:latin typeface="Times New Roman"/>
                <a:cs typeface="Times New Roman"/>
              </a:rPr>
              <a:t>суду?»,</a:t>
            </a:r>
          </a:p>
          <a:p>
            <a:pPr marL="343217" marR="0">
              <a:lnSpc>
                <a:spcPts val="2331"/>
              </a:lnSpc>
              <a:spcBef>
                <a:spcPts val="271"/>
              </a:spcBef>
              <a:spcAft>
                <a:spcPts val="0"/>
              </a:spcAft>
            </a:pPr>
            <a:r>
              <a:rPr sz="2100" spc="-56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100" spc="-4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5" dirty="0">
                <a:solidFill>
                  <a:srgbClr val="000000"/>
                </a:solidFill>
                <a:latin typeface="Times New Roman"/>
                <a:cs typeface="Times New Roman"/>
              </a:rPr>
              <a:t>слуш</a:t>
            </a:r>
            <a:r>
              <a:rPr sz="2100" spc="-4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ная</a:t>
            </a:r>
            <a:r>
              <a:rPr sz="2100" spc="2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ложка»</a:t>
            </a:r>
            <a:r>
              <a:rPr sz="2100" spc="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(закрепление</a:t>
            </a:r>
            <a:r>
              <a:rPr sz="2100" spc="1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2" dirty="0">
                <a:solidFill>
                  <a:srgbClr val="000000"/>
                </a:solidFill>
                <a:latin typeface="Times New Roman"/>
                <a:cs typeface="Times New Roman"/>
              </a:rPr>
              <a:t>навыков</a:t>
            </a:r>
            <a:r>
              <a:rPr sz="21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100" spc="-49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37" dirty="0">
                <a:solidFill>
                  <a:srgbClr val="000000"/>
                </a:solidFill>
                <a:latin typeface="Times New Roman"/>
                <a:cs typeface="Times New Roman"/>
              </a:rPr>
              <a:t>уш</a:t>
            </a:r>
            <a:r>
              <a:rPr sz="2100" spc="-4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0" dirty="0">
                <a:solidFill>
                  <a:srgbClr val="000000"/>
                </a:solidFill>
                <a:latin typeface="Times New Roman"/>
                <a:cs typeface="Times New Roman"/>
              </a:rPr>
              <a:t>ать</a:t>
            </a:r>
          </a:p>
          <a:p>
            <a:pPr marL="343217" marR="0">
              <a:lnSpc>
                <a:spcPts val="2328"/>
              </a:lnSpc>
              <a:spcBef>
                <a:spcPts val="277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самостоятельно)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75969" y="4448733"/>
            <a:ext cx="7989819" cy="337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51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100" spc="1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0" dirty="0">
                <a:solidFill>
                  <a:srgbClr val="000000"/>
                </a:solidFill>
                <a:latin typeface="Times New Roman"/>
                <a:cs typeface="Times New Roman"/>
              </a:rPr>
              <a:t>Рассмотреть</a:t>
            </a:r>
            <a:r>
              <a:rPr sz="2100" spc="9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100" spc="-4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4" dirty="0">
                <a:solidFill>
                  <a:srgbClr val="000000"/>
                </a:solidFill>
                <a:latin typeface="Times New Roman"/>
                <a:cs typeface="Times New Roman"/>
              </a:rPr>
              <a:t>суду,</a:t>
            </a:r>
            <a:r>
              <a:rPr sz="2100" spc="3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которая</a:t>
            </a:r>
            <a:r>
              <a:rPr sz="2100" spc="-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различается</a:t>
            </a:r>
            <a:r>
              <a:rPr sz="21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 </a:t>
            </a:r>
            <a:r>
              <a:rPr sz="2100" spc="-17" dirty="0">
                <a:solidFill>
                  <a:srgbClr val="000000"/>
                </a:solidFill>
                <a:latin typeface="Times New Roman"/>
                <a:cs typeface="Times New Roman"/>
              </a:rPr>
              <a:t>назначению,</a:t>
            </a:r>
            <a:r>
              <a:rPr sz="2100" spc="9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3" dirty="0">
                <a:solidFill>
                  <a:srgbClr val="000000"/>
                </a:solidFill>
                <a:latin typeface="Times New Roman"/>
                <a:cs typeface="Times New Roman"/>
              </a:rPr>
              <a:t>размеру,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9187" y="4777287"/>
            <a:ext cx="1666656" cy="333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8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форме, </a:t>
            </a:r>
            <a:r>
              <a:rPr sz="2100" spc="-61" dirty="0">
                <a:solidFill>
                  <a:srgbClr val="000000"/>
                </a:solidFill>
                <a:latin typeface="Times New Roman"/>
                <a:cs typeface="Times New Roman"/>
              </a:rPr>
              <a:t>цвету.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75969" y="5154599"/>
            <a:ext cx="7864540" cy="976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51"/>
              </a:lnSpc>
              <a:spcBef>
                <a:spcPts val="0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100" spc="1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spc="-62" dirty="0">
                <a:solidFill>
                  <a:srgbClr val="000000"/>
                </a:solidFill>
                <a:latin typeface="Times New Roman"/>
                <a:cs typeface="Times New Roman"/>
              </a:rPr>
              <a:t>Тр</a:t>
            </a:r>
            <a:r>
              <a:rPr sz="2100" b="1" spc="-4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удовая</a:t>
            </a:r>
            <a:r>
              <a:rPr sz="2100" b="1" spc="9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деятельность:</a:t>
            </a:r>
            <a:r>
              <a:rPr sz="2100" b="1" spc="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5" dirty="0">
                <a:solidFill>
                  <a:srgbClr val="000000"/>
                </a:solidFill>
                <a:latin typeface="Times New Roman"/>
                <a:cs typeface="Times New Roman"/>
              </a:rPr>
              <a:t>дежурство</a:t>
            </a:r>
            <a:r>
              <a:rPr sz="2100" spc="2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 столовой</a:t>
            </a:r>
            <a:r>
              <a:rPr sz="21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(расставлять</a:t>
            </a:r>
          </a:p>
          <a:p>
            <a:pPr marL="343217" marR="0">
              <a:lnSpc>
                <a:spcPts val="2328"/>
              </a:lnSpc>
              <a:spcBef>
                <a:spcPts val="225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хлебницы, </a:t>
            </a:r>
            <a:r>
              <a:rPr sz="21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салфетницы,</a:t>
            </a:r>
            <a:r>
              <a:rPr sz="2100" spc="2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ложки),</a:t>
            </a:r>
            <a:r>
              <a:rPr sz="2100" spc="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мытье</a:t>
            </a:r>
            <a:r>
              <a:rPr sz="21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и вытирание</a:t>
            </a:r>
            <a:r>
              <a:rPr sz="2100" spc="1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0" dirty="0">
                <a:solidFill>
                  <a:srgbClr val="000000"/>
                </a:solidFill>
                <a:latin typeface="Times New Roman"/>
                <a:cs typeface="Times New Roman"/>
              </a:rPr>
              <a:t>игрушечной</a:t>
            </a:r>
          </a:p>
          <a:p>
            <a:pPr marL="343217" marR="0">
              <a:lnSpc>
                <a:spcPts val="2328"/>
              </a:lnSpc>
              <a:spcBef>
                <a:spcPts val="199"/>
              </a:spcBef>
              <a:spcAft>
                <a:spcPts val="0"/>
              </a:spcAft>
            </a:pP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100" spc="-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52" dirty="0">
                <a:solidFill>
                  <a:srgbClr val="000000"/>
                </a:solidFill>
                <a:latin typeface="Times New Roman"/>
                <a:cs typeface="Times New Roman"/>
              </a:rPr>
              <a:t>суды.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14601" y="652940"/>
            <a:ext cx="5234047" cy="449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41"/>
              </a:lnSpc>
              <a:spcBef>
                <a:spcPts val="0"/>
              </a:spcBef>
              <a:spcAft>
                <a:spcPts val="0"/>
              </a:spcAft>
            </a:pPr>
            <a:r>
              <a:rPr sz="2950" b="1" spc="-58" dirty="0">
                <a:solidFill>
                  <a:srgbClr val="C00000"/>
                </a:solidFill>
                <a:latin typeface="Times New Roman"/>
                <a:cs typeface="Times New Roman"/>
              </a:rPr>
              <a:t>Социально</a:t>
            </a:r>
            <a:r>
              <a:rPr sz="2950" b="1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295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коммуникативное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97553" y="1091725"/>
            <a:ext cx="1671339" cy="449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41"/>
              </a:lnSpc>
              <a:spcBef>
                <a:spcPts val="0"/>
              </a:spcBef>
              <a:spcAft>
                <a:spcPts val="0"/>
              </a:spcAft>
            </a:pPr>
            <a:r>
              <a:rPr sz="2950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5869" y="663410"/>
            <a:ext cx="5547222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98" dirty="0">
                <a:solidFill>
                  <a:srgbClr val="C00000"/>
                </a:solidFill>
                <a:latin typeface="Times New Roman"/>
                <a:cs typeface="Times New Roman"/>
              </a:rPr>
              <a:t>Художе</a:t>
            </a:r>
            <a:r>
              <a:rPr sz="3250" b="1" spc="-7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ст</a:t>
            </a:r>
            <a:r>
              <a:rPr sz="3250" b="1" spc="-7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венно</a:t>
            </a:r>
            <a:r>
              <a:rPr sz="3250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32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эстетическое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67176" y="1149947"/>
            <a:ext cx="1840351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0114" y="1696476"/>
            <a:ext cx="6934162" cy="742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Прослушивание</a:t>
            </a:r>
            <a:r>
              <a:rPr sz="2400" b="1" spc="2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43" dirty="0">
                <a:solidFill>
                  <a:srgbClr val="000000"/>
                </a:solidFill>
                <a:latin typeface="Times New Roman"/>
                <a:cs typeface="Times New Roman"/>
              </a:rPr>
              <a:t>аудиозаписей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2400" spc="2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К.</a:t>
            </a:r>
            <a:r>
              <a:rPr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И.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Чуковский</a:t>
            </a:r>
          </a:p>
          <a:p>
            <a:pPr marL="343217" marR="0">
              <a:lnSpc>
                <a:spcPts val="2663"/>
              </a:lnSpc>
              <a:spcBef>
                <a:spcPts val="139"/>
              </a:spcBef>
              <a:spcAft>
                <a:spcPts val="0"/>
              </a:spcAft>
            </a:pPr>
            <a:r>
              <a:rPr sz="2400" spc="-54" dirty="0">
                <a:solidFill>
                  <a:srgbClr val="000000"/>
                </a:solidFill>
                <a:latin typeface="Times New Roman"/>
                <a:cs typeface="Times New Roman"/>
              </a:rPr>
              <a:t>«Муха</a:t>
            </a:r>
            <a:r>
              <a:rPr sz="2400" spc="-46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400" spc="-31" dirty="0">
                <a:solidFill>
                  <a:srgbClr val="000000"/>
                </a:solidFill>
                <a:latin typeface="Times New Roman"/>
                <a:cs typeface="Times New Roman"/>
              </a:rPr>
              <a:t>Цокотуха»,</a:t>
            </a:r>
            <a:r>
              <a:rPr sz="2400" spc="3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«Федорино 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горе»,</a:t>
            </a:r>
            <a:r>
              <a:rPr sz="2400" spc="8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«Чистая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63332" y="2435110"/>
            <a:ext cx="7076050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6" dirty="0">
                <a:solidFill>
                  <a:srgbClr val="000000"/>
                </a:solidFill>
                <a:latin typeface="Times New Roman"/>
                <a:cs typeface="Times New Roman"/>
              </a:rPr>
              <a:t>суда»,</a:t>
            </a:r>
            <a:r>
              <a:rPr sz="2400" spc="1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«Чашка»,</a:t>
            </a:r>
            <a:r>
              <a:rPr sz="2400" spc="-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«Котяткины</a:t>
            </a:r>
            <a:r>
              <a:rPr sz="2400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истории» «Самовар»;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0114" y="2869575"/>
            <a:ext cx="7067439" cy="8190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4" dirty="0">
                <a:solidFill>
                  <a:srgbClr val="000000"/>
                </a:solidFill>
                <a:latin typeface="Times New Roman"/>
                <a:cs typeface="Times New Roman"/>
              </a:rPr>
              <a:t>Лепка:</a:t>
            </a:r>
            <a:r>
              <a:rPr sz="2400" b="1" spc="4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«Миски для</a:t>
            </a:r>
            <a:r>
              <a:rPr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трёх</a:t>
            </a:r>
            <a:r>
              <a:rPr sz="2400" spc="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медведей»,</a:t>
            </a:r>
            <a:r>
              <a:rPr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«Пирожное»;</a:t>
            </a:r>
          </a:p>
          <a:p>
            <a:pPr marL="0" marR="0">
              <a:lnSpc>
                <a:spcPts val="2684"/>
              </a:lnSpc>
              <a:spcBef>
                <a:spcPts val="71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21" dirty="0">
                <a:solidFill>
                  <a:srgbClr val="000000"/>
                </a:solidFill>
                <a:latin typeface="Times New Roman"/>
                <a:cs typeface="Times New Roman"/>
              </a:rPr>
              <a:t>Рисование:</a:t>
            </a:r>
            <a:r>
              <a:rPr sz="2400" b="1" spc="2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«Красивые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3" dirty="0">
                <a:solidFill>
                  <a:srgbClr val="000000"/>
                </a:solidFill>
                <a:latin typeface="Times New Roman"/>
                <a:cs typeface="Times New Roman"/>
              </a:rPr>
              <a:t>блюдца»,</a:t>
            </a:r>
            <a:r>
              <a:rPr sz="240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«Чайник»;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0114" y="3747144"/>
            <a:ext cx="6534649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Раскрашивание</a:t>
            </a:r>
            <a:r>
              <a:rPr sz="2400" b="1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раскрасок</a:t>
            </a:r>
            <a:r>
              <a:rPr sz="2400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теме: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2" dirty="0">
                <a:solidFill>
                  <a:srgbClr val="000000"/>
                </a:solidFill>
                <a:latin typeface="Times New Roman"/>
                <a:cs typeface="Times New Roman"/>
              </a:rPr>
              <a:t>суда»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63332" y="4113796"/>
            <a:ext cx="4406653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(самостоятельная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деятельность).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0114" y="4548134"/>
            <a:ext cx="5626379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Инсценировка</a:t>
            </a:r>
            <a:r>
              <a:rPr sz="2400" b="1" spc="2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8" dirty="0">
                <a:solidFill>
                  <a:srgbClr val="000000"/>
                </a:solidFill>
                <a:latin typeface="Times New Roman"/>
                <a:cs typeface="Times New Roman"/>
              </a:rPr>
              <a:t>сказки:</a:t>
            </a:r>
            <a:r>
              <a:rPr sz="2400" b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«Три</a:t>
            </a:r>
            <a:r>
              <a:rPr sz="2400" spc="9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медведя»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5869" y="663410"/>
            <a:ext cx="5547222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98" dirty="0">
                <a:solidFill>
                  <a:srgbClr val="C00000"/>
                </a:solidFill>
                <a:latin typeface="Times New Roman"/>
                <a:cs typeface="Times New Roman"/>
              </a:rPr>
              <a:t>Художе</a:t>
            </a:r>
            <a:r>
              <a:rPr sz="3250" b="1" spc="-7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ст</a:t>
            </a:r>
            <a:r>
              <a:rPr sz="3250" b="1" spc="-7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венно</a:t>
            </a:r>
            <a:r>
              <a:rPr sz="3250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32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эстетическое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67176" y="1149947"/>
            <a:ext cx="1840351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2000" y="727291"/>
            <a:ext cx="4920102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Познавательное</a:t>
            </a:r>
            <a:r>
              <a:rPr sz="3250" b="1" spc="-1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0114" y="1332962"/>
            <a:ext cx="7020962" cy="348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Рассматривание</a:t>
            </a:r>
            <a:r>
              <a:rPr sz="2200" b="1" spc="7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200" b="1" spc="-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обсуждение</a:t>
            </a:r>
            <a:r>
              <a:rPr sz="2200" b="1" spc="2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33" dirty="0">
                <a:solidFill>
                  <a:srgbClr val="000000"/>
                </a:solidFill>
                <a:latin typeface="Times New Roman"/>
                <a:cs typeface="Times New Roman"/>
              </a:rPr>
              <a:t>сюжетных</a:t>
            </a:r>
            <a:r>
              <a:rPr sz="2200" b="1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картинок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63332" y="1679876"/>
            <a:ext cx="3673782" cy="34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14"/>
              </a:lnSpc>
              <a:spcBef>
                <a:spcPts val="0"/>
              </a:spcBef>
              <a:spcAft>
                <a:spcPts val="0"/>
              </a:spcAft>
            </a:pP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«Дети</a:t>
            </a:r>
            <a:r>
              <a:rPr sz="2200" spc="7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0000"/>
                </a:solidFill>
                <a:latin typeface="Times New Roman"/>
                <a:cs typeface="Times New Roman"/>
              </a:rPr>
              <a:t>обедают»,</a:t>
            </a:r>
            <a:r>
              <a:rPr sz="2200" spc="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1" dirty="0">
                <a:solidFill>
                  <a:srgbClr val="000000"/>
                </a:solidFill>
                <a:latin typeface="Times New Roman"/>
                <a:cs typeface="Times New Roman"/>
              </a:rPr>
              <a:t>«Чаепитие».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20114" y="2076928"/>
            <a:ext cx="4653396" cy="348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Просмотр</a:t>
            </a:r>
            <a:r>
              <a:rPr sz="2200" b="1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презентации</a:t>
            </a:r>
            <a:r>
              <a:rPr sz="2200" b="1" spc="1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77" dirty="0">
                <a:solidFill>
                  <a:srgbClr val="000000"/>
                </a:solidFill>
                <a:latin typeface="Times New Roman"/>
                <a:cs typeface="Times New Roman"/>
              </a:rPr>
              <a:t>«Посуд</a:t>
            </a:r>
            <a:r>
              <a:rPr sz="2200" spc="-47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8" dirty="0">
                <a:solidFill>
                  <a:srgbClr val="000000"/>
                </a:solidFill>
                <a:latin typeface="Times New Roman"/>
                <a:cs typeface="Times New Roman"/>
              </a:rPr>
              <a:t>а».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0114" y="2477613"/>
            <a:ext cx="7298912" cy="169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Дидактические</a:t>
            </a:r>
            <a:r>
              <a:rPr sz="2200" b="1" spc="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игры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2200" spc="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6" dirty="0">
                <a:solidFill>
                  <a:srgbClr val="000000"/>
                </a:solidFill>
                <a:latin typeface="Times New Roman"/>
                <a:cs typeface="Times New Roman"/>
              </a:rPr>
              <a:t>«Расстав</a:t>
            </a:r>
            <a:r>
              <a:rPr sz="2200" spc="-4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ь</a:t>
            </a:r>
            <a:r>
              <a:rPr sz="2200" spc="3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200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величине»,</a:t>
            </a:r>
            <a:r>
              <a:rPr sz="2200" spc="-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8" dirty="0">
                <a:solidFill>
                  <a:srgbClr val="000000"/>
                </a:solidFill>
                <a:latin typeface="Times New Roman"/>
                <a:cs typeface="Times New Roman"/>
              </a:rPr>
              <a:t>«Один</a:t>
            </a:r>
            <a:r>
              <a:rPr sz="2200" spc="1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–</a:t>
            </a:r>
          </a:p>
          <a:p>
            <a:pPr marL="343217" marR="0">
              <a:lnSpc>
                <a:spcPts val="2414"/>
              </a:lnSpc>
              <a:spcBef>
                <a:spcPts val="264"/>
              </a:spcBef>
              <a:spcAft>
                <a:spcPts val="0"/>
              </a:spcAft>
            </a:pPr>
            <a:r>
              <a:rPr sz="2200" spc="-41" dirty="0">
                <a:solidFill>
                  <a:srgbClr val="000000"/>
                </a:solidFill>
                <a:latin typeface="Times New Roman"/>
                <a:cs typeface="Times New Roman"/>
              </a:rPr>
              <a:t>много»,</a:t>
            </a:r>
            <a:r>
              <a:rPr sz="220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4" dirty="0">
                <a:solidFill>
                  <a:srgbClr val="000000"/>
                </a:solidFill>
                <a:latin typeface="Times New Roman"/>
                <a:cs typeface="Times New Roman"/>
              </a:rPr>
              <a:t>«Расставь</a:t>
            </a:r>
            <a:r>
              <a:rPr sz="2200" spc="4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000000"/>
                </a:solidFill>
                <a:latin typeface="Times New Roman"/>
                <a:cs typeface="Times New Roman"/>
              </a:rPr>
              <a:t>чашки</a:t>
            </a:r>
            <a:r>
              <a:rPr sz="2200" spc="1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18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200" spc="-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000000"/>
                </a:solidFill>
                <a:latin typeface="Times New Roman"/>
                <a:cs typeface="Times New Roman"/>
              </a:rPr>
              <a:t>блюдца»,</a:t>
            </a:r>
            <a:r>
              <a:rPr sz="22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7" dirty="0">
                <a:solidFill>
                  <a:srgbClr val="000000"/>
                </a:solidFill>
                <a:latin typeface="Times New Roman"/>
                <a:cs typeface="Times New Roman"/>
              </a:rPr>
              <a:t>«Большие</a:t>
            </a:r>
            <a:r>
              <a:rPr sz="2200" spc="1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343217" marR="0">
              <a:lnSpc>
                <a:spcPts val="2411"/>
              </a:lnSpc>
              <a:spcBef>
                <a:spcPts val="217"/>
              </a:spcBef>
              <a:spcAft>
                <a:spcPts val="0"/>
              </a:spcAft>
            </a:pPr>
            <a:r>
              <a:rPr sz="2200" spc="-21" dirty="0">
                <a:solidFill>
                  <a:srgbClr val="000000"/>
                </a:solidFill>
                <a:latin typeface="Times New Roman"/>
                <a:cs typeface="Times New Roman"/>
              </a:rPr>
              <a:t>маленькие</a:t>
            </a:r>
            <a:r>
              <a:rPr sz="2200" spc="2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7" dirty="0">
                <a:solidFill>
                  <a:srgbClr val="000000"/>
                </a:solidFill>
                <a:latin typeface="Times New Roman"/>
                <a:cs typeface="Times New Roman"/>
              </a:rPr>
              <a:t>тарелки»,</a:t>
            </a:r>
            <a:r>
              <a:rPr sz="2200" spc="19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0000"/>
                </a:solidFill>
                <a:latin typeface="Times New Roman"/>
                <a:cs typeface="Times New Roman"/>
              </a:rPr>
              <a:t>«Разноцветная</a:t>
            </a:r>
            <a:r>
              <a:rPr sz="2200" spc="2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4" dirty="0">
                <a:solidFill>
                  <a:srgbClr val="000000"/>
                </a:solidFill>
                <a:latin typeface="Times New Roman"/>
                <a:cs typeface="Times New Roman"/>
              </a:rPr>
              <a:t>посуда»,</a:t>
            </a:r>
            <a:r>
              <a:rPr sz="2200" spc="3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000000"/>
                </a:solidFill>
                <a:latin typeface="Times New Roman"/>
                <a:cs typeface="Times New Roman"/>
              </a:rPr>
              <a:t>«Чашки</a:t>
            </a:r>
            <a:r>
              <a:rPr sz="2200" spc="2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343217" marR="0">
              <a:lnSpc>
                <a:spcPts val="2414"/>
              </a:lnSpc>
              <a:spcBef>
                <a:spcPts val="289"/>
              </a:spcBef>
              <a:spcAft>
                <a:spcPts val="0"/>
              </a:spcAft>
            </a:pPr>
            <a:r>
              <a:rPr sz="2200" spc="-40" dirty="0">
                <a:solidFill>
                  <a:srgbClr val="000000"/>
                </a:solidFill>
                <a:latin typeface="Times New Roman"/>
                <a:cs typeface="Times New Roman"/>
              </a:rPr>
              <a:t>блюдца»,</a:t>
            </a:r>
            <a:r>
              <a:rPr sz="22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000000"/>
                </a:solidFill>
                <a:latin typeface="Times New Roman"/>
                <a:cs typeface="Times New Roman"/>
              </a:rPr>
              <a:t>«Назови</a:t>
            </a:r>
            <a:r>
              <a:rPr sz="2200" spc="3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000000"/>
                </a:solidFill>
                <a:latin typeface="Times New Roman"/>
                <a:cs typeface="Times New Roman"/>
              </a:rPr>
              <a:t>посуду»,</a:t>
            </a:r>
            <a:r>
              <a:rPr sz="2200" spc="3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4" dirty="0">
                <a:solidFill>
                  <a:srgbClr val="000000"/>
                </a:solidFill>
                <a:latin typeface="Times New Roman"/>
                <a:cs typeface="Times New Roman"/>
              </a:rPr>
              <a:t>«Чего</a:t>
            </a:r>
            <a:r>
              <a:rPr sz="2200" spc="1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18" dirty="0">
                <a:solidFill>
                  <a:srgbClr val="000000"/>
                </a:solidFill>
                <a:latin typeface="Times New Roman"/>
                <a:cs typeface="Times New Roman"/>
              </a:rPr>
              <a:t>не</a:t>
            </a:r>
            <a:r>
              <a:rPr sz="2200" spc="-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1" dirty="0">
                <a:solidFill>
                  <a:srgbClr val="000000"/>
                </a:solidFill>
                <a:latin typeface="Times New Roman"/>
                <a:cs typeface="Times New Roman"/>
              </a:rPr>
              <a:t>стало?»,</a:t>
            </a:r>
            <a:r>
              <a:rPr sz="2200" spc="3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000000"/>
                </a:solidFill>
                <a:latin typeface="Times New Roman"/>
                <a:cs typeface="Times New Roman"/>
              </a:rPr>
              <a:t>«Назови</a:t>
            </a:r>
          </a:p>
          <a:p>
            <a:pPr marL="343217" marR="0">
              <a:lnSpc>
                <a:spcPts val="2411"/>
              </a:lnSpc>
              <a:spcBef>
                <a:spcPts val="218"/>
              </a:spcBef>
              <a:spcAft>
                <a:spcPts val="0"/>
              </a:spcAft>
            </a:pP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одним</a:t>
            </a:r>
            <a:r>
              <a:rPr sz="2200" spc="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5" dirty="0">
                <a:solidFill>
                  <a:srgbClr val="000000"/>
                </a:solidFill>
                <a:latin typeface="Times New Roman"/>
                <a:cs typeface="Times New Roman"/>
              </a:rPr>
              <a:t>словом»,</a:t>
            </a:r>
            <a:r>
              <a:rPr sz="2200" spc="3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8" dirty="0">
                <a:solidFill>
                  <a:srgbClr val="000000"/>
                </a:solidFill>
                <a:latin typeface="Times New Roman"/>
                <a:cs typeface="Times New Roman"/>
              </a:rPr>
              <a:t>«Найди,</a:t>
            </a:r>
            <a:r>
              <a:rPr sz="220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чья</a:t>
            </a:r>
            <a:r>
              <a:rPr sz="22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0000"/>
                </a:solidFill>
                <a:latin typeface="Times New Roman"/>
                <a:cs typeface="Times New Roman"/>
              </a:rPr>
              <a:t>тень?»,</a:t>
            </a:r>
            <a:r>
              <a:rPr sz="2200" spc="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6" dirty="0">
                <a:solidFill>
                  <a:srgbClr val="000000"/>
                </a:solidFill>
                <a:latin typeface="Times New Roman"/>
                <a:cs typeface="Times New Roman"/>
              </a:rPr>
              <a:t>«Парочки».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0114" y="4222686"/>
            <a:ext cx="7205781" cy="34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Рассматривание</a:t>
            </a:r>
            <a:r>
              <a:rPr sz="2200" b="1" spc="2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альбома:</a:t>
            </a:r>
            <a:r>
              <a:rPr sz="2200" b="1" spc="3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8" dirty="0">
                <a:solidFill>
                  <a:srgbClr val="000000"/>
                </a:solidFill>
                <a:latin typeface="Times New Roman"/>
                <a:cs typeface="Times New Roman"/>
              </a:rPr>
              <a:t>«Чайная</a:t>
            </a:r>
            <a:r>
              <a:rPr sz="2200" spc="18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4" dirty="0">
                <a:solidFill>
                  <a:srgbClr val="000000"/>
                </a:solidFill>
                <a:latin typeface="Times New Roman"/>
                <a:cs typeface="Times New Roman"/>
              </a:rPr>
              <a:t>посуда»,</a:t>
            </a:r>
            <a:r>
              <a:rPr sz="2200" spc="3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6" dirty="0">
                <a:solidFill>
                  <a:srgbClr val="000000"/>
                </a:solidFill>
                <a:latin typeface="Times New Roman"/>
                <a:cs typeface="Times New Roman"/>
              </a:rPr>
              <a:t>«Столовая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63332" y="4560900"/>
            <a:ext cx="1170530" cy="344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1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54" dirty="0">
                <a:solidFill>
                  <a:srgbClr val="000000"/>
                </a:solidFill>
                <a:latin typeface="Times New Roman"/>
                <a:cs typeface="Times New Roman"/>
              </a:rPr>
              <a:t>посуда».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0114" y="4957669"/>
            <a:ext cx="7620737" cy="1025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Рассматривание</a:t>
            </a:r>
            <a:r>
              <a:rPr sz="2200" b="1" spc="2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18" dirty="0">
                <a:solidFill>
                  <a:srgbClr val="000000"/>
                </a:solidFill>
                <a:latin typeface="Times New Roman"/>
                <a:cs typeface="Times New Roman"/>
              </a:rPr>
              <a:t>иллюстраций</a:t>
            </a:r>
            <a:r>
              <a:rPr sz="2200" b="1" spc="1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200" b="1" spc="5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1" spc="-18" dirty="0">
                <a:solidFill>
                  <a:srgbClr val="000000"/>
                </a:solidFill>
                <a:latin typeface="Times New Roman"/>
                <a:cs typeface="Times New Roman"/>
              </a:rPr>
              <a:t>книгах:</a:t>
            </a:r>
            <a:r>
              <a:rPr sz="2200" b="1" spc="1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6" dirty="0">
                <a:solidFill>
                  <a:srgbClr val="000000"/>
                </a:solidFill>
                <a:latin typeface="Times New Roman"/>
                <a:cs typeface="Times New Roman"/>
              </a:rPr>
              <a:t>«Три</a:t>
            </a:r>
            <a:r>
              <a:rPr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медведя»,</a:t>
            </a:r>
          </a:p>
          <a:p>
            <a:pPr marL="343217" marR="0">
              <a:lnSpc>
                <a:spcPts val="2411"/>
              </a:lnSpc>
              <a:spcBef>
                <a:spcPts val="290"/>
              </a:spcBef>
              <a:spcAft>
                <a:spcPts val="0"/>
              </a:spcAft>
            </a:pPr>
            <a:r>
              <a:rPr sz="2200" spc="-14" dirty="0">
                <a:solidFill>
                  <a:srgbClr val="000000"/>
                </a:solidFill>
                <a:latin typeface="Times New Roman"/>
                <a:cs typeface="Times New Roman"/>
              </a:rPr>
              <a:t>«Федорино</a:t>
            </a:r>
            <a:r>
              <a:rPr sz="2200" spc="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3" dirty="0">
                <a:solidFill>
                  <a:srgbClr val="000000"/>
                </a:solidFill>
                <a:latin typeface="Times New Roman"/>
                <a:cs typeface="Times New Roman"/>
              </a:rPr>
              <a:t>горе»,</a:t>
            </a:r>
            <a:r>
              <a:rPr sz="2200" spc="2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7" dirty="0">
                <a:solidFill>
                  <a:srgbClr val="000000"/>
                </a:solidFill>
                <a:latin typeface="Times New Roman"/>
                <a:cs typeface="Times New Roman"/>
              </a:rPr>
              <a:t>«Сказка</a:t>
            </a:r>
            <a:r>
              <a:rPr sz="2200" spc="2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2" dirty="0">
                <a:solidFill>
                  <a:srgbClr val="000000"/>
                </a:solidFill>
                <a:latin typeface="Times New Roman"/>
                <a:cs typeface="Times New Roman"/>
              </a:rPr>
              <a:t>про</a:t>
            </a:r>
            <a:r>
              <a:rPr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4" dirty="0">
                <a:solidFill>
                  <a:srgbClr val="000000"/>
                </a:solidFill>
                <a:latin typeface="Times New Roman"/>
                <a:cs typeface="Times New Roman"/>
              </a:rPr>
              <a:t>кастрюльку»,</a:t>
            </a:r>
            <a:r>
              <a:rPr sz="2200" spc="4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3" dirty="0">
                <a:solidFill>
                  <a:srgbClr val="000000"/>
                </a:solidFill>
                <a:latin typeface="Times New Roman"/>
                <a:cs typeface="Times New Roman"/>
              </a:rPr>
              <a:t>«Жихарка»,</a:t>
            </a:r>
            <a:r>
              <a:rPr sz="2200" spc="3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8" dirty="0">
                <a:solidFill>
                  <a:srgbClr val="000000"/>
                </a:solidFill>
                <a:latin typeface="Times New Roman"/>
                <a:cs typeface="Times New Roman"/>
              </a:rPr>
              <a:t>В.</a:t>
            </a:r>
          </a:p>
          <a:p>
            <a:pPr marL="343217" marR="0">
              <a:lnSpc>
                <a:spcPts val="2411"/>
              </a:lnSpc>
              <a:spcBef>
                <a:spcPts val="268"/>
              </a:spcBef>
              <a:spcAft>
                <a:spcPts val="0"/>
              </a:spcAft>
            </a:pPr>
            <a:r>
              <a:rPr sz="2200" spc="-87" dirty="0">
                <a:solidFill>
                  <a:srgbClr val="000000"/>
                </a:solidFill>
                <a:latin typeface="Times New Roman"/>
                <a:cs typeface="Times New Roman"/>
              </a:rPr>
              <a:t>И.</a:t>
            </a:r>
            <a:r>
              <a:rPr sz="2200" spc="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7" dirty="0">
                <a:solidFill>
                  <a:srgbClr val="000000"/>
                </a:solidFill>
                <a:latin typeface="Times New Roman"/>
                <a:cs typeface="Times New Roman"/>
              </a:rPr>
              <a:t>Мирясова</a:t>
            </a:r>
            <a:r>
              <a:rPr sz="220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77" dirty="0">
                <a:solidFill>
                  <a:srgbClr val="000000"/>
                </a:solidFill>
                <a:latin typeface="Times New Roman"/>
                <a:cs typeface="Times New Roman"/>
              </a:rPr>
              <a:t>«Посуд</a:t>
            </a:r>
            <a:r>
              <a:rPr sz="2200" spc="-47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8" dirty="0">
                <a:solidFill>
                  <a:srgbClr val="000000"/>
                </a:solidFill>
                <a:latin typeface="Times New Roman"/>
                <a:cs typeface="Times New Roman"/>
              </a:rPr>
              <a:t>а».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2000" y="763486"/>
            <a:ext cx="4920102" cy="492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6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Познавательное</a:t>
            </a:r>
            <a:r>
              <a:rPr sz="3250" b="1" spc="-1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7354" y="596587"/>
            <a:ext cx="3326068" cy="545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92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Этапы</a:t>
            </a:r>
            <a:r>
              <a:rPr sz="3600" b="1" spc="-2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14" dirty="0">
                <a:solidFill>
                  <a:srgbClr val="C00000"/>
                </a:solidFill>
                <a:latin typeface="Times New Roman"/>
                <a:cs typeface="Times New Roman"/>
              </a:rPr>
              <a:t>проекта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48710" y="1147788"/>
            <a:ext cx="2986533" cy="4290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78"/>
              </a:lnSpc>
              <a:spcBef>
                <a:spcPts val="0"/>
              </a:spcBef>
              <a:spcAft>
                <a:spcPts val="0"/>
              </a:spcAft>
            </a:pPr>
            <a:r>
              <a:rPr sz="28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Заключительный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8042" y="1696476"/>
            <a:ext cx="7606315" cy="742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Итоговое</a:t>
            </a:r>
            <a:r>
              <a:rPr sz="2400" spc="12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мероприятие</a:t>
            </a:r>
            <a:r>
              <a:rPr sz="2400" spc="12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тематический</a:t>
            </a:r>
            <a:r>
              <a:rPr sz="2400" spc="12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день</a:t>
            </a:r>
            <a:r>
              <a:rPr sz="2400" spc="129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«Такая</a:t>
            </a:r>
          </a:p>
          <a:p>
            <a:pPr marL="343217" marR="0">
              <a:lnSpc>
                <a:spcPts val="2663"/>
              </a:lnSpc>
              <a:spcBef>
                <a:spcPts val="13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разная</a:t>
            </a:r>
            <a:r>
              <a:rPr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суда»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48042" y="2497465"/>
            <a:ext cx="7600087" cy="7524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6" dirty="0">
                <a:solidFill>
                  <a:srgbClr val="000000"/>
                </a:solidFill>
                <a:latin typeface="Times New Roman"/>
                <a:cs typeface="Times New Roman"/>
              </a:rPr>
              <a:t>Творче</a:t>
            </a:r>
            <a:r>
              <a:rPr sz="2400" spc="-5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ская</a:t>
            </a:r>
            <a:r>
              <a:rPr sz="2400" spc="13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выставка</a:t>
            </a:r>
            <a:r>
              <a:rPr sz="2400" spc="13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детских</a:t>
            </a:r>
            <a:r>
              <a:rPr sz="2400" spc="12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работ</a:t>
            </a:r>
            <a:r>
              <a:rPr sz="2400" spc="13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13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лепке</a:t>
            </a:r>
            <a:r>
              <a:rPr sz="2400" spc="13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343217" marR="0">
              <a:lnSpc>
                <a:spcPts val="2660"/>
              </a:lnSpc>
              <a:spcBef>
                <a:spcPts val="21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рисованию</a:t>
            </a:r>
            <a:r>
              <a:rPr sz="2400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«Чашки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-</a:t>
            </a:r>
            <a:r>
              <a:rPr sz="2400" spc="-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кружки».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48042" y="3308360"/>
            <a:ext cx="7599453" cy="742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Консультац</a:t>
            </a:r>
            <a:r>
              <a:rPr sz="2400" spc="-5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ия</a:t>
            </a:r>
            <a:r>
              <a:rPr sz="2400" spc="9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2400" spc="9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родителей</a:t>
            </a:r>
            <a:r>
              <a:rPr sz="2400" spc="8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«Воспитание</a:t>
            </a:r>
            <a:r>
              <a:rPr sz="2400" spc="86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400" spc="8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</a:p>
          <a:p>
            <a:pPr marL="343217" marR="0">
              <a:lnSpc>
                <a:spcPts val="2663"/>
              </a:lnSpc>
              <a:spcBef>
                <a:spcPts val="13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400" spc="-56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ультуры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поведения</a:t>
            </a:r>
            <a:r>
              <a:rPr sz="2400" spc="1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27" dirty="0">
                <a:solidFill>
                  <a:srgbClr val="000000"/>
                </a:solidFill>
                <a:latin typeface="Times New Roman"/>
                <a:cs typeface="Times New Roman"/>
              </a:rPr>
              <a:t>за</a:t>
            </a:r>
            <a:r>
              <a:rPr sz="2400" spc="-1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столом»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8042" y="4109476"/>
            <a:ext cx="3336940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Презентация</a:t>
            </a:r>
            <a:r>
              <a:rPr sz="2400" spc="1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8042" y="4548134"/>
            <a:ext cx="7600087" cy="752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Распространение</a:t>
            </a:r>
            <a:r>
              <a:rPr sz="2400" spc="8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опыта</a:t>
            </a:r>
            <a:r>
              <a:rPr sz="2400" spc="8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работы</a:t>
            </a:r>
            <a:r>
              <a:rPr sz="2400" spc="8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400" spc="8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сайте</a:t>
            </a:r>
            <a:r>
              <a:rPr sz="2400" spc="8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МД</a:t>
            </a:r>
            <a:r>
              <a:rPr sz="2400" spc="-5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76" dirty="0">
                <a:solidFill>
                  <a:srgbClr val="000000"/>
                </a:solidFill>
                <a:latin typeface="Times New Roman"/>
                <a:cs typeface="Times New Roman"/>
              </a:rPr>
              <a:t>ОУ</a:t>
            </a:r>
            <a:r>
              <a:rPr sz="2400" spc="9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343217" marR="0">
              <a:lnSpc>
                <a:spcPts val="2660"/>
              </a:lnSpc>
              <a:spcBef>
                <a:spcPts val="22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через</a:t>
            </a:r>
            <a:r>
              <a:rPr sz="2400" spc="1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сети интернет.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4916" y="673867"/>
            <a:ext cx="5277185" cy="450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44"/>
              </a:lnSpc>
              <a:spcBef>
                <a:spcPts val="0"/>
              </a:spcBef>
              <a:spcAft>
                <a:spcPts val="0"/>
              </a:spcAft>
            </a:pPr>
            <a:r>
              <a:rPr sz="2950" b="1" spc="-64" dirty="0">
                <a:solidFill>
                  <a:srgbClr val="C00000"/>
                </a:solidFill>
                <a:latin typeface="Times New Roman"/>
                <a:cs typeface="Times New Roman"/>
              </a:rPr>
              <a:t>Результаты</a:t>
            </a:r>
            <a:r>
              <a:rPr sz="2950" b="1" spc="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950" b="1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950" b="1" spc="-7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950" b="1" spc="-93" dirty="0">
                <a:solidFill>
                  <a:srgbClr val="C00000"/>
                </a:solidFill>
                <a:latin typeface="Times New Roman"/>
                <a:cs typeface="Times New Roman"/>
              </a:rPr>
              <a:t>аботы</a:t>
            </a:r>
            <a:r>
              <a:rPr sz="2950" b="1" spc="27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950" b="1" spc="-46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950" b="1" spc="1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950" b="1" spc="-56" dirty="0">
                <a:solidFill>
                  <a:srgbClr val="C00000"/>
                </a:solidFill>
                <a:latin typeface="Times New Roman"/>
                <a:cs typeface="Times New Roman"/>
              </a:rPr>
              <a:t>проекту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0114" y="1332962"/>
            <a:ext cx="7527507" cy="1359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  <a:r>
              <a:rPr sz="2200" spc="15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сформировано</a:t>
            </a:r>
            <a:r>
              <a:rPr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обоб</a:t>
            </a:r>
            <a:r>
              <a:rPr sz="2200" spc="-4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щаю</a:t>
            </a:r>
            <a:r>
              <a:rPr sz="2200" spc="-4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4" dirty="0">
                <a:solidFill>
                  <a:srgbClr val="000000"/>
                </a:solidFill>
                <a:latin typeface="Times New Roman"/>
                <a:cs typeface="Times New Roman"/>
              </a:rPr>
              <a:t>щее</a:t>
            </a:r>
            <a:r>
              <a:rPr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12" dirty="0">
                <a:solidFill>
                  <a:srgbClr val="000000"/>
                </a:solidFill>
                <a:latin typeface="Times New Roman"/>
                <a:cs typeface="Times New Roman"/>
              </a:rPr>
              <a:t>понятия</a:t>
            </a:r>
            <a:r>
              <a:rPr sz="2200" spc="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200" spc="-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68" dirty="0">
                <a:solidFill>
                  <a:srgbClr val="000000"/>
                </a:solidFill>
                <a:latin typeface="Times New Roman"/>
                <a:cs typeface="Times New Roman"/>
              </a:rPr>
              <a:t>суд</a:t>
            </a:r>
            <a:r>
              <a:rPr sz="2200" spc="-47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8" dirty="0">
                <a:solidFill>
                  <a:srgbClr val="000000"/>
                </a:solidFill>
                <a:latin typeface="Times New Roman"/>
                <a:cs typeface="Times New Roman"/>
              </a:rPr>
              <a:t>а»,</a:t>
            </a:r>
            <a:r>
              <a:rPr sz="2200" spc="6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ее</a:t>
            </a:r>
          </a:p>
          <a:p>
            <a:pPr marL="343217" marR="0">
              <a:lnSpc>
                <a:spcPts val="2414"/>
              </a:lnSpc>
              <a:spcBef>
                <a:spcPts val="289"/>
              </a:spcBef>
              <a:spcAft>
                <a:spcPts val="0"/>
              </a:spcAft>
            </a:pPr>
            <a:r>
              <a:rPr sz="2200" spc="-25" dirty="0">
                <a:solidFill>
                  <a:srgbClr val="000000"/>
                </a:solidFill>
                <a:latin typeface="Times New Roman"/>
                <a:cs typeface="Times New Roman"/>
              </a:rPr>
              <a:t>назн</a:t>
            </a:r>
            <a:r>
              <a:rPr sz="2200" spc="-4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ачение,</a:t>
            </a:r>
            <a:r>
              <a:rPr sz="2200" spc="1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суще</a:t>
            </a:r>
            <a:r>
              <a:rPr sz="2200" spc="-40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ственные</a:t>
            </a:r>
            <a:r>
              <a:rPr sz="2200" spc="1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призн</a:t>
            </a:r>
            <a:r>
              <a:rPr sz="2200" spc="-4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1" dirty="0">
                <a:solidFill>
                  <a:srgbClr val="000000"/>
                </a:solidFill>
                <a:latin typeface="Times New Roman"/>
                <a:cs typeface="Times New Roman"/>
              </a:rPr>
              <a:t>аки</a:t>
            </a:r>
            <a:r>
              <a:rPr sz="2200" spc="1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(форма,</a:t>
            </a:r>
            <a:r>
              <a:rPr sz="2200" spc="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1" dirty="0">
                <a:solidFill>
                  <a:srgbClr val="000000"/>
                </a:solidFill>
                <a:latin typeface="Times New Roman"/>
                <a:cs typeface="Times New Roman"/>
              </a:rPr>
              <a:t>цвет,</a:t>
            </a:r>
            <a:r>
              <a:rPr sz="2200" spc="1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8" dirty="0">
                <a:solidFill>
                  <a:srgbClr val="000000"/>
                </a:solidFill>
                <a:latin typeface="Times New Roman"/>
                <a:cs typeface="Times New Roman"/>
              </a:rPr>
              <a:t>разме</a:t>
            </a:r>
            <a:r>
              <a:rPr sz="2200" spc="-47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000000"/>
                </a:solidFill>
                <a:latin typeface="Times New Roman"/>
                <a:cs typeface="Times New Roman"/>
              </a:rPr>
              <a:t>р,</a:t>
            </a:r>
          </a:p>
          <a:p>
            <a:pPr marL="343217" marR="0">
              <a:lnSpc>
                <a:spcPts val="2411"/>
              </a:lnSpc>
              <a:spcBef>
                <a:spcPts val="268"/>
              </a:spcBef>
              <a:spcAft>
                <a:spcPts val="0"/>
              </a:spcAft>
            </a:pPr>
            <a:r>
              <a:rPr sz="2200" spc="23" dirty="0">
                <a:solidFill>
                  <a:srgbClr val="000000"/>
                </a:solidFill>
                <a:latin typeface="Times New Roman"/>
                <a:cs typeface="Times New Roman"/>
              </a:rPr>
              <a:t>из</a:t>
            </a:r>
            <a:r>
              <a:rPr sz="2200" spc="3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0000"/>
                </a:solidFill>
                <a:latin typeface="Times New Roman"/>
                <a:cs typeface="Times New Roman"/>
              </a:rPr>
              <a:t>чего</a:t>
            </a:r>
            <a:r>
              <a:rPr sz="2200" spc="47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сде</a:t>
            </a:r>
            <a:r>
              <a:rPr sz="2200" spc="-4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лано)</a:t>
            </a:r>
            <a:r>
              <a:rPr sz="2200" spc="-4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200" spc="4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8" dirty="0">
                <a:solidFill>
                  <a:srgbClr val="000000"/>
                </a:solidFill>
                <a:latin typeface="Times New Roman"/>
                <a:cs typeface="Times New Roman"/>
              </a:rPr>
              <a:t>расши</a:t>
            </a:r>
            <a:r>
              <a:rPr sz="2200" spc="-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рен</a:t>
            </a:r>
            <a:r>
              <a:rPr sz="2200" spc="4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200" spc="4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активизирован</a:t>
            </a:r>
            <a:r>
              <a:rPr sz="2200" spc="5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словарь</a:t>
            </a:r>
            <a:r>
              <a:rPr sz="2200" spc="4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23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</a:p>
          <a:p>
            <a:pPr marL="343217" marR="0">
              <a:lnSpc>
                <a:spcPts val="2414"/>
              </a:lnSpc>
              <a:spcBef>
                <a:spcPts val="213"/>
              </a:spcBef>
              <a:spcAft>
                <a:spcPts val="0"/>
              </a:spcAft>
            </a:pPr>
            <a:r>
              <a:rPr sz="2200" spc="-11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  <a:r>
              <a:rPr sz="2200" spc="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8" dirty="0">
                <a:solidFill>
                  <a:srgbClr val="000000"/>
                </a:solidFill>
                <a:latin typeface="Times New Roman"/>
                <a:cs typeface="Times New Roman"/>
              </a:rPr>
              <a:t>«Посуда»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0114" y="2678019"/>
            <a:ext cx="6514385" cy="348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68" dirty="0">
                <a:solidFill>
                  <a:srgbClr val="000000"/>
                </a:solidFill>
                <a:latin typeface="Times New Roman"/>
                <a:cs typeface="Times New Roman"/>
              </a:rPr>
              <a:t>Разуч</a:t>
            </a:r>
            <a:r>
              <a:rPr sz="2200" spc="-5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200" spc="-5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ли</a:t>
            </a:r>
            <a:r>
              <a:rPr sz="2200" spc="3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стихи,</a:t>
            </a:r>
            <a:r>
              <a:rPr sz="2200" spc="1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12" dirty="0">
                <a:solidFill>
                  <a:srgbClr val="000000"/>
                </a:solidFill>
                <a:latin typeface="Times New Roman"/>
                <a:cs typeface="Times New Roman"/>
              </a:rPr>
              <a:t>песни,</a:t>
            </a:r>
            <a:r>
              <a:rPr sz="2200" spc="-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4" dirty="0">
                <a:solidFill>
                  <a:srgbClr val="000000"/>
                </a:solidFill>
                <a:latin typeface="Times New Roman"/>
                <a:cs typeface="Times New Roman"/>
              </a:rPr>
              <a:t>загадки</a:t>
            </a:r>
            <a:r>
              <a:rPr sz="2200" spc="7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200" spc="-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тему</a:t>
            </a:r>
            <a:r>
              <a:rPr sz="2200" spc="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7" dirty="0">
                <a:solidFill>
                  <a:srgbClr val="000000"/>
                </a:solidFill>
                <a:latin typeface="Times New Roman"/>
                <a:cs typeface="Times New Roman"/>
              </a:rPr>
              <a:t>«Посуда»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20114" y="3078577"/>
            <a:ext cx="3828231" cy="3482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6" dirty="0">
                <a:solidFill>
                  <a:srgbClr val="000000"/>
                </a:solidFill>
                <a:latin typeface="Times New Roman"/>
                <a:cs typeface="Times New Roman"/>
              </a:rPr>
              <a:t>Получили</a:t>
            </a:r>
            <a:r>
              <a:rPr sz="2200" spc="3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творче</a:t>
            </a:r>
            <a:r>
              <a:rPr sz="2200" spc="-47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8" dirty="0">
                <a:solidFill>
                  <a:srgbClr val="000000"/>
                </a:solidFill>
                <a:latin typeface="Times New Roman"/>
                <a:cs typeface="Times New Roman"/>
              </a:rPr>
              <a:t>ский</a:t>
            </a:r>
            <a:r>
              <a:rPr sz="2200" spc="1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000000"/>
                </a:solidFill>
                <a:latin typeface="Times New Roman"/>
                <a:cs typeface="Times New Roman"/>
              </a:rPr>
              <a:t>оп</a:t>
            </a:r>
            <a:r>
              <a:rPr sz="2200" spc="-5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62" dirty="0">
                <a:solidFill>
                  <a:srgbClr val="000000"/>
                </a:solidFill>
                <a:latin typeface="Times New Roman"/>
                <a:cs typeface="Times New Roman"/>
              </a:rPr>
              <a:t>ыт.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0114" y="3488245"/>
            <a:ext cx="7160468" cy="34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1" dirty="0">
                <a:solidFill>
                  <a:srgbClr val="000000"/>
                </a:solidFill>
                <a:latin typeface="Times New Roman"/>
                <a:cs typeface="Times New Roman"/>
              </a:rPr>
              <a:t>Освоены</a:t>
            </a:r>
            <a:r>
              <a:rPr sz="2200" spc="1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3" dirty="0">
                <a:solidFill>
                  <a:srgbClr val="000000"/>
                </a:solidFill>
                <a:latin typeface="Times New Roman"/>
                <a:cs typeface="Times New Roman"/>
              </a:rPr>
              <a:t>навыки</a:t>
            </a:r>
            <a:r>
              <a:rPr sz="2200" spc="16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3" dirty="0">
                <a:solidFill>
                  <a:srgbClr val="000000"/>
                </a:solidFill>
                <a:latin typeface="Times New Roman"/>
                <a:cs typeface="Times New Roman"/>
              </a:rPr>
              <a:t>самообслужив</a:t>
            </a:r>
            <a:r>
              <a:rPr sz="2200" spc="-4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ания</a:t>
            </a:r>
            <a:r>
              <a:rPr sz="2200" spc="3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7" dirty="0">
                <a:solidFill>
                  <a:srgbClr val="000000"/>
                </a:solidFill>
                <a:latin typeface="Times New Roman"/>
                <a:cs typeface="Times New Roman"/>
              </a:rPr>
              <a:t>(умение</a:t>
            </a:r>
            <a:r>
              <a:rPr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7" dirty="0">
                <a:solidFill>
                  <a:srgbClr val="000000"/>
                </a:solidFill>
                <a:latin typeface="Times New Roman"/>
                <a:cs typeface="Times New Roman"/>
              </a:rPr>
              <a:t>правильно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63332" y="3826459"/>
            <a:ext cx="3039226" cy="344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1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30" dirty="0">
                <a:solidFill>
                  <a:srgbClr val="000000"/>
                </a:solidFill>
                <a:latin typeface="Times New Roman"/>
                <a:cs typeface="Times New Roman"/>
              </a:rPr>
              <a:t>держать</a:t>
            </a:r>
            <a:r>
              <a:rPr sz="2200" spc="19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93" dirty="0">
                <a:solidFill>
                  <a:srgbClr val="000000"/>
                </a:solidFill>
                <a:latin typeface="Times New Roman"/>
                <a:cs typeface="Times New Roman"/>
              </a:rPr>
              <a:t>ложку,</a:t>
            </a:r>
            <a:r>
              <a:rPr sz="2200" spc="3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000000"/>
                </a:solidFill>
                <a:latin typeface="Times New Roman"/>
                <a:cs typeface="Times New Roman"/>
              </a:rPr>
              <a:t>кружку)</a:t>
            </a:r>
            <a:r>
              <a:rPr sz="2200" spc="-5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20114" y="4222686"/>
            <a:ext cx="6620272" cy="34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2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детей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возникло</a:t>
            </a:r>
            <a:r>
              <a:rPr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переживание</a:t>
            </a:r>
            <a:r>
              <a:rPr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1" dirty="0">
                <a:solidFill>
                  <a:srgbClr val="000000"/>
                </a:solidFill>
                <a:latin typeface="Times New Roman"/>
                <a:cs typeface="Times New Roman"/>
              </a:rPr>
              <a:t>чувства</a:t>
            </a:r>
            <a:r>
              <a:rPr sz="2200" spc="1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1" dirty="0">
                <a:solidFill>
                  <a:srgbClr val="000000"/>
                </a:solidFill>
                <a:latin typeface="Times New Roman"/>
                <a:cs typeface="Times New Roman"/>
              </a:rPr>
              <a:t>гордости</a:t>
            </a:r>
            <a:r>
              <a:rPr sz="2200" spc="1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4" dirty="0">
                <a:solidFill>
                  <a:srgbClr val="000000"/>
                </a:solidFill>
                <a:latin typeface="Times New Roman"/>
                <a:cs typeface="Times New Roman"/>
              </a:rPr>
              <a:t>за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63332" y="4560900"/>
            <a:ext cx="2866387" cy="344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11"/>
              </a:lnSpc>
              <a:spcBef>
                <a:spcPts val="0"/>
              </a:spcBef>
              <a:spcAft>
                <a:spcPts val="0"/>
              </a:spcAft>
            </a:pPr>
            <a:r>
              <a:rPr sz="2200" spc="-75" dirty="0">
                <a:solidFill>
                  <a:srgbClr val="000000"/>
                </a:solidFill>
                <a:latin typeface="Times New Roman"/>
                <a:cs typeface="Times New Roman"/>
              </a:rPr>
              <a:t>результ</a:t>
            </a:r>
            <a:r>
              <a:rPr sz="2200" spc="-4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75" dirty="0">
                <a:solidFill>
                  <a:srgbClr val="000000"/>
                </a:solidFill>
                <a:latin typeface="Times New Roman"/>
                <a:cs typeface="Times New Roman"/>
              </a:rPr>
              <a:t>ат</a:t>
            </a:r>
            <a:r>
              <a:rPr sz="2200" spc="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000000"/>
                </a:solidFill>
                <a:latin typeface="Times New Roman"/>
                <a:cs typeface="Times New Roman"/>
              </a:rPr>
              <a:t>своего</a:t>
            </a:r>
            <a:r>
              <a:rPr sz="2200" spc="1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63" dirty="0">
                <a:solidFill>
                  <a:srgbClr val="000000"/>
                </a:solidFill>
                <a:latin typeface="Times New Roman"/>
                <a:cs typeface="Times New Roman"/>
              </a:rPr>
              <a:t>труда.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20114" y="4957669"/>
            <a:ext cx="6995748" cy="348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Дети </a:t>
            </a:r>
            <a:r>
              <a:rPr sz="2200" spc="-47" dirty="0">
                <a:solidFill>
                  <a:srgbClr val="000000"/>
                </a:solidFill>
                <a:latin typeface="Times New Roman"/>
                <a:cs typeface="Times New Roman"/>
              </a:rPr>
              <a:t>стали</a:t>
            </a:r>
            <a:r>
              <a:rPr sz="2200" spc="2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62" dirty="0">
                <a:solidFill>
                  <a:srgbClr val="000000"/>
                </a:solidFill>
                <a:latin typeface="Times New Roman"/>
                <a:cs typeface="Times New Roman"/>
              </a:rPr>
              <a:t>аккурат</a:t>
            </a:r>
            <a:r>
              <a:rPr sz="2200" spc="-5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н</a:t>
            </a:r>
            <a:r>
              <a:rPr sz="2200" spc="-5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ее</a:t>
            </a:r>
            <a:r>
              <a:rPr sz="2200" spc="3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0000"/>
                </a:solidFill>
                <a:latin typeface="Times New Roman"/>
                <a:cs typeface="Times New Roman"/>
              </a:rPr>
              <a:t>относится</a:t>
            </a:r>
            <a:r>
              <a:rPr sz="22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7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предметам</a:t>
            </a:r>
            <a:r>
              <a:rPr sz="2200" spc="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000000"/>
                </a:solidFill>
                <a:latin typeface="Times New Roman"/>
                <a:cs typeface="Times New Roman"/>
              </a:rPr>
              <a:t>посуды.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20114" y="5367211"/>
            <a:ext cx="7531175" cy="682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200" spc="13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1" dirty="0">
                <a:solidFill>
                  <a:srgbClr val="000000"/>
                </a:solidFill>
                <a:latin typeface="Times New Roman"/>
                <a:cs typeface="Times New Roman"/>
              </a:rPr>
              <a:t>Прояв</a:t>
            </a:r>
            <a:r>
              <a:rPr sz="2200" spc="-4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000000"/>
                </a:solidFill>
                <a:latin typeface="Times New Roman"/>
                <a:cs typeface="Times New Roman"/>
              </a:rPr>
              <a:t>ляют</a:t>
            </a:r>
            <a:r>
              <a:rPr sz="2200" spc="20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14" dirty="0">
                <a:solidFill>
                  <a:srgbClr val="000000"/>
                </a:solidFill>
                <a:latin typeface="Times New Roman"/>
                <a:cs typeface="Times New Roman"/>
              </a:rPr>
              <a:t>интерес</a:t>
            </a:r>
            <a:r>
              <a:rPr sz="2200" spc="198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200" spc="20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4" dirty="0">
                <a:solidFill>
                  <a:srgbClr val="000000"/>
                </a:solidFill>
                <a:latin typeface="Times New Roman"/>
                <a:cs typeface="Times New Roman"/>
              </a:rPr>
              <a:t>сюжетно</a:t>
            </a:r>
            <a:r>
              <a:rPr sz="2200" spc="-56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ролевым</a:t>
            </a:r>
            <a:r>
              <a:rPr sz="2200" spc="20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играм</a:t>
            </a:r>
            <a:r>
              <a:rPr sz="2200" spc="20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</a:p>
          <a:p>
            <a:pPr marL="343217" marR="0">
              <a:lnSpc>
                <a:spcPts val="2411"/>
              </a:lnSpc>
              <a:spcBef>
                <a:spcPts val="268"/>
              </a:spcBef>
              <a:spcAft>
                <a:spcPts val="0"/>
              </a:spcAft>
            </a:pPr>
            <a:r>
              <a:rPr sz="2200" spc="-21" dirty="0">
                <a:solidFill>
                  <a:srgbClr val="000000"/>
                </a:solidFill>
                <a:latin typeface="Times New Roman"/>
                <a:cs typeface="Times New Roman"/>
              </a:rPr>
              <a:t>использованием</a:t>
            </a:r>
            <a:r>
              <a:rPr sz="220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37" dirty="0">
                <a:solidFill>
                  <a:srgbClr val="000000"/>
                </a:solidFill>
                <a:latin typeface="Times New Roman"/>
                <a:cs typeface="Times New Roman"/>
              </a:rPr>
              <a:t>разной</a:t>
            </a:r>
            <a:r>
              <a:rPr sz="2200" spc="2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49" dirty="0">
                <a:solidFill>
                  <a:srgbClr val="000000"/>
                </a:solidFill>
                <a:latin typeface="Times New Roman"/>
                <a:cs typeface="Times New Roman"/>
              </a:rPr>
              <a:t>посуды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6014" y="955849"/>
            <a:ext cx="5541536" cy="11667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50086" marR="0">
              <a:lnSpc>
                <a:spcPts val="440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Паспорт</a:t>
            </a:r>
            <a:r>
              <a:rPr sz="4000" b="1" spc="1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проект</a:t>
            </a:r>
            <a:r>
              <a:rPr sz="4000" b="1" spc="-86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</a:p>
          <a:p>
            <a:pPr marL="0" marR="0">
              <a:lnSpc>
                <a:spcPts val="3608"/>
              </a:lnSpc>
              <a:spcBef>
                <a:spcPts val="857"/>
              </a:spcBef>
              <a:spcAft>
                <a:spcPts val="0"/>
              </a:spcAft>
            </a:pPr>
            <a:r>
              <a:rPr sz="325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3250" spc="7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Вид</a:t>
            </a:r>
            <a:r>
              <a:rPr sz="3250" b="1" spc="-1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проект</a:t>
            </a:r>
            <a:r>
              <a:rPr sz="3250" b="1" spc="-6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а:</a:t>
            </a:r>
            <a:r>
              <a:rPr sz="3250" b="1" spc="-16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15" dirty="0">
                <a:solidFill>
                  <a:srgbClr val="000000"/>
                </a:solidFill>
                <a:latin typeface="Times New Roman"/>
                <a:cs typeface="Times New Roman"/>
              </a:rPr>
              <a:t>игровой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6014" y="2216179"/>
            <a:ext cx="5804391" cy="497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05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3250" spc="7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31" dirty="0">
                <a:solidFill>
                  <a:srgbClr val="000000"/>
                </a:solidFill>
                <a:latin typeface="Times New Roman"/>
                <a:cs typeface="Times New Roman"/>
              </a:rPr>
              <a:t>Тип</a:t>
            </a:r>
            <a:r>
              <a:rPr sz="3250" b="1" spc="-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проект</a:t>
            </a:r>
            <a:r>
              <a:rPr sz="3250" b="1" spc="-6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а:</a:t>
            </a:r>
            <a:r>
              <a:rPr sz="3250" b="1" spc="-2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кр</a:t>
            </a:r>
            <a:r>
              <a:rPr sz="3250" spc="-77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38" dirty="0">
                <a:solidFill>
                  <a:srgbClr val="000000"/>
                </a:solidFill>
                <a:latin typeface="Times New Roman"/>
                <a:cs typeface="Times New Roman"/>
              </a:rPr>
              <a:t>аткосрочный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6014" y="2797678"/>
            <a:ext cx="6765035" cy="984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08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 smtClean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3250" spc="75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23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Срок</a:t>
            </a:r>
            <a:r>
              <a:rPr sz="3250" b="1" spc="792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1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реализации</a:t>
            </a:r>
            <a:r>
              <a:rPr sz="325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3250" b="1" spc="732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3250" spc="6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10</a:t>
            </a:r>
            <a:r>
              <a:rPr sz="3250" spc="767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4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март</a:t>
            </a:r>
            <a:r>
              <a:rPr sz="3250" spc="-736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3250" spc="7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14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endParaRPr sz="3250" spc="-14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3154" marR="0">
              <a:lnSpc>
                <a:spcPts val="3576"/>
              </a:lnSpc>
              <a:spcBef>
                <a:spcPts val="203"/>
              </a:spcBef>
              <a:spcAft>
                <a:spcPts val="0"/>
              </a:spcAft>
            </a:pPr>
            <a:r>
              <a:rPr sz="3250" spc="27" dirty="0" smtClean="0">
                <a:solidFill>
                  <a:srgbClr val="000000"/>
                </a:solidFill>
                <a:latin typeface="Times New Roman"/>
                <a:cs typeface="Times New Roman"/>
              </a:rPr>
              <a:t>24</a:t>
            </a:r>
            <a:r>
              <a:rPr sz="3250" spc="-136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марта</a:t>
            </a:r>
            <a:r>
              <a:rPr sz="3250" dirty="0" smtClean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325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6014" y="3875814"/>
            <a:ext cx="6567026" cy="497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05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 smtClean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3250" spc="75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47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3250" b="1" spc="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18" dirty="0">
                <a:solidFill>
                  <a:srgbClr val="000000"/>
                </a:solidFill>
                <a:latin typeface="Times New Roman"/>
                <a:cs typeface="Times New Roman"/>
              </a:rPr>
              <a:t>числу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участников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3250" b="1" spc="-2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sz="3250" spc="-79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49" dirty="0">
                <a:solidFill>
                  <a:srgbClr val="000000"/>
                </a:solidFill>
                <a:latin typeface="Times New Roman"/>
                <a:cs typeface="Times New Roman"/>
              </a:rPr>
              <a:t>рупповой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6014" y="4457188"/>
            <a:ext cx="6745795" cy="984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08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3250" spc="7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Состав</a:t>
            </a:r>
            <a:r>
              <a:rPr sz="3250" b="1" spc="8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28" dirty="0">
                <a:solidFill>
                  <a:srgbClr val="000000"/>
                </a:solidFill>
                <a:latin typeface="Times New Roman"/>
                <a:cs typeface="Times New Roman"/>
              </a:rPr>
              <a:t>участ</a:t>
            </a:r>
            <a:r>
              <a:rPr sz="3250" b="1" spc="-75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b="1" spc="-37" dirty="0">
                <a:solidFill>
                  <a:srgbClr val="000000"/>
                </a:solidFill>
                <a:latin typeface="Times New Roman"/>
                <a:cs typeface="Times New Roman"/>
              </a:rPr>
              <a:t>ников</a:t>
            </a:r>
            <a:r>
              <a:rPr sz="3250" b="1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3250" b="1" spc="8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20" dirty="0">
                <a:solidFill>
                  <a:srgbClr val="000000"/>
                </a:solidFill>
                <a:latin typeface="Times New Roman"/>
                <a:cs typeface="Times New Roman"/>
              </a:rPr>
              <a:t>воспит</a:t>
            </a:r>
            <a:r>
              <a:rPr sz="3250" spc="-7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51" dirty="0">
                <a:solidFill>
                  <a:srgbClr val="000000"/>
                </a:solidFill>
                <a:latin typeface="Times New Roman"/>
                <a:cs typeface="Times New Roman"/>
              </a:rPr>
              <a:t>атели,</a:t>
            </a:r>
          </a:p>
          <a:p>
            <a:pPr marL="343154" marR="0">
              <a:lnSpc>
                <a:spcPts val="3576"/>
              </a:lnSpc>
              <a:spcBef>
                <a:spcPts val="203"/>
              </a:spcBef>
              <a:spcAft>
                <a:spcPts val="0"/>
              </a:spcAft>
            </a:pPr>
            <a:r>
              <a:rPr sz="3250" spc="-25" dirty="0">
                <a:solidFill>
                  <a:srgbClr val="000000"/>
                </a:solidFill>
                <a:latin typeface="Times New Roman"/>
                <a:cs typeface="Times New Roman"/>
              </a:rPr>
              <a:t>дети,</a:t>
            </a:r>
            <a:r>
              <a:rPr sz="325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50" spc="-31" dirty="0">
                <a:solidFill>
                  <a:srgbClr val="000000"/>
                </a:solidFill>
                <a:latin typeface="Times New Roman"/>
                <a:cs typeface="Times New Roman"/>
              </a:rPr>
              <a:t>родители</a:t>
            </a:r>
            <a:r>
              <a:rPr sz="325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52114" y="650287"/>
            <a:ext cx="3408981" cy="597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0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Актуальность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6789" y="1408929"/>
            <a:ext cx="7394989" cy="22386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8614" marR="0">
              <a:lnSpc>
                <a:spcPts val="20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11" dirty="0">
                <a:solidFill>
                  <a:srgbClr val="000000"/>
                </a:solidFill>
                <a:latin typeface="Times New Roman"/>
                <a:cs typeface="Times New Roman"/>
              </a:rPr>
              <a:t>Ребенок,</a:t>
            </a:r>
            <a:r>
              <a:rPr sz="19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уже</a:t>
            </a:r>
            <a:r>
              <a:rPr sz="190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1900" spc="10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рождения</a:t>
            </a:r>
            <a:r>
              <a:rPr sz="1900" spc="1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активно</a:t>
            </a:r>
            <a:r>
              <a:rPr sz="1900" spc="1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3" dirty="0">
                <a:solidFill>
                  <a:srgbClr val="000000"/>
                </a:solidFill>
                <a:latin typeface="Times New Roman"/>
                <a:cs typeface="Times New Roman"/>
              </a:rPr>
              <a:t>входит</a:t>
            </a:r>
            <a:r>
              <a:rPr sz="190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90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предметный</a:t>
            </a:r>
            <a:r>
              <a:rPr sz="1900" spc="10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18" dirty="0">
                <a:solidFill>
                  <a:srgbClr val="000000"/>
                </a:solidFill>
                <a:latin typeface="Times New Roman"/>
                <a:cs typeface="Times New Roman"/>
              </a:rPr>
              <a:t>мир,</a:t>
            </a:r>
          </a:p>
          <a:p>
            <a:pPr marL="0" marR="0">
              <a:lnSpc>
                <a:spcPts val="2079"/>
              </a:lnSpc>
              <a:spcBef>
                <a:spcPts val="501"/>
              </a:spcBef>
              <a:spcAft>
                <a:spcPts val="0"/>
              </a:spcAft>
            </a:pPr>
            <a:r>
              <a:rPr sz="1900" spc="-23" dirty="0">
                <a:solidFill>
                  <a:srgbClr val="000000"/>
                </a:solidFill>
                <a:latin typeface="Times New Roman"/>
                <a:cs typeface="Times New Roman"/>
              </a:rPr>
              <a:t>начинает</a:t>
            </a:r>
            <a:r>
              <a:rPr sz="1900" spc="14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5" dirty="0">
                <a:solidFill>
                  <a:srgbClr val="000000"/>
                </a:solidFill>
                <a:latin typeface="Times New Roman"/>
                <a:cs typeface="Times New Roman"/>
              </a:rPr>
              <a:t>знакомится</a:t>
            </a:r>
            <a:r>
              <a:rPr sz="1900" spc="145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1900" spc="13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большим</a:t>
            </a:r>
            <a:r>
              <a:rPr sz="1900" spc="140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количеством</a:t>
            </a:r>
            <a:r>
              <a:rPr sz="1900" spc="139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предметов,</a:t>
            </a:r>
            <a:r>
              <a:rPr sz="1900" spc="13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41" dirty="0">
                <a:solidFill>
                  <a:srgbClr val="000000"/>
                </a:solidFill>
                <a:latin typeface="Times New Roman"/>
                <a:cs typeface="Times New Roman"/>
              </a:rPr>
              <a:t>их</a:t>
            </a:r>
          </a:p>
          <a:p>
            <a:pPr marL="0" marR="0">
              <a:lnSpc>
                <a:spcPts val="2079"/>
              </a:lnSpc>
              <a:spcBef>
                <a:spcPts val="472"/>
              </a:spcBef>
              <a:spcAft>
                <a:spcPts val="0"/>
              </a:spcAft>
            </a:pP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качествами</a:t>
            </a:r>
            <a:r>
              <a:rPr sz="1900" spc="19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900" spc="19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свойствами,</a:t>
            </a:r>
            <a:r>
              <a:rPr sz="1900" spc="19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практически</a:t>
            </a:r>
            <a:r>
              <a:rPr sz="1900" spc="19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осваивает</a:t>
            </a:r>
            <a:r>
              <a:rPr sz="1900" spc="19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20" dirty="0">
                <a:solidFill>
                  <a:srgbClr val="000000"/>
                </a:solidFill>
                <a:latin typeface="Times New Roman"/>
                <a:cs typeface="Times New Roman"/>
              </a:rPr>
              <a:t>способы</a:t>
            </a:r>
          </a:p>
          <a:p>
            <a:pPr marL="0" marR="0">
              <a:lnSpc>
                <a:spcPts val="2079"/>
              </a:lnSpc>
              <a:spcBef>
                <a:spcPts val="347"/>
              </a:spcBef>
              <a:spcAft>
                <a:spcPts val="0"/>
              </a:spcAft>
            </a:pPr>
            <a:r>
              <a:rPr sz="1900" spc="-15" dirty="0">
                <a:solidFill>
                  <a:srgbClr val="000000"/>
                </a:solidFill>
                <a:latin typeface="Times New Roman"/>
                <a:cs typeface="Times New Roman"/>
              </a:rPr>
              <a:t>использования</a:t>
            </a:r>
            <a:r>
              <a:rPr sz="1900" spc="1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предметов</a:t>
            </a:r>
            <a:r>
              <a:rPr sz="1900" spc="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900" spc="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бытовой,</a:t>
            </a:r>
            <a:r>
              <a:rPr sz="1900" spc="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000000"/>
                </a:solidFill>
                <a:latin typeface="Times New Roman"/>
                <a:cs typeface="Times New Roman"/>
              </a:rPr>
              <a:t>игровой</a:t>
            </a:r>
            <a:r>
              <a:rPr sz="19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и других</a:t>
            </a:r>
            <a:r>
              <a:rPr sz="1900" spc="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4" dirty="0">
                <a:solidFill>
                  <a:srgbClr val="000000"/>
                </a:solidFill>
                <a:latin typeface="Times New Roman"/>
                <a:cs typeface="Times New Roman"/>
              </a:rPr>
              <a:t>видах</a:t>
            </a:r>
            <a:r>
              <a:rPr sz="19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дет</a:t>
            </a:r>
            <a:r>
              <a:rPr sz="1900" spc="-40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3" dirty="0">
                <a:solidFill>
                  <a:srgbClr val="000000"/>
                </a:solidFill>
                <a:latin typeface="Times New Roman"/>
                <a:cs typeface="Times New Roman"/>
              </a:rPr>
              <a:t>ской</a:t>
            </a:r>
          </a:p>
          <a:p>
            <a:pPr marL="0" marR="0">
              <a:lnSpc>
                <a:spcPts val="2079"/>
              </a:lnSpc>
              <a:spcBef>
                <a:spcPts val="476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деятельности.</a:t>
            </a:r>
            <a:r>
              <a:rPr sz="1900" spc="17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0" dirty="0">
                <a:solidFill>
                  <a:srgbClr val="000000"/>
                </a:solidFill>
                <a:latin typeface="Times New Roman"/>
                <a:cs typeface="Times New Roman"/>
              </a:rPr>
              <a:t>Но</a:t>
            </a:r>
            <a:r>
              <a:rPr sz="1900" spc="18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900" spc="185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1" dirty="0">
                <a:solidFill>
                  <a:srgbClr val="000000"/>
                </a:solidFill>
                <a:latin typeface="Times New Roman"/>
                <a:cs typeface="Times New Roman"/>
              </a:rPr>
              <a:t>силу</a:t>
            </a:r>
            <a:r>
              <a:rPr sz="1900" spc="18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недостаточной</a:t>
            </a:r>
            <a:r>
              <a:rPr sz="1900" spc="18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сформированности</a:t>
            </a:r>
          </a:p>
          <a:p>
            <a:pPr marL="0" marR="0">
              <a:lnSpc>
                <a:spcPts val="2079"/>
              </a:lnSpc>
              <a:spcBef>
                <a:spcPts val="397"/>
              </a:spcBef>
              <a:spcAft>
                <a:spcPts val="0"/>
              </a:spcAft>
            </a:pPr>
            <a:r>
              <a:rPr sz="1900" spc="-20" dirty="0">
                <a:solidFill>
                  <a:srgbClr val="000000"/>
                </a:solidFill>
                <a:latin typeface="Times New Roman"/>
                <a:cs typeface="Times New Roman"/>
              </a:rPr>
              <a:t>когнитивных</a:t>
            </a:r>
            <a:r>
              <a:rPr sz="190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процессов</a:t>
            </a:r>
            <a:r>
              <a:rPr sz="1900" spc="11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(восприятия,</a:t>
            </a:r>
            <a:r>
              <a:rPr sz="1900" spc="9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мышления,</a:t>
            </a:r>
            <a:r>
              <a:rPr sz="1900" spc="1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памяти),</a:t>
            </a:r>
            <a:r>
              <a:rPr sz="19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отсутствия</a:t>
            </a:r>
          </a:p>
          <a:p>
            <a:pPr marL="0" marR="0">
              <a:lnSpc>
                <a:spcPts val="2079"/>
              </a:lnSpc>
              <a:spcBef>
                <a:spcPts val="425"/>
              </a:spcBef>
              <a:spcAft>
                <a:spcPts val="0"/>
              </a:spcAft>
            </a:pPr>
            <a:r>
              <a:rPr sz="1900" spc="-31" dirty="0">
                <a:solidFill>
                  <a:srgbClr val="000000"/>
                </a:solidFill>
                <a:latin typeface="Times New Roman"/>
                <a:cs typeface="Times New Roman"/>
              </a:rPr>
              <a:t>социального</a:t>
            </a:r>
            <a:r>
              <a:rPr sz="1900" spc="2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опыта</a:t>
            </a:r>
            <a:r>
              <a:rPr sz="1900" spc="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ребенок</a:t>
            </a:r>
            <a:r>
              <a:rPr sz="19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нуждается</a:t>
            </a:r>
            <a:r>
              <a:rPr sz="1900" spc="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9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руководстве</a:t>
            </a:r>
            <a:r>
              <a:rPr sz="1900" spc="-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взро</a:t>
            </a:r>
            <a:r>
              <a:rPr sz="1900" spc="-3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30" dirty="0">
                <a:solidFill>
                  <a:srgbClr val="000000"/>
                </a:solidFill>
                <a:latin typeface="Times New Roman"/>
                <a:cs typeface="Times New Roman"/>
              </a:rPr>
              <a:t>слого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6789" y="3717154"/>
            <a:ext cx="7403048" cy="18951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8614" marR="0">
              <a:lnSpc>
                <a:spcPts val="2079"/>
              </a:lnSpc>
              <a:spcBef>
                <a:spcPts val="0"/>
              </a:spcBef>
              <a:spcAft>
                <a:spcPts val="0"/>
              </a:spcAft>
            </a:pP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Реализация</a:t>
            </a:r>
            <a:r>
              <a:rPr sz="1900" spc="7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8" dirty="0">
                <a:solidFill>
                  <a:srgbClr val="000000"/>
                </a:solidFill>
                <a:latin typeface="Times New Roman"/>
                <a:cs typeface="Times New Roman"/>
              </a:rPr>
              <a:t>данного</a:t>
            </a:r>
            <a:r>
              <a:rPr sz="1900" spc="7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</a:t>
            </a:r>
            <a:r>
              <a:rPr sz="1900" spc="69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позволяет</a:t>
            </a:r>
            <a:r>
              <a:rPr sz="1900" spc="7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000000"/>
                </a:solidFill>
                <a:latin typeface="Times New Roman"/>
                <a:cs typeface="Times New Roman"/>
              </a:rPr>
              <a:t>взрослому</a:t>
            </a:r>
            <a:r>
              <a:rPr sz="1900" spc="7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8" dirty="0">
                <a:solidFill>
                  <a:srgbClr val="000000"/>
                </a:solidFill>
                <a:latin typeface="Times New Roman"/>
                <a:cs typeface="Times New Roman"/>
              </a:rPr>
              <a:t>помочь</a:t>
            </a:r>
          </a:p>
          <a:p>
            <a:pPr marL="0" marR="0">
              <a:lnSpc>
                <a:spcPts val="2079"/>
              </a:lnSpc>
              <a:spcBef>
                <a:spcPts val="401"/>
              </a:spcBef>
              <a:spcAft>
                <a:spcPts val="0"/>
              </a:spcAft>
            </a:pPr>
            <a:r>
              <a:rPr sz="1900" spc="-12" dirty="0">
                <a:solidFill>
                  <a:srgbClr val="000000"/>
                </a:solidFill>
                <a:latin typeface="Times New Roman"/>
                <a:cs typeface="Times New Roman"/>
              </a:rPr>
              <a:t>ребенку</a:t>
            </a:r>
            <a:r>
              <a:rPr sz="1900" spc="25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обобщить</a:t>
            </a:r>
            <a:r>
              <a:rPr sz="1900" spc="25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свой</a:t>
            </a:r>
            <a:r>
              <a:rPr sz="1900" spc="25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познавательный</a:t>
            </a:r>
            <a:r>
              <a:rPr sz="1900" spc="248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rgbClr val="000000"/>
                </a:solidFill>
                <a:latin typeface="Times New Roman"/>
                <a:cs typeface="Times New Roman"/>
              </a:rPr>
              <a:t>опыт,</a:t>
            </a:r>
            <a:r>
              <a:rPr sz="1900" spc="26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rgbClr val="000000"/>
                </a:solidFill>
                <a:latin typeface="Times New Roman"/>
                <a:cs typeface="Times New Roman"/>
              </a:rPr>
              <a:t>научить</a:t>
            </a:r>
          </a:p>
          <a:p>
            <a:pPr marL="0" marR="0">
              <a:lnSpc>
                <a:spcPts val="2079"/>
              </a:lnSpc>
              <a:spcBef>
                <a:spcPts val="422"/>
              </a:spcBef>
              <a:spcAft>
                <a:spcPts val="0"/>
              </a:spcAft>
            </a:pPr>
            <a:r>
              <a:rPr sz="1900" spc="-15" dirty="0">
                <a:solidFill>
                  <a:srgbClr val="000000"/>
                </a:solidFill>
                <a:latin typeface="Times New Roman"/>
                <a:cs typeface="Times New Roman"/>
              </a:rPr>
              <a:t>обследовательским</a:t>
            </a:r>
            <a:r>
              <a:rPr sz="1900" spc="107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действиям,</a:t>
            </a:r>
            <a:r>
              <a:rPr sz="1900" spc="1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незаметно</a:t>
            </a:r>
            <a:r>
              <a:rPr sz="1900" spc="10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овладеть</a:t>
            </a:r>
            <a:r>
              <a:rPr sz="1900" spc="9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простейшими</a:t>
            </a:r>
          </a:p>
          <a:p>
            <a:pPr marL="0" marR="0">
              <a:lnSpc>
                <a:spcPts val="2079"/>
              </a:lnSpc>
              <a:spcBef>
                <a:spcPts val="397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сенсорными</a:t>
            </a:r>
            <a:r>
              <a:rPr sz="1900" spc="3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эталонами</a:t>
            </a:r>
            <a:r>
              <a:rPr sz="1900" spc="29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цвета,</a:t>
            </a:r>
            <a:r>
              <a:rPr sz="1900" spc="3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формы,</a:t>
            </a:r>
            <a:r>
              <a:rPr sz="1900" spc="3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величины,</a:t>
            </a:r>
            <a:r>
              <a:rPr sz="1900" spc="3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обогатить</a:t>
            </a:r>
            <a:r>
              <a:rPr sz="1900" spc="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словарь</a:t>
            </a:r>
          </a:p>
          <a:p>
            <a:pPr marL="0" marR="0">
              <a:lnSpc>
                <a:spcPts val="2079"/>
              </a:lnSpc>
              <a:spcBef>
                <a:spcPts val="426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названиями</a:t>
            </a:r>
            <a:r>
              <a:rPr sz="1900" spc="16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предметов,</a:t>
            </a:r>
            <a:r>
              <a:rPr sz="1900" spc="16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1900" spc="16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27" dirty="0">
                <a:solidFill>
                  <a:srgbClr val="000000"/>
                </a:solidFill>
                <a:latin typeface="Times New Roman"/>
                <a:cs typeface="Times New Roman"/>
              </a:rPr>
              <a:t>так</a:t>
            </a:r>
            <a:r>
              <a:rPr sz="1900" spc="157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34" dirty="0">
                <a:solidFill>
                  <a:srgbClr val="000000"/>
                </a:solidFill>
                <a:latin typeface="Times New Roman"/>
                <a:cs typeface="Times New Roman"/>
              </a:rPr>
              <a:t>же</a:t>
            </a:r>
            <a:r>
              <a:rPr sz="1900" spc="17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словами,</a:t>
            </a:r>
            <a:r>
              <a:rPr sz="1900" spc="15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обозначающими</a:t>
            </a:r>
          </a:p>
          <a:p>
            <a:pPr marL="0" marR="0">
              <a:lnSpc>
                <a:spcPts val="2079"/>
              </a:lnSpc>
              <a:spcBef>
                <a:spcPts val="397"/>
              </a:spcBef>
              <a:spcAft>
                <a:spcPts val="0"/>
              </a:spcAft>
            </a:pP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многообразие</a:t>
            </a:r>
            <a:r>
              <a:rPr sz="1900" spc="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качеств,</a:t>
            </a:r>
            <a:r>
              <a:rPr sz="19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свойств</a:t>
            </a:r>
            <a:r>
              <a:rPr sz="1900" spc="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9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25" dirty="0">
                <a:solidFill>
                  <a:srgbClr val="000000"/>
                </a:solidFill>
                <a:latin typeface="Times New Roman"/>
                <a:cs typeface="Times New Roman"/>
              </a:rPr>
              <a:t>признаков</a:t>
            </a:r>
            <a:r>
              <a:rPr sz="1900" spc="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spc="-12" dirty="0">
                <a:solidFill>
                  <a:srgbClr val="000000"/>
                </a:solidFill>
                <a:latin typeface="Times New Roman"/>
                <a:cs typeface="Times New Roman"/>
              </a:rPr>
              <a:t>этих</a:t>
            </a:r>
            <a:r>
              <a:rPr sz="19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38271" y="866568"/>
            <a:ext cx="2437089" cy="597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0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21" dirty="0">
                <a:solidFill>
                  <a:srgbClr val="C00000"/>
                </a:solidFill>
                <a:latin typeface="Times New Roman"/>
                <a:cs typeface="Times New Roman"/>
              </a:rPr>
              <a:t>Проблема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54442" y="1657235"/>
            <a:ext cx="6578479" cy="2045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8677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Дети</a:t>
            </a:r>
            <a:r>
              <a:rPr sz="2400" spc="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раннего</a:t>
            </a:r>
            <a:r>
              <a:rPr sz="2400" spc="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возраста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недостаточной</a:t>
            </a:r>
          </a:p>
          <a:p>
            <a:pPr marL="0" marR="0">
              <a:lnSpc>
                <a:spcPts val="2660"/>
              </a:lnSpc>
              <a:spcBef>
                <a:spcPts val="41"/>
              </a:spcBef>
              <a:spcAft>
                <a:spcPts val="0"/>
              </a:spcAft>
            </a:pP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степени</a:t>
            </a:r>
            <a:r>
              <a:rPr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имеют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представление</a:t>
            </a:r>
            <a:r>
              <a:rPr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 по</a:t>
            </a:r>
            <a:r>
              <a:rPr sz="2400" spc="-5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суде,</a:t>
            </a:r>
            <a:r>
              <a:rPr sz="2400" spc="20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ее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видах,</a:t>
            </a:r>
          </a:p>
          <a:p>
            <a:pPr marL="0" marR="0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свойствах,</a:t>
            </a:r>
            <a:r>
              <a:rPr sz="2400" spc="8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назначении.</a:t>
            </a:r>
            <a:r>
              <a:rPr sz="2400" spc="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Они</a:t>
            </a:r>
            <a:r>
              <a:rPr sz="2400" spc="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не владеют</a:t>
            </a:r>
          </a:p>
          <a:p>
            <a:pPr marL="0" marR="0">
              <a:lnSpc>
                <a:spcPts val="255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обобщающим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понятием,</a:t>
            </a:r>
            <a:r>
              <a:rPr sz="2400" spc="7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не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умеют</a:t>
            </a:r>
            <a:r>
              <a:rPr sz="2400" spc="9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описывать</a:t>
            </a:r>
          </a:p>
          <a:p>
            <a:pPr marL="0" marR="0">
              <a:lnSpc>
                <a:spcPts val="2626"/>
              </a:lnSpc>
              <a:spcBef>
                <a:spcPts val="50"/>
              </a:spcBef>
              <a:spcAft>
                <a:spcPts val="0"/>
              </a:spcAft>
            </a:pPr>
            <a:r>
              <a:rPr sz="2400" spc="-31" dirty="0">
                <a:solidFill>
                  <a:srgbClr val="000000"/>
                </a:solidFill>
                <a:latin typeface="Times New Roman"/>
                <a:cs typeface="Times New Roman"/>
              </a:rPr>
              <a:t>предмет,</a:t>
            </a:r>
            <a:r>
              <a:rPr sz="2400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т.к.</a:t>
            </a:r>
            <a:r>
              <a:rPr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400" spc="6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этом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возрасте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имеют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бедный</a:t>
            </a:r>
          </a:p>
          <a:p>
            <a:pPr marL="0" marR="0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словарь</a:t>
            </a:r>
            <a:r>
              <a:rPr sz="2400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прилагательных и </a:t>
            </a: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глаголов.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00500" y="3752791"/>
            <a:ext cx="1210696" cy="545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92"/>
              </a:lnSpc>
              <a:spcBef>
                <a:spcPts val="0"/>
              </a:spcBef>
              <a:spcAft>
                <a:spcPts val="0"/>
              </a:spcAft>
            </a:pPr>
            <a:r>
              <a:rPr sz="3600" b="1" spc="-14" dirty="0">
                <a:solidFill>
                  <a:srgbClr val="C00000"/>
                </a:solidFill>
                <a:latin typeface="Times New Roman"/>
                <a:cs typeface="Times New Roman"/>
              </a:rPr>
              <a:t>Цель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54442" y="4613512"/>
            <a:ext cx="5965266" cy="1034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8677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Формировать</a:t>
            </a:r>
            <a:r>
              <a:rPr sz="2400" spc="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  <a:r>
              <a:rPr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первоначальные</a:t>
            </a:r>
          </a:p>
          <a:p>
            <a:pPr marL="0" marR="0">
              <a:lnSpc>
                <a:spcPts val="26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представления</a:t>
            </a:r>
            <a:r>
              <a:rPr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 по</a:t>
            </a:r>
            <a:r>
              <a:rPr sz="2400" spc="-5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суде,</a:t>
            </a:r>
            <a:r>
              <a:rPr sz="2400" spc="1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ее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назначении</a:t>
            </a:r>
            <a:r>
              <a:rPr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0" marR="0">
              <a:lnSpc>
                <a:spcPts val="2551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безопасном</a:t>
            </a:r>
            <a:r>
              <a:rPr sz="2400" spc="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использовании.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67329" y="722422"/>
            <a:ext cx="3729908" cy="597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0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Задачи</a:t>
            </a:r>
            <a:r>
              <a:rPr sz="4000" b="1" spc="-4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проект</a:t>
            </a:r>
            <a:r>
              <a:rPr sz="4000" b="1" spc="-86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8042" y="1657707"/>
            <a:ext cx="6903999" cy="3490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Познакомить</a:t>
            </a:r>
            <a:r>
              <a:rPr sz="2400" spc="1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с</a:t>
            </a:r>
            <a:r>
              <a:rPr sz="2400" spc="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предметами</a:t>
            </a:r>
            <a:r>
              <a:rPr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суды:</a:t>
            </a:r>
            <a:r>
              <a:rPr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1" dirty="0">
                <a:solidFill>
                  <a:srgbClr val="000000"/>
                </a:solidFill>
                <a:latin typeface="Times New Roman"/>
                <a:cs typeface="Times New Roman"/>
              </a:rPr>
              <a:t>учить</a:t>
            </a:r>
          </a:p>
          <a:p>
            <a:pPr marL="343217" marR="0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называть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их,</a:t>
            </a:r>
            <a:r>
              <a:rPr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узнавать</a:t>
            </a:r>
            <a:r>
              <a:rPr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66" dirty="0">
                <a:solidFill>
                  <a:srgbClr val="000000"/>
                </a:solidFill>
                <a:latin typeface="Times New Roman"/>
                <a:cs typeface="Times New Roman"/>
              </a:rPr>
              <a:t>слову,</a:t>
            </a:r>
            <a:r>
              <a:rPr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использовать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</a:p>
          <a:p>
            <a:pPr marL="343217" marR="0">
              <a:lnSpc>
                <a:spcPts val="2551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назначению.</a:t>
            </a:r>
          </a:p>
          <a:p>
            <a:pPr marL="0" marR="0">
              <a:lnSpc>
                <a:spcPts val="2684"/>
              </a:lnSpc>
              <a:spcBef>
                <a:spcPts val="40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Познакомить</a:t>
            </a:r>
            <a:r>
              <a:rPr sz="2400" spc="1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с</a:t>
            </a:r>
            <a:r>
              <a:rPr sz="2400" spc="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чайной и</a:t>
            </a:r>
            <a:r>
              <a:rPr sz="2400" spc="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столовой</a:t>
            </a:r>
            <a:r>
              <a:rPr sz="2400" spc="-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судой.</a:t>
            </a:r>
          </a:p>
          <a:p>
            <a:pPr marL="343217" marR="0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Учить</a:t>
            </a:r>
            <a:r>
              <a:rPr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классифицировать</a:t>
            </a:r>
            <a:r>
              <a:rPr sz="2400" spc="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предметы</a:t>
            </a:r>
            <a:r>
              <a:rPr sz="2400" spc="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66" dirty="0">
                <a:solidFill>
                  <a:srgbClr val="000000"/>
                </a:solidFill>
                <a:latin typeface="Times New Roman"/>
                <a:cs typeface="Times New Roman"/>
              </a:rPr>
              <a:t>суды</a:t>
            </a:r>
            <a:r>
              <a:rPr sz="2400" spc="1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</a:p>
          <a:p>
            <a:pPr marL="343217" marR="0">
              <a:lnSpc>
                <a:spcPts val="2626"/>
              </a:lnSpc>
              <a:spcBef>
                <a:spcPts val="5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существенным</a:t>
            </a:r>
            <a:r>
              <a:rPr sz="2400" spc="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признакам.</a:t>
            </a:r>
          </a:p>
          <a:p>
            <a:pPr marL="0" marR="0">
              <a:lnSpc>
                <a:spcPts val="2684"/>
              </a:lnSpc>
              <a:spcBef>
                <a:spcPts val="41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Формировать</a:t>
            </a:r>
            <a:r>
              <a:rPr sz="2400" spc="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7" dirty="0">
                <a:solidFill>
                  <a:srgbClr val="000000"/>
                </a:solidFill>
                <a:latin typeface="Times New Roman"/>
                <a:cs typeface="Times New Roman"/>
              </a:rPr>
              <a:t>культурно</a:t>
            </a:r>
            <a:r>
              <a:rPr sz="2400" spc="-49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гигиенические</a:t>
            </a:r>
            <a:r>
              <a:rPr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навыки:</a:t>
            </a:r>
          </a:p>
          <a:p>
            <a:pPr marL="343217" marR="0">
              <a:lnSpc>
                <a:spcPts val="255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пользоваться</a:t>
            </a:r>
            <a:r>
              <a:rPr sz="2400" spc="-1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столовыми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приборами,</a:t>
            </a:r>
            <a:r>
              <a:rPr sz="2400" spc="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осваивать</a:t>
            </a:r>
          </a:p>
          <a:p>
            <a:pPr marL="343217" marR="0">
              <a:lnSpc>
                <a:spcPts val="2628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навыки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самообслуживания,</a:t>
            </a:r>
            <a:r>
              <a:rPr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понимать</a:t>
            </a:r>
            <a:r>
              <a:rPr sz="2400" spc="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важность</a:t>
            </a:r>
          </a:p>
          <a:p>
            <a:pPr marL="343217" marR="0">
              <a:lnSpc>
                <a:spcPts val="255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чистоты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 аккуратности.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8042" y="5177800"/>
            <a:ext cx="6266609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Воспитывать</a:t>
            </a:r>
            <a:r>
              <a:rPr sz="2400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бережное</a:t>
            </a:r>
            <a:r>
              <a:rPr sz="2400" spc="6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отношение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400" spc="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6" dirty="0">
                <a:solidFill>
                  <a:srgbClr val="000000"/>
                </a:solidFill>
                <a:latin typeface="Times New Roman"/>
                <a:cs typeface="Times New Roman"/>
              </a:rPr>
              <a:t>суде.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56385" y="902762"/>
            <a:ext cx="6152191" cy="597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0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Планируемые</a:t>
            </a:r>
            <a:r>
              <a:rPr sz="4000" b="1" spc="1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47" dirty="0">
                <a:solidFill>
                  <a:srgbClr val="C00000"/>
                </a:solidFill>
                <a:latin typeface="Times New Roman"/>
                <a:cs typeface="Times New Roman"/>
              </a:rPr>
              <a:t>результ</a:t>
            </a:r>
            <a:r>
              <a:rPr sz="4000" b="1" spc="-86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аты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6014" y="1984639"/>
            <a:ext cx="6744019" cy="1114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Обогатятся</a:t>
            </a:r>
            <a:r>
              <a:rPr sz="2400" spc="8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знания</a:t>
            </a:r>
            <a:r>
              <a:rPr sz="2400" spc="8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детей</a:t>
            </a:r>
            <a:r>
              <a:rPr sz="2400" spc="89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sz="2400" spc="8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суде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2400" spc="8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название</a:t>
            </a:r>
          </a:p>
          <a:p>
            <a:pPr marL="343154" marR="0">
              <a:lnSpc>
                <a:spcPts val="2660"/>
              </a:lnSpc>
              <a:spcBef>
                <a:spcPts val="145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предметов</a:t>
            </a:r>
            <a:r>
              <a:rPr sz="2400" spc="89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суды,</a:t>
            </a:r>
            <a:r>
              <a:rPr sz="2400" spc="9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ее</a:t>
            </a:r>
            <a:r>
              <a:rPr sz="2400" spc="9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частей,</a:t>
            </a:r>
            <a:r>
              <a:rPr sz="2400" spc="90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внешний</a:t>
            </a:r>
            <a:r>
              <a:rPr sz="2400" spc="97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вид,</a:t>
            </a:r>
          </a:p>
          <a:p>
            <a:pPr marL="343154" marR="0">
              <a:lnSpc>
                <a:spcPts val="2663"/>
              </a:lnSpc>
              <a:spcBef>
                <a:spcPts val="264"/>
              </a:spcBef>
              <a:spcAft>
                <a:spcPts val="0"/>
              </a:spcAft>
            </a:pP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назначение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6014" y="3157865"/>
            <a:ext cx="6743235" cy="742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Проявится</a:t>
            </a:r>
            <a:r>
              <a:rPr sz="2400" spc="1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интере</a:t>
            </a:r>
            <a:r>
              <a:rPr sz="2400" spc="-4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127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400" spc="13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совместным</a:t>
            </a:r>
            <a:r>
              <a:rPr sz="2400" spc="12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играм</a:t>
            </a:r>
            <a:r>
              <a:rPr sz="2400" spc="12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</a:p>
          <a:p>
            <a:pPr marL="343154" marR="0">
              <a:lnSpc>
                <a:spcPts val="2660"/>
              </a:lnSpc>
              <a:spcBef>
                <a:spcPts val="144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судой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6014" y="3959235"/>
            <a:ext cx="6547208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Расширится</a:t>
            </a:r>
            <a:r>
              <a:rPr sz="2400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активизируется</a:t>
            </a:r>
            <a:r>
              <a:rPr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словарь</a:t>
            </a:r>
            <a:r>
              <a:rPr sz="2400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79169" y="4335128"/>
            <a:ext cx="1486739" cy="37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400" spc="-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3" dirty="0">
                <a:solidFill>
                  <a:srgbClr val="000000"/>
                </a:solidFill>
                <a:latin typeface="Times New Roman"/>
                <a:cs typeface="Times New Roman"/>
              </a:rPr>
              <a:t>суда».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36014" y="4769749"/>
            <a:ext cx="5515652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Освоение</a:t>
            </a:r>
            <a:r>
              <a:rPr sz="2400" spc="6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навыков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самообслуживания.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7608" y="285691"/>
            <a:ext cx="3321992" cy="545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92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Этапы</a:t>
            </a:r>
            <a:r>
              <a:rPr sz="3600" b="1" spc="-3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проекта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90445" y="932806"/>
            <a:ext cx="4822793" cy="428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75"/>
              </a:lnSpc>
              <a:spcBef>
                <a:spcPts val="0"/>
              </a:spcBef>
              <a:spcAft>
                <a:spcPts val="0"/>
              </a:spcAft>
            </a:pPr>
            <a:r>
              <a:rPr sz="2800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Информационно</a:t>
            </a:r>
            <a:r>
              <a:rPr sz="2800" b="1" spc="43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2800" b="1" spc="-17" dirty="0">
                <a:solidFill>
                  <a:srgbClr val="C00000"/>
                </a:solidFill>
                <a:latin typeface="Times New Roman"/>
                <a:cs typeface="Times New Roman"/>
              </a:rPr>
              <a:t>поиск</a:t>
            </a:r>
            <a:r>
              <a:rPr sz="2800" b="1" spc="-66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44" dirty="0">
                <a:solidFill>
                  <a:srgbClr val="C00000"/>
                </a:solidFill>
                <a:latin typeface="Times New Roman"/>
                <a:cs typeface="Times New Roman"/>
              </a:rPr>
              <a:t>овы</a:t>
            </a:r>
            <a:r>
              <a:rPr sz="2800" b="1" spc="-6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й,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10483" y="1381116"/>
            <a:ext cx="3054086" cy="428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75"/>
              </a:lnSpc>
              <a:spcBef>
                <a:spcPts val="0"/>
              </a:spcBef>
              <a:spcAft>
                <a:spcPts val="0"/>
              </a:spcAft>
            </a:pPr>
            <a:r>
              <a:rPr sz="2800" b="1" spc="-18" dirty="0">
                <a:solidFill>
                  <a:srgbClr val="C00000"/>
                </a:solidFill>
                <a:latin typeface="Times New Roman"/>
                <a:cs typeface="Times New Roman"/>
              </a:rPr>
              <a:t>организационный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48042" y="1980575"/>
            <a:ext cx="7417830" cy="752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Беседы</a:t>
            </a:r>
            <a:r>
              <a:rPr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детьми,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целью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выявления</a:t>
            </a:r>
            <a:r>
              <a:rPr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знаний по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  <a:p>
            <a:pPr marL="0" marR="0">
              <a:lnSpc>
                <a:spcPts val="2686"/>
              </a:lnSpc>
              <a:spcBef>
                <a:spcPts val="231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Определение</a:t>
            </a:r>
            <a:r>
              <a:rPr sz="2400" spc="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темы, цели</a:t>
            </a:r>
            <a:r>
              <a:rPr sz="2400" spc="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5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задач</a:t>
            </a:r>
            <a:r>
              <a:rPr sz="2400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48042" y="2715016"/>
            <a:ext cx="7533851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Поиск,</a:t>
            </a:r>
            <a:r>
              <a:rPr sz="2400" spc="98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изучение</a:t>
            </a:r>
            <a:r>
              <a:rPr sz="2400" spc="10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имеющейся</a:t>
            </a:r>
            <a:r>
              <a:rPr sz="2400" spc="10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лит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7" dirty="0">
                <a:solidFill>
                  <a:srgbClr val="000000"/>
                </a:solidFill>
                <a:latin typeface="Times New Roman"/>
                <a:cs typeface="Times New Roman"/>
              </a:rPr>
              <a:t>ерат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уры</a:t>
            </a:r>
            <a:r>
              <a:rPr sz="2400" spc="10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9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4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91260" y="3014582"/>
            <a:ext cx="1250653" cy="37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8042" y="3373130"/>
            <a:ext cx="7534127" cy="6758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Определение</a:t>
            </a:r>
            <a:r>
              <a:rPr sz="2400" spc="7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содержания,</a:t>
            </a:r>
            <a:r>
              <a:rPr sz="2400" spc="7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методов,</a:t>
            </a:r>
            <a:r>
              <a:rPr sz="2400" spc="70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форм</a:t>
            </a:r>
            <a:r>
              <a:rPr sz="2400" spc="6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работы</a:t>
            </a:r>
            <a:r>
              <a:rPr sz="2400" spc="7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</a:p>
          <a:p>
            <a:pPr marL="343217" marR="0">
              <a:lnSpc>
                <a:spcPts val="232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детьми</a:t>
            </a:r>
            <a:r>
              <a:rPr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 их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родителями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48042" y="4031243"/>
            <a:ext cx="7533499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4" dirty="0">
                <a:solidFill>
                  <a:srgbClr val="000000"/>
                </a:solidFill>
                <a:latin typeface="Times New Roman"/>
                <a:cs typeface="Times New Roman"/>
              </a:rPr>
              <a:t>Подборка</a:t>
            </a:r>
            <a:r>
              <a:rPr sz="2400" spc="7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иллюстраций,</a:t>
            </a:r>
            <a:r>
              <a:rPr sz="2400" spc="7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400" spc="-5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1" dirty="0">
                <a:solidFill>
                  <a:srgbClr val="000000"/>
                </a:solidFill>
                <a:latin typeface="Times New Roman"/>
                <a:cs typeface="Times New Roman"/>
              </a:rPr>
              <a:t>глядного</a:t>
            </a:r>
            <a:r>
              <a:rPr sz="2400" spc="86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7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предметного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91260" y="4331220"/>
            <a:ext cx="3632660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материала</a:t>
            </a:r>
            <a:r>
              <a:rPr sz="2400" spc="9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8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данной</a:t>
            </a:r>
            <a:r>
              <a:rPr sz="2400" spc="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8042" y="4689485"/>
            <a:ext cx="7533229" cy="1267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Познакомить</a:t>
            </a:r>
            <a:r>
              <a:rPr sz="2400" spc="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родителей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целями</a:t>
            </a:r>
            <a:r>
              <a:rPr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 задачами </a:t>
            </a:r>
            <a:r>
              <a:rPr sz="2400" spc="11" dirty="0">
                <a:solidFill>
                  <a:srgbClr val="000000"/>
                </a:solidFill>
                <a:latin typeface="Times New Roman"/>
                <a:cs typeface="Times New Roman"/>
              </a:rPr>
              <a:t>проекта,</a:t>
            </a:r>
          </a:p>
          <a:p>
            <a:pPr marL="343217" marR="0">
              <a:lnSpc>
                <a:spcPts val="232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выяснение</a:t>
            </a:r>
            <a:r>
              <a:rPr sz="2400" spc="30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возможностей,</a:t>
            </a:r>
            <a:r>
              <a:rPr sz="2400" spc="3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средств,</a:t>
            </a:r>
            <a:r>
              <a:rPr sz="2400" spc="28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необход</a:t>
            </a:r>
            <a:r>
              <a:rPr sz="2400" spc="-5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имы</a:t>
            </a:r>
            <a:r>
              <a:rPr sz="2400" spc="-5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х</a:t>
            </a:r>
            <a:r>
              <a:rPr sz="2400" spc="2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</a:p>
          <a:p>
            <a:pPr marL="343217" marR="0">
              <a:lnSpc>
                <a:spcPts val="232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реализации</a:t>
            </a:r>
            <a:r>
              <a:rPr sz="2400" spc="27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проекта,</a:t>
            </a:r>
            <a:r>
              <a:rPr sz="2400" spc="270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определение</a:t>
            </a:r>
            <a:r>
              <a:rPr sz="2400" spc="277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содержания</a:t>
            </a:r>
          </a:p>
          <a:p>
            <a:pPr marL="343217" marR="0">
              <a:lnSpc>
                <a:spcPts val="2327"/>
              </a:lnSpc>
              <a:spcBef>
                <a:spcPts val="5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деятельности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всех</a:t>
            </a:r>
            <a:r>
              <a:rPr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7" dirty="0">
                <a:solidFill>
                  <a:srgbClr val="000000"/>
                </a:solidFill>
                <a:latin typeface="Times New Roman"/>
                <a:cs typeface="Times New Roman"/>
              </a:rPr>
              <a:t>участников</a:t>
            </a:r>
            <a:r>
              <a:rPr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проекта</a:t>
            </a:r>
            <a:r>
              <a:rPr sz="2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7354" y="493971"/>
            <a:ext cx="3325655" cy="545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92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Этапы</a:t>
            </a:r>
            <a:r>
              <a:rPr sz="3600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14" dirty="0">
                <a:solidFill>
                  <a:srgbClr val="C00000"/>
                </a:solidFill>
                <a:latin typeface="Times New Roman"/>
                <a:cs typeface="Times New Roman"/>
              </a:rPr>
              <a:t>проекта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34715" y="1092924"/>
            <a:ext cx="2502972" cy="4290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78"/>
              </a:lnSpc>
              <a:spcBef>
                <a:spcPts val="0"/>
              </a:spcBef>
              <a:spcAft>
                <a:spcPts val="0"/>
              </a:spcAft>
            </a:pPr>
            <a:r>
              <a:rPr sz="2800" b="1" spc="-14" dirty="0">
                <a:solidFill>
                  <a:srgbClr val="C00000"/>
                </a:solidFill>
                <a:latin typeface="Times New Roman"/>
                <a:cs typeface="Times New Roman"/>
              </a:rPr>
              <a:t>Практический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0114" y="1696476"/>
            <a:ext cx="2040686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Проведение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47059" y="1700796"/>
            <a:ext cx="1516340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комплекса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30570" y="1700796"/>
            <a:ext cx="2475490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непосредственно-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63332" y="2062717"/>
            <a:ext cx="7056046" cy="1482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400" spc="8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деятельности</a:t>
            </a:r>
            <a:r>
              <a:rPr sz="2400" spc="80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8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теме</a:t>
            </a:r>
            <a:r>
              <a:rPr sz="2400" spc="79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400" spc="-5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суда»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</a:p>
          <a:p>
            <a:pPr marL="0" marR="0">
              <a:lnSpc>
                <a:spcPts val="2660"/>
              </a:lnSpc>
              <a:spcBef>
                <a:spcPts val="218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игровые</a:t>
            </a:r>
            <a:r>
              <a:rPr sz="2400" spc="299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занятия</a:t>
            </a:r>
            <a:r>
              <a:rPr sz="2400" spc="30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30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развитию</a:t>
            </a:r>
            <a:r>
              <a:rPr sz="2400" spc="299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7" dirty="0">
                <a:solidFill>
                  <a:srgbClr val="000000"/>
                </a:solidFill>
                <a:latin typeface="Times New Roman"/>
                <a:cs typeface="Times New Roman"/>
              </a:rPr>
              <a:t>речи,</a:t>
            </a:r>
            <a:r>
              <a:rPr sz="2400" spc="30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</a:p>
          <a:p>
            <a:pPr marL="0" marR="0">
              <a:lnSpc>
                <a:spcPts val="2663"/>
              </a:lnSpc>
              <a:spcBef>
                <a:spcPts val="13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формированию</a:t>
            </a:r>
            <a:r>
              <a:rPr sz="2400" spc="400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целостной</a:t>
            </a:r>
            <a:r>
              <a:rPr sz="2400" spc="395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картины</a:t>
            </a:r>
            <a:r>
              <a:rPr sz="2400" spc="40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мира,</a:t>
            </a:r>
          </a:p>
          <a:p>
            <a:pPr marL="0" marR="0">
              <a:lnSpc>
                <a:spcPts val="2660"/>
              </a:lnSpc>
              <a:spcBef>
                <a:spcPts val="26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рисованию,</a:t>
            </a:r>
            <a:r>
              <a:rPr sz="2400" spc="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лепке,</a:t>
            </a:r>
            <a:r>
              <a:rPr sz="2400" spc="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дидактических</a:t>
            </a:r>
            <a:r>
              <a:rPr sz="2400" spc="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игр.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20114" y="3604016"/>
            <a:ext cx="7391521" cy="11051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Консультац</a:t>
            </a:r>
            <a:r>
              <a:rPr sz="2400" spc="-5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ии</a:t>
            </a:r>
            <a:r>
              <a:rPr sz="2400" spc="68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2400" spc="7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родителей</a:t>
            </a:r>
            <a:r>
              <a:rPr sz="2400" spc="6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6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темам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  <a:r>
              <a:rPr sz="2400" spc="6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«Бытовые</a:t>
            </a:r>
          </a:p>
          <a:p>
            <a:pPr marL="343217" marR="0">
              <a:lnSpc>
                <a:spcPts val="2663"/>
              </a:lnSpc>
              <a:spcBef>
                <a:spcPts val="139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навыки</a:t>
            </a:r>
            <a:r>
              <a:rPr sz="2400" spc="2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2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умения,</a:t>
            </a:r>
            <a:r>
              <a:rPr sz="2400" spc="2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действия</a:t>
            </a:r>
            <a:r>
              <a:rPr sz="2400" spc="2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2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предметами»,</a:t>
            </a:r>
            <a:r>
              <a:rPr sz="2400" spc="2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«Игра</a:t>
            </a:r>
            <a:r>
              <a:rPr sz="2400" spc="2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  <a:p>
            <a:pPr marL="343217" marR="0">
              <a:lnSpc>
                <a:spcPts val="2660"/>
              </a:lnSpc>
              <a:spcBef>
                <a:spcPts val="193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жизни ребенка».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48304" y="619624"/>
            <a:ext cx="3365389" cy="49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4"/>
              </a:lnSpc>
              <a:spcBef>
                <a:spcPts val="0"/>
              </a:spcBef>
              <a:spcAft>
                <a:spcPts val="0"/>
              </a:spcAft>
            </a:pPr>
            <a:r>
              <a:rPr sz="3250" b="1" spc="-52" dirty="0">
                <a:solidFill>
                  <a:srgbClr val="C00000"/>
                </a:solidFill>
                <a:latin typeface="Times New Roman"/>
                <a:cs typeface="Times New Roman"/>
              </a:rPr>
              <a:t>Речевое</a:t>
            </a:r>
            <a:r>
              <a:rPr sz="3250" b="1" spc="4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50" b="1" dirty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0114" y="1335669"/>
            <a:ext cx="6761922" cy="380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1" dirty="0">
                <a:solidFill>
                  <a:srgbClr val="000000"/>
                </a:solidFill>
                <a:latin typeface="Times New Roman"/>
                <a:cs typeface="Times New Roman"/>
              </a:rPr>
              <a:t>Беседы:</a:t>
            </a:r>
            <a:r>
              <a:rPr sz="2400" b="1" spc="1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«Зачем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нужна</a:t>
            </a:r>
            <a:r>
              <a:rPr sz="2400" spc="15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суда?»,</a:t>
            </a:r>
            <a:r>
              <a:rPr sz="2400" spc="1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«Какая</a:t>
            </a:r>
            <a:r>
              <a:rPr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бывает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63332" y="1702574"/>
            <a:ext cx="5540724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1" dirty="0">
                <a:solidFill>
                  <a:srgbClr val="000000"/>
                </a:solidFill>
                <a:latin typeface="Times New Roman"/>
                <a:cs typeface="Times New Roman"/>
              </a:rPr>
              <a:t>суда?»,</a:t>
            </a:r>
            <a:r>
              <a:rPr sz="2400" spc="1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«Опасные</a:t>
            </a:r>
            <a:r>
              <a:rPr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предметы</a:t>
            </a:r>
            <a:r>
              <a:rPr sz="2400" spc="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кухне»;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20114" y="2137166"/>
            <a:ext cx="7513624" cy="148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Игровые </a:t>
            </a:r>
            <a:r>
              <a:rPr sz="2400" b="1" spc="-17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образовательные</a:t>
            </a:r>
            <a:r>
              <a:rPr sz="2400" b="1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4" dirty="0">
                <a:solidFill>
                  <a:srgbClr val="000000"/>
                </a:solidFill>
                <a:latin typeface="Times New Roman"/>
                <a:cs typeface="Times New Roman"/>
              </a:rPr>
              <a:t>ситуации:</a:t>
            </a:r>
            <a:r>
              <a:rPr sz="2400" b="1" spc="2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«Мы</a:t>
            </a:r>
          </a:p>
          <a:p>
            <a:pPr marL="343217" marR="0">
              <a:lnSpc>
                <a:spcPts val="2660"/>
              </a:lnSpc>
              <a:spcBef>
                <a:spcPts val="216"/>
              </a:spcBef>
              <a:spcAft>
                <a:spcPts val="0"/>
              </a:spcAft>
            </a:pPr>
            <a:r>
              <a:rPr sz="2400" spc="-17" dirty="0">
                <a:solidFill>
                  <a:srgbClr val="000000"/>
                </a:solidFill>
                <a:latin typeface="Times New Roman"/>
                <a:cs typeface="Times New Roman"/>
              </a:rPr>
              <a:t>готовимся</a:t>
            </a:r>
            <a:r>
              <a:rPr sz="2400" spc="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400" spc="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обеду»,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«Маленькие</a:t>
            </a:r>
            <a:r>
              <a:rPr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хозяюшки»,</a:t>
            </a:r>
            <a:r>
              <a:rPr sz="2400" spc="5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«Моем,</a:t>
            </a:r>
          </a:p>
          <a:p>
            <a:pPr marL="343217" marR="0">
              <a:lnSpc>
                <a:spcPts val="2660"/>
              </a:lnSpc>
              <a:spcBef>
                <a:spcPts val="194"/>
              </a:spcBef>
              <a:spcAft>
                <a:spcPts val="0"/>
              </a:spcAft>
            </a:pP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моем</a:t>
            </a:r>
            <a:r>
              <a:rPr sz="2400" spc="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1" dirty="0">
                <a:solidFill>
                  <a:srgbClr val="000000"/>
                </a:solidFill>
                <a:latin typeface="Times New Roman"/>
                <a:cs typeface="Times New Roman"/>
              </a:rPr>
              <a:t>всю</a:t>
            </a:r>
            <a:r>
              <a:rPr sz="24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400" spc="-5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66" dirty="0">
                <a:solidFill>
                  <a:srgbClr val="000000"/>
                </a:solidFill>
                <a:latin typeface="Times New Roman"/>
                <a:cs typeface="Times New Roman"/>
              </a:rPr>
              <a:t>суду</a:t>
            </a:r>
            <a:r>
              <a:rPr sz="2400" spc="1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перемоем…»,</a:t>
            </a:r>
            <a:r>
              <a:rPr sz="2400" spc="1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«У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куклы</a:t>
            </a:r>
            <a:r>
              <a:rPr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7" dirty="0">
                <a:solidFill>
                  <a:srgbClr val="000000"/>
                </a:solidFill>
                <a:latin typeface="Times New Roman"/>
                <a:cs typeface="Times New Roman"/>
              </a:rPr>
              <a:t>Кати</a:t>
            </a:r>
            <a:r>
              <a:rPr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день</a:t>
            </a:r>
          </a:p>
          <a:p>
            <a:pPr marL="343217" marR="0">
              <a:lnSpc>
                <a:spcPts val="2663"/>
              </a:lnSpc>
              <a:spcBef>
                <a:spcPts val="214"/>
              </a:spcBef>
              <a:spcAft>
                <a:spcPts val="0"/>
              </a:spcAft>
            </a:pP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рождения»;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0114" y="3681706"/>
            <a:ext cx="5956530" cy="3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4" dirty="0">
                <a:solidFill>
                  <a:srgbClr val="000000"/>
                </a:solidFill>
                <a:latin typeface="Times New Roman"/>
                <a:cs typeface="Times New Roman"/>
              </a:rPr>
              <a:t>Чтение</a:t>
            </a:r>
            <a:r>
              <a:rPr sz="2400" b="1" spc="16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7" dirty="0">
                <a:solidFill>
                  <a:srgbClr val="000000"/>
                </a:solidFill>
                <a:latin typeface="Times New Roman"/>
                <a:cs typeface="Times New Roman"/>
              </a:rPr>
              <a:t>заучивание</a:t>
            </a:r>
            <a:r>
              <a:rPr sz="2400" b="1" spc="2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стихов</a:t>
            </a:r>
            <a:r>
              <a:rPr sz="2400" b="1" spc="2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 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67" dirty="0">
                <a:solidFill>
                  <a:srgbClr val="000000"/>
                </a:solidFill>
                <a:latin typeface="Times New Roman"/>
                <a:cs typeface="Times New Roman"/>
              </a:rPr>
              <a:t>суду;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0114" y="4120905"/>
            <a:ext cx="7464487" cy="742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34" dirty="0">
                <a:solidFill>
                  <a:srgbClr val="000000"/>
                </a:solidFill>
                <a:latin typeface="Times New Roman"/>
                <a:cs typeface="Times New Roman"/>
              </a:rPr>
              <a:t>Чтение</a:t>
            </a:r>
            <a:r>
              <a:rPr sz="2400" b="1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b="1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21" dirty="0">
                <a:solidFill>
                  <a:srgbClr val="000000"/>
                </a:solidFill>
                <a:latin typeface="Times New Roman"/>
                <a:cs typeface="Times New Roman"/>
              </a:rPr>
              <a:t>обсуждение</a:t>
            </a:r>
            <a:r>
              <a:rPr sz="2400" b="1" spc="15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41" dirty="0">
                <a:solidFill>
                  <a:srgbClr val="000000"/>
                </a:solidFill>
                <a:latin typeface="Times New Roman"/>
                <a:cs typeface="Times New Roman"/>
              </a:rPr>
              <a:t>художественной</a:t>
            </a:r>
            <a:r>
              <a:rPr sz="2400" b="1" spc="3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литературы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:</a:t>
            </a:r>
          </a:p>
          <a:p>
            <a:pPr marL="343217" marR="0">
              <a:lnSpc>
                <a:spcPts val="2660"/>
              </a:lnSpc>
              <a:spcBef>
                <a:spcPts val="143"/>
              </a:spcBef>
              <a:spcAft>
                <a:spcPts val="0"/>
              </a:spcAft>
            </a:pPr>
            <a:r>
              <a:rPr sz="2400" spc="-28" dirty="0">
                <a:solidFill>
                  <a:srgbClr val="000000"/>
                </a:solidFill>
                <a:latin typeface="Times New Roman"/>
                <a:cs typeface="Times New Roman"/>
              </a:rPr>
              <a:t>«Три</a:t>
            </a:r>
            <a:r>
              <a:rPr sz="2400" spc="1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медведя»,</a:t>
            </a:r>
            <a:r>
              <a:rPr sz="2400" spc="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«Федорино </a:t>
            </a: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горе»,</a:t>
            </a:r>
            <a:r>
              <a:rPr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«Сказка</a:t>
            </a:r>
            <a:r>
              <a:rPr sz="2400" spc="-1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63332" y="4859257"/>
            <a:ext cx="6987981" cy="37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кастрюльку»,</a:t>
            </a:r>
            <a:r>
              <a:rPr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«Жихарка»,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В.</a:t>
            </a:r>
            <a:r>
              <a:rPr sz="2400" spc="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И.</a:t>
            </a:r>
            <a:r>
              <a:rPr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Мирясова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«По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суда».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0114" y="5293717"/>
            <a:ext cx="7156045" cy="3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•</a:t>
            </a:r>
            <a:r>
              <a:rPr sz="2400" spc="12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Отгадывание</a:t>
            </a:r>
            <a:r>
              <a:rPr sz="2400" b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загадок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про по</a:t>
            </a:r>
            <a:r>
              <a:rPr sz="2400" spc="-5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64" dirty="0">
                <a:solidFill>
                  <a:srgbClr val="000000"/>
                </a:solidFill>
                <a:latin typeface="Times New Roman"/>
                <a:cs typeface="Times New Roman"/>
              </a:rPr>
              <a:t>суду</a:t>
            </a:r>
            <a:r>
              <a:rPr sz="2400" spc="1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(чайник, чашка,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63332" y="5660910"/>
            <a:ext cx="6561089" cy="375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0"/>
              </a:lnSpc>
              <a:spcBef>
                <a:spcPts val="0"/>
              </a:spcBef>
              <a:spcAft>
                <a:spcPts val="0"/>
              </a:spcAft>
            </a:pPr>
            <a:r>
              <a:rPr sz="2400" spc="-18" dirty="0">
                <a:solidFill>
                  <a:srgbClr val="000000"/>
                </a:solidFill>
                <a:latin typeface="Times New Roman"/>
                <a:cs typeface="Times New Roman"/>
              </a:rPr>
              <a:t>сахарница,</a:t>
            </a:r>
            <a:r>
              <a:rPr sz="240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2" dirty="0">
                <a:solidFill>
                  <a:srgbClr val="000000"/>
                </a:solidFill>
                <a:latin typeface="Times New Roman"/>
                <a:cs typeface="Times New Roman"/>
              </a:rPr>
              <a:t>ложка,</a:t>
            </a:r>
            <a:r>
              <a:rPr sz="2400" spc="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тарелка, кастрюля,</a:t>
            </a:r>
            <a:r>
              <a:rPr sz="2400" spc="-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3" dirty="0">
                <a:solidFill>
                  <a:srgbClr val="000000"/>
                </a:solidFill>
                <a:latin typeface="Times New Roman"/>
                <a:cs typeface="Times New Roman"/>
              </a:rPr>
              <a:t>сковорода).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1155</Words>
  <Application>Microsoft Office PowerPoint</Application>
  <PresentationFormat>Экран (4:3)</PresentationFormat>
  <Paragraphs>168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Calibri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Windows User</cp:lastModifiedBy>
  <cp:revision>2</cp:revision>
  <dcterms:modified xsi:type="dcterms:W3CDTF">2025-10-15T19:25:25Z</dcterms:modified>
</cp:coreProperties>
</file>