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9" r:id="rId4"/>
    <p:sldId id="261" r:id="rId5"/>
    <p:sldId id="260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1" r:id="rId14"/>
    <p:sldId id="272" r:id="rId15"/>
    <p:sldId id="288" r:id="rId16"/>
    <p:sldId id="289" r:id="rId17"/>
    <p:sldId id="276" r:id="rId18"/>
    <p:sldId id="279" r:id="rId19"/>
    <p:sldId id="278" r:id="rId20"/>
    <p:sldId id="285" r:id="rId21"/>
    <p:sldId id="277" r:id="rId22"/>
    <p:sldId id="275" r:id="rId23"/>
    <p:sldId id="282" r:id="rId24"/>
    <p:sldId id="286" r:id="rId25"/>
    <p:sldId id="284" r:id="rId26"/>
    <p:sldId id="287" r:id="rId27"/>
    <p:sldId id="292" r:id="rId28"/>
    <p:sldId id="273" r:id="rId29"/>
    <p:sldId id="280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187B"/>
    <a:srgbClr val="853E5B"/>
    <a:srgbClr val="F94900"/>
    <a:srgbClr val="613125"/>
    <a:srgbClr val="542939"/>
    <a:srgbClr val="E4ECD1"/>
    <a:srgbClr val="8ED354"/>
    <a:srgbClr val="06A78E"/>
    <a:srgbClr val="068A78"/>
    <a:srgbClr val="06A8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6433" autoAdjust="0"/>
  </p:normalViewPr>
  <p:slideViewPr>
    <p:cSldViewPr snapToGrid="0">
      <p:cViewPr varScale="1">
        <p:scale>
          <a:sx n="89" d="100"/>
          <a:sy n="89" d="100"/>
        </p:scale>
        <p:origin x="-132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7.jpe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6.jpeg"/><Relationship Id="rId5" Type="http://schemas.openxmlformats.org/officeDocument/2006/relationships/image" Target="../media/image9.jpeg"/><Relationship Id="rId10" Type="http://schemas.openxmlformats.org/officeDocument/2006/relationships/image" Target="../media/image15.jpeg"/><Relationship Id="rId4" Type="http://schemas.openxmlformats.org/officeDocument/2006/relationships/image" Target="../media/image8.jpeg"/><Relationship Id="rId9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7.jpeg"/><Relationship Id="rId7" Type="http://schemas.openxmlformats.org/officeDocument/2006/relationships/image" Target="../media/image22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7.jpeg"/><Relationship Id="rId7" Type="http://schemas.openxmlformats.org/officeDocument/2006/relationships/image" Target="../media/image29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10" Type="http://schemas.openxmlformats.org/officeDocument/2006/relationships/image" Target="../media/image32.jpeg"/><Relationship Id="rId4" Type="http://schemas.openxmlformats.org/officeDocument/2006/relationships/image" Target="../media/image8.jpeg"/><Relationship Id="rId9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7.jpeg"/><Relationship Id="rId7" Type="http://schemas.openxmlformats.org/officeDocument/2006/relationships/image" Target="../media/image33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35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7.jpeg"/><Relationship Id="rId7" Type="http://schemas.openxmlformats.org/officeDocument/2006/relationships/image" Target="../media/image3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10" Type="http://schemas.openxmlformats.org/officeDocument/2006/relationships/image" Target="../media/image39.jpeg"/><Relationship Id="rId4" Type="http://schemas.openxmlformats.org/officeDocument/2006/relationships/image" Target="../media/image8.jpeg"/><Relationship Id="rId9" Type="http://schemas.openxmlformats.org/officeDocument/2006/relationships/image" Target="../media/image3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4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7.jpeg"/><Relationship Id="rId7" Type="http://schemas.openxmlformats.org/officeDocument/2006/relationships/image" Target="../media/image4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48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19150" y="685800"/>
            <a:ext cx="679594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n w="3175">
                  <a:solidFill>
                    <a:schemeClr val="tx1"/>
                  </a:solidFill>
                </a:ln>
                <a:solidFill>
                  <a:srgbClr val="853E5B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    МКОУ «Одоевская средняя общеобразовательная школа имени </a:t>
            </a:r>
          </a:p>
          <a:p>
            <a:pPr algn="ctr"/>
            <a:r>
              <a:rPr lang="ru-RU" sz="1600" b="1" dirty="0" smtClean="0">
                <a:ln w="3175">
                  <a:solidFill>
                    <a:schemeClr val="tx1"/>
                  </a:solidFill>
                </a:ln>
                <a:solidFill>
                  <a:srgbClr val="853E5B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В.Д Успенского структурное подразделение детский сад «Березка»</a:t>
            </a:r>
          </a:p>
          <a:p>
            <a:pPr algn="ctr"/>
            <a:endParaRPr lang="ru-RU" sz="1600" b="1" dirty="0">
              <a:ln w="3175">
                <a:solidFill>
                  <a:schemeClr val="tx1"/>
                </a:solidFill>
              </a:ln>
              <a:solidFill>
                <a:srgbClr val="853E5B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ln w="3175">
                <a:solidFill>
                  <a:schemeClr val="tx1"/>
                </a:solidFill>
              </a:ln>
              <a:solidFill>
                <a:srgbClr val="853E5B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  <a:p>
            <a:pPr algn="ctr"/>
            <a:endParaRPr lang="ru-RU" sz="1600" b="1" dirty="0">
              <a:ln w="3175">
                <a:solidFill>
                  <a:schemeClr val="tx1"/>
                </a:solidFill>
              </a:ln>
              <a:solidFill>
                <a:srgbClr val="853E5B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n w="3175">
                  <a:solidFill>
                    <a:schemeClr val="tx1"/>
                  </a:solidFill>
                </a:ln>
                <a:solidFill>
                  <a:srgbClr val="853E5B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ОБОБЩЕНИЕ ОПЫТА РАБОТЫ </a:t>
            </a:r>
          </a:p>
          <a:p>
            <a:pPr algn="ctr"/>
            <a:endParaRPr lang="ru-RU" sz="2400" b="1" dirty="0" smtClean="0">
              <a:ln w="3175">
                <a:solidFill>
                  <a:schemeClr val="tx1"/>
                </a:solidFill>
              </a:ln>
              <a:solidFill>
                <a:srgbClr val="853E5B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n w="3175">
                  <a:solidFill>
                    <a:schemeClr val="tx1"/>
                  </a:solidFill>
                </a:ln>
                <a:solidFill>
                  <a:srgbClr val="853E5B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«ИСПОЛЬЗОВАНИЕ КИНЕТИЧЕСКОГО ПЕСКА В РАБОТЕ С ДЕТЬМИ РАННЕГО ВОЗРАСТА»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257800" y="5095875"/>
            <a:ext cx="290512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ru-RU" sz="1600" b="1" dirty="0" smtClean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ru-RU" sz="1600" b="1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ВОСПИТАТЕЛЬ:                         ЛОГВИНОВА Н.В.</a:t>
            </a:r>
          </a:p>
          <a:p>
            <a:pPr>
              <a:lnSpc>
                <a:spcPct val="150000"/>
              </a:lnSpc>
            </a:pPr>
            <a:endParaRPr lang="ru-RU" sz="2400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ru-RU" sz="24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29553" y="612845"/>
            <a:ext cx="679883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Главная задача для меня – идти вперед, осваивая инновационные технологии, нетрадиционные методы, но 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 забывая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доброе старое. Мне необходимо наполняться знаниями, чтобы удовлетворять любознательность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современного ребенка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Стараюсь развивать в себе такие качества современного воспитателя, как терпеливость, доброжелательность.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Ведь мне приходится работать не только с детьми, но и с родителями. Родители детей для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меня единомышленники, помощники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друзья. Вместе делаем одно дело – воспитываем детей.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За последние годы моей работы с детьми раннего возраста у меня сформировался интерес к песочной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терапии 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особенно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  кинетическому песку, 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использую его в различных видах детской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деятельности.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4461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63793" y="1443841"/>
            <a:ext cx="72614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151515"/>
                </a:solidFill>
                <a:latin typeface="Times New Roman" pitchFamily="18" charset="0"/>
                <a:cs typeface="Times New Roman" pitchFamily="18" charset="0"/>
              </a:rPr>
              <a:t>Кинетический песок - это развивающий инновационный материал для творческих игр, упражнений, занятий. «Живой»</a:t>
            </a:r>
          </a:p>
          <a:p>
            <a:r>
              <a:rPr lang="ru-RU" b="1" dirty="0">
                <a:solidFill>
                  <a:srgbClr val="151515"/>
                </a:solidFill>
                <a:latin typeface="Times New Roman" pitchFamily="18" charset="0"/>
                <a:cs typeface="Times New Roman" pitchFamily="18" charset="0"/>
              </a:rPr>
              <a:t>песок имеет оттенки всех цветов радуги, очень яркий и привлекательный, формирует представление о сенсорных</a:t>
            </a:r>
          </a:p>
          <a:p>
            <a:r>
              <a:rPr lang="ru-RU" b="1" dirty="0">
                <a:solidFill>
                  <a:srgbClr val="151515"/>
                </a:solidFill>
                <a:latin typeface="Times New Roman" pitchFamily="18" charset="0"/>
                <a:cs typeface="Times New Roman" pitchFamily="18" charset="0"/>
              </a:rPr>
              <a:t>эталонах, развивает эстетическое восприятие, вызывает желание заниматься творчеством: лепить, рисовать, строить,</a:t>
            </a:r>
          </a:p>
          <a:p>
            <a:r>
              <a:rPr lang="ru-RU" b="1" dirty="0">
                <a:solidFill>
                  <a:srgbClr val="151515"/>
                </a:solidFill>
                <a:latin typeface="Times New Roman" pitchFamily="18" charset="0"/>
                <a:cs typeface="Times New Roman" pitchFamily="18" charset="0"/>
              </a:rPr>
              <a:t>делать отпечатки, выдавливать формы, т. е. вовлекает в образовательный процесс.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317" y="3642827"/>
            <a:ext cx="3794685" cy="2514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9446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20763" y="634701"/>
            <a:ext cx="754111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Педагогическая целесообразность использования кинетического песка в том, что по мере освоения техники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работы с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кинетическим песком обогащается и развивается внутренний мир ребенка, развивается мелкая моторика,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творческие способности.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Работа с кинетическим песком успокаивает (особенно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гиперактивных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детей), благодаря своим качествам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– в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нем как будто содержится живительная сила, которая заряжает ребенка позитивными эмоциями, способствует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снятию у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детей, имеющих проблемы с эмоционально -волевой сферой, внутреннего напряжения.</a:t>
            </a:r>
          </a:p>
        </p:txBody>
      </p:sp>
    </p:spTree>
    <p:extLst>
      <p:ext uri="{BB962C8B-B14F-4D97-AF65-F5344CB8AC3E}">
        <p14:creationId xmlns:p14="http://schemas.microsoft.com/office/powerpoint/2010/main" val="3669446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85308" y="591672"/>
            <a:ext cx="759489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dirty="0">
                <a:solidFill>
                  <a:srgbClr val="1B1C2A"/>
                </a:solidFill>
                <a:latin typeface="Times New Roman" pitchFamily="18" charset="0"/>
                <a:cs typeface="Times New Roman" pitchFamily="18" charset="0"/>
              </a:rPr>
              <a:t>есочные игры в работе с малышами проводятся :</a:t>
            </a:r>
          </a:p>
          <a:p>
            <a:r>
              <a:rPr lang="ru-RU" b="1" dirty="0">
                <a:solidFill>
                  <a:srgbClr val="1B1C2A"/>
                </a:solidFill>
                <a:latin typeface="Times New Roman" pitchFamily="18" charset="0"/>
                <a:cs typeface="Times New Roman" pitchFamily="18" charset="0"/>
              </a:rPr>
              <a:t> Для облегчения процесса </a:t>
            </a:r>
            <a:r>
              <a:rPr lang="ru-RU" b="1" dirty="0" smtClean="0">
                <a:solidFill>
                  <a:srgbClr val="1B1C2A"/>
                </a:solidFill>
                <a:latin typeface="Times New Roman" pitchFamily="18" charset="0"/>
                <a:cs typeface="Times New Roman" pitchFamily="18" charset="0"/>
              </a:rPr>
              <a:t>адаптации, малыши</a:t>
            </a:r>
            <a:r>
              <a:rPr lang="ru-RU" b="1" dirty="0">
                <a:solidFill>
                  <a:srgbClr val="1B1C2A"/>
                </a:solidFill>
                <a:latin typeface="Times New Roman" pitchFamily="18" charset="0"/>
                <a:cs typeface="Times New Roman" pitchFamily="18" charset="0"/>
              </a:rPr>
              <a:t>, которые попадают в незнакомое место. Приёмы песочной терапии снимают эмоциональное</a:t>
            </a:r>
          </a:p>
          <a:p>
            <a:r>
              <a:rPr lang="ru-RU" b="1" dirty="0">
                <a:solidFill>
                  <a:srgbClr val="1B1C2A"/>
                </a:solidFill>
                <a:latin typeface="Times New Roman" pitchFamily="18" charset="0"/>
                <a:cs typeface="Times New Roman" pitchFamily="18" charset="0"/>
              </a:rPr>
              <a:t>напряжение.</a:t>
            </a:r>
          </a:p>
          <a:p>
            <a:r>
              <a:rPr lang="ru-RU" b="1" dirty="0">
                <a:solidFill>
                  <a:srgbClr val="1B1C2A"/>
                </a:solidFill>
                <a:latin typeface="Times New Roman" pitchFamily="18" charset="0"/>
                <a:cs typeface="Times New Roman" pitchFamily="18" charset="0"/>
              </a:rPr>
              <a:t> Развитие мелкой моторики рук. Игровые действия с мелкими предметами стимулируют важные рецепторы на</a:t>
            </a:r>
          </a:p>
          <a:p>
            <a:r>
              <a:rPr lang="ru-RU" b="1" dirty="0">
                <a:solidFill>
                  <a:srgbClr val="1B1C2A"/>
                </a:solidFill>
                <a:latin typeface="Times New Roman" pitchFamily="18" charset="0"/>
                <a:cs typeface="Times New Roman" pitchFamily="18" charset="0"/>
              </a:rPr>
              <a:t>кончиках пальцев. Поиск игрушек в песочнице, выдавливание лунок и узоров ладошками способствуют</a:t>
            </a:r>
          </a:p>
          <a:p>
            <a:r>
              <a:rPr lang="ru-RU" b="1" dirty="0">
                <a:solidFill>
                  <a:srgbClr val="1B1C2A"/>
                </a:solidFill>
                <a:latin typeface="Times New Roman" pitchFamily="18" charset="0"/>
                <a:cs typeface="Times New Roman" pitchFamily="18" charset="0"/>
              </a:rPr>
              <a:t>интеллектуальному развитию малышей.</a:t>
            </a:r>
          </a:p>
          <a:p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 Ф</a:t>
            </a:r>
            <a:r>
              <a:rPr lang="ru-RU" b="1" dirty="0">
                <a:solidFill>
                  <a:srgbClr val="1B1C2A"/>
                </a:solidFill>
                <a:latin typeface="Times New Roman" pitchFamily="18" charset="0"/>
                <a:cs typeface="Times New Roman" pitchFamily="18" charset="0"/>
              </a:rPr>
              <a:t>ормирование исследовательских умений. Под руководством воспитателя ребёнок узнаёт о свойствах</a:t>
            </a:r>
          </a:p>
          <a:p>
            <a:r>
              <a:rPr lang="ru-RU" b="1" dirty="0">
                <a:solidFill>
                  <a:srgbClr val="1B1C2A"/>
                </a:solidFill>
                <a:latin typeface="Times New Roman" pitchFamily="18" charset="0"/>
                <a:cs typeface="Times New Roman" pitchFamily="18" charset="0"/>
              </a:rPr>
              <a:t>кинетического песка: лепится, не рассыпается. Занятия ООД (организованной образовательной деятельностью)</a:t>
            </a:r>
          </a:p>
          <a:p>
            <a:r>
              <a:rPr lang="ru-RU" b="1" dirty="0">
                <a:solidFill>
                  <a:srgbClr val="1B1C2A"/>
                </a:solidFill>
                <a:latin typeface="Times New Roman" pitchFamily="18" charset="0"/>
                <a:cs typeface="Times New Roman" pitchFamily="18" charset="0"/>
              </a:rPr>
              <a:t>органично переносятся в песочницу: здесь можно изучать различные формы (кубики, шары, цилиндры),</a:t>
            </a:r>
          </a:p>
          <a:p>
            <a:r>
              <a:rPr lang="ru-RU" b="1" dirty="0">
                <a:solidFill>
                  <a:srgbClr val="1B1C2A"/>
                </a:solidFill>
                <a:latin typeface="Times New Roman" pitchFamily="18" charset="0"/>
                <a:cs typeface="Times New Roman" pitchFamily="18" charset="0"/>
              </a:rPr>
              <a:t>животных, растения, цветы (играя в фигурки или делая куличики).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8160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39096" y="666974"/>
            <a:ext cx="734747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Обговорили и постарались запомнить с детьми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правила поведения при играх с песком: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 Песок выбрасывать нельзя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 Бросать песок в других или брать его в рот нельзя.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 После игры дружно убираем все игрушки на свои места.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 Обязательно после игры в песке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моем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ручки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8160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6146" name="Picture 2" descr="I:\Новая папка (2)\20250205_1617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128" y="1266712"/>
            <a:ext cx="2442659" cy="325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I:\Новая папка (2)\20250205_1614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866" y="1161826"/>
            <a:ext cx="2222799" cy="296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I:\Новая папка (2)\20250428_16345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159" y="3429000"/>
            <a:ext cx="1690295" cy="225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594"/>
            <a:ext cx="9132600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27313" y="1028343"/>
            <a:ext cx="725235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Важным условием организации детской деятельности в детском саду является создание предметно-развивающей среды. Это могут быть уголки для практических исследований в помещении группы, отдельная комната для функционирования кружка по песочной терапии. Для хранения познавательной литературы, материалов для опытов и приборов выделяются стеллажи, доступ к которым будет открыт всем ребятам. Для проведения опытов продумывается место: демонстрационный стол, ученические парты и стульчики. Наглядно должны быть представлены правила техники безопасности при проведении опытов (например, в виде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плаката)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C:\Users\Administrator\AppData\Local\Microsoft\Windows\Temporary Internet Files\Content.Word\20251013_082304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6950" y="3974625"/>
            <a:ext cx="4005943" cy="24427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187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623723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6146" name="Picture 2" descr="I:\Новая папка (2)\20250205_1617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128" y="1266712"/>
            <a:ext cx="2442659" cy="325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I:\Новая папка (2)\20250205_1614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866" y="1161826"/>
            <a:ext cx="2222799" cy="296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I:\Новая папка (2)\20250428_16345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159" y="3429000"/>
            <a:ext cx="1690295" cy="225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594"/>
            <a:ext cx="9132600" cy="6858594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99882" y="74606"/>
            <a:ext cx="2803872" cy="29859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187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14834" y="4957590"/>
            <a:ext cx="9114619" cy="6835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66" y="3666381"/>
            <a:ext cx="2985904" cy="30745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187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855" y="165622"/>
            <a:ext cx="3016906" cy="28038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187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907505" y="3718684"/>
            <a:ext cx="3074558" cy="29699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187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751" y="9066883"/>
            <a:ext cx="38404800" cy="2880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23723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41525" y="839096"/>
            <a:ext cx="4348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AC187B"/>
                </a:solidFill>
                <a:latin typeface="Times New Roman" pitchFamily="18" charset="0"/>
                <a:cs typeface="Times New Roman" pitchFamily="18" charset="0"/>
              </a:rPr>
              <a:t>                         Игры в период адаптации</a:t>
            </a:r>
            <a:endParaRPr lang="ru-RU" b="1" dirty="0">
              <a:solidFill>
                <a:srgbClr val="AC187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I:\Новая папка (2)\20241023_1609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15" y="1456886"/>
            <a:ext cx="2523507" cy="34907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187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6" name="Picture 4" descr="I:\Новая папка (2)\20250205_16123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777" y="1435309"/>
            <a:ext cx="2580378" cy="35522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187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3" descr="I:\Новая папка (2)\20240418_10380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565" y="2979211"/>
            <a:ext cx="2011657" cy="35522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187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630655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90116" y="2112990"/>
            <a:ext cx="4009571" cy="30071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187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2577" y="2135919"/>
            <a:ext cx="3990219" cy="29926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187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630655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31981" y="946673"/>
            <a:ext cx="4680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AC187B"/>
                </a:solidFill>
                <a:latin typeface="Times New Roman" pitchFamily="18" charset="0"/>
                <a:cs typeface="Times New Roman" pitchFamily="18" charset="0"/>
              </a:rPr>
              <a:t>            Игры на развитие мелкой моторики</a:t>
            </a:r>
            <a:endParaRPr lang="ru-RU" b="1" dirty="0">
              <a:solidFill>
                <a:srgbClr val="AC187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I:\Новая папка (2)\20240418_1033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69" y="1496891"/>
            <a:ext cx="2442659" cy="32568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187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 descr="I:\Новая папка (2)\20241023_1610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942" y="1496891"/>
            <a:ext cx="1850988" cy="24679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187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 descr="I:\Новая папка (2)\20241023_16104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122" y="2716669"/>
            <a:ext cx="2657811" cy="35437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187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63065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19150" y="685800"/>
            <a:ext cx="67959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 smtClean="0">
              <a:ln w="3175">
                <a:solidFill>
                  <a:prstClr val="black"/>
                </a:solidFill>
              </a:ln>
              <a:solidFill>
                <a:srgbClr val="853E5B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257800" y="5095875"/>
            <a:ext cx="29051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ru-RU" sz="2400" dirty="0">
              <a:solidFill>
                <a:prstClr val="black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ru-RU" sz="2400" dirty="0">
              <a:solidFill>
                <a:prstClr val="black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0305" y="1108039"/>
            <a:ext cx="807899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«Самая лучшая игрушка для детей – кучка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песка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!»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К. Д. Ушинский                          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27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6146" name="Picture 2" descr="I:\Новая папка (2)\20250205_1617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128" y="1266712"/>
            <a:ext cx="2442659" cy="325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I:\Новая папка (2)\20250205_1614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866" y="1161826"/>
            <a:ext cx="2222799" cy="296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I:\Новая папка (2)\20250428_16345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159" y="3429000"/>
            <a:ext cx="1690295" cy="225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594"/>
            <a:ext cx="9132600" cy="68585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4023" y="1105404"/>
            <a:ext cx="3990219" cy="29926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187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90118" y="2118985"/>
            <a:ext cx="4009571" cy="30071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187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798506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08038" y="753035"/>
            <a:ext cx="4529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AC187B"/>
                </a:solidFill>
                <a:latin typeface="Times New Roman" pitchFamily="18" charset="0"/>
                <a:cs typeface="Times New Roman" pitchFamily="18" charset="0"/>
              </a:rPr>
              <a:t>                                     Игры - исследования</a:t>
            </a:r>
            <a:endParaRPr lang="ru-RU" b="1" dirty="0">
              <a:solidFill>
                <a:srgbClr val="AC187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I:\Новая папка (2)\20240418_1021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85" y="1178069"/>
            <a:ext cx="2647053" cy="35294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187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I:\Новая папка (2)\20241023_1614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039" y="982073"/>
            <a:ext cx="2571751" cy="3429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187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564910" y="3196768"/>
            <a:ext cx="4001556" cy="30011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187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630655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6146" name="Picture 2" descr="I:\Новая папка (2)\20250205_1617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128" y="1266712"/>
            <a:ext cx="2442659" cy="325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I:\Новая папка (2)\20250205_1614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866" y="1161826"/>
            <a:ext cx="2222799" cy="296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I:\Новая папка (2)\20250428_16345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159" y="3429000"/>
            <a:ext cx="1690295" cy="225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594"/>
            <a:ext cx="9132600" cy="68585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85343" y="2204494"/>
            <a:ext cx="3641876" cy="27314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187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2" descr="I:\Новая папка (2)\20240418_10493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1299" y="1838878"/>
            <a:ext cx="2580378" cy="35522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187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87623" y="3986487"/>
            <a:ext cx="3134425" cy="23508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187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82708" y="611208"/>
            <a:ext cx="3018971" cy="22761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187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630655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6146" name="Picture 2" descr="I:\Новая папка (2)\20250205_1617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128" y="1266712"/>
            <a:ext cx="2442659" cy="325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I:\Новая папка (2)\20250205_1614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866" y="1161826"/>
            <a:ext cx="2222799" cy="296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I:\Новая папка (2)\20250428_16345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159" y="3429000"/>
            <a:ext cx="1690295" cy="225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594"/>
            <a:ext cx="9132600" cy="685859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40311" y="860612"/>
            <a:ext cx="6183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AC187B"/>
                </a:solidFill>
                <a:latin typeface="Times New Roman" pitchFamily="18" charset="0"/>
                <a:cs typeface="Times New Roman" pitchFamily="18" charset="0"/>
              </a:rPr>
              <a:t>Знакомство с героями мультфильма «Щенячий патруль»</a:t>
            </a:r>
            <a:endParaRPr lang="ru-RU" b="1" dirty="0">
              <a:solidFill>
                <a:srgbClr val="AC187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43837" y="3754907"/>
            <a:ext cx="3402533" cy="2551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187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47707" y="2480588"/>
            <a:ext cx="3668808" cy="27516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187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57" b="21464"/>
          <a:stretch/>
        </p:blipFill>
        <p:spPr bwMode="auto">
          <a:xfrm rot="5400000">
            <a:off x="-220066" y="1982242"/>
            <a:ext cx="3657699" cy="24395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187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6802802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6146" name="Picture 2" descr="I:\Новая папка (2)\20250205_1617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128" y="1266712"/>
            <a:ext cx="2442659" cy="325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I:\Новая папка (2)\20250205_1614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866" y="1161826"/>
            <a:ext cx="2222799" cy="296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I:\Новая папка (2)\20250428_16345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159" y="3429000"/>
            <a:ext cx="1690295" cy="225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594"/>
            <a:ext cx="9132600" cy="68585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3908" y="783571"/>
            <a:ext cx="3460051" cy="25950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187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7"/>
          <a:stretch/>
        </p:blipFill>
        <p:spPr>
          <a:xfrm rot="5400000">
            <a:off x="1037815" y="3657389"/>
            <a:ext cx="2471400" cy="34077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187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57"/>
          <a:stretch/>
        </p:blipFill>
        <p:spPr bwMode="auto">
          <a:xfrm rot="5400000">
            <a:off x="5075616" y="3592912"/>
            <a:ext cx="2471401" cy="35366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187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31080" y="756281"/>
            <a:ext cx="3531153" cy="25536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187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7710698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7170" name="Picture 2" descr="I:\Новая папка (2)\20250428_1632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796" y="710005"/>
            <a:ext cx="2872964" cy="383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282" y="3828378"/>
            <a:ext cx="3057058" cy="2088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AutoShape 8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7937"/>
            <a:ext cx="9135879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59727" y="3064042"/>
            <a:ext cx="3904290" cy="26736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187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94774" y="2936776"/>
            <a:ext cx="3904290" cy="2928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187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29781" y="1954029"/>
            <a:ext cx="3444328" cy="23927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187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1118796" y="613186"/>
            <a:ext cx="4050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ru-RU" b="1" dirty="0" smtClean="0">
                <a:solidFill>
                  <a:srgbClr val="AC187B"/>
                </a:solidFill>
                <a:latin typeface="Times New Roman" pitchFamily="18" charset="0"/>
                <a:cs typeface="Times New Roman" pitchFamily="18" charset="0"/>
              </a:rPr>
              <a:t>Игры с машинками </a:t>
            </a:r>
            <a:endParaRPr lang="ru-RU" b="1" dirty="0">
              <a:solidFill>
                <a:srgbClr val="AC187B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8493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6146" name="Picture 2" descr="I:\Новая папка (2)\20250205_1617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128" y="1266712"/>
            <a:ext cx="2442659" cy="325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I:\Новая папка (2)\20250205_1614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866" y="1161826"/>
            <a:ext cx="2222799" cy="296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I:\Новая папка (2)\20250428_16345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159" y="3429000"/>
            <a:ext cx="1690295" cy="225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594"/>
            <a:ext cx="9132600" cy="68585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79600" y="471713"/>
            <a:ext cx="5138058" cy="57621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187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165037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6146" name="Picture 2" descr="I:\Новая папка (2)\20250205_1617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128" y="1266712"/>
            <a:ext cx="2442659" cy="325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I:\Новая папка (2)\20250205_1614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866" y="1161826"/>
            <a:ext cx="2222799" cy="296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I:\Новая папка (2)\20250428_16345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159" y="3429000"/>
            <a:ext cx="1690295" cy="225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594"/>
            <a:ext cx="9132600" cy="68585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53407" y="1194199"/>
            <a:ext cx="3904344" cy="29228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187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81315" y="3011560"/>
            <a:ext cx="4247697" cy="31857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187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09094" y="1288052"/>
            <a:ext cx="3882571" cy="29119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187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1153756" y="304800"/>
            <a:ext cx="4602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AC18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Игры с блоками </a:t>
            </a:r>
            <a:r>
              <a:rPr lang="ru-RU" b="1" dirty="0" err="1" smtClean="0">
                <a:solidFill>
                  <a:srgbClr val="AC18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Дьенеша</a:t>
            </a:r>
            <a:r>
              <a:rPr lang="ru-RU" b="1" dirty="0" smtClean="0">
                <a:solidFill>
                  <a:srgbClr val="AC18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b="1" dirty="0">
              <a:solidFill>
                <a:srgbClr val="AC187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7213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39096" y="623945"/>
            <a:ext cx="759489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4343C"/>
                </a:solidFill>
                <a:latin typeface="Times New Roman" pitchFamily="18" charset="0"/>
                <a:cs typeface="Times New Roman" pitchFamily="18" charset="0"/>
              </a:rPr>
              <a:t>Применяя, инновационную технологию песочная терапия в работе с детьми, наблюдая за игрой в песок, взрослый</a:t>
            </a:r>
          </a:p>
          <a:p>
            <a:r>
              <a:rPr lang="ru-RU" b="1" dirty="0">
                <a:solidFill>
                  <a:srgbClr val="34343C"/>
                </a:solidFill>
                <a:latin typeface="Times New Roman" pitchFamily="18" charset="0"/>
                <a:cs typeface="Times New Roman" pitchFamily="18" charset="0"/>
              </a:rPr>
              <a:t>получает уникальную возможность увидеть мир глазами ребенка и научиться взаимодействовать с ним. Песочные игры</a:t>
            </a:r>
          </a:p>
          <a:p>
            <a:r>
              <a:rPr lang="ru-RU" b="1" dirty="0">
                <a:solidFill>
                  <a:srgbClr val="34343C"/>
                </a:solidFill>
                <a:latin typeface="Times New Roman" pitchFamily="18" charset="0"/>
                <a:cs typeface="Times New Roman" pitchFamily="18" charset="0"/>
              </a:rPr>
              <a:t>способствуют развитию мелкой моторики, творческого воображения, развитие коммуникативных навыков, способствует</a:t>
            </a:r>
          </a:p>
          <a:p>
            <a:r>
              <a:rPr lang="ru-RU" b="1" dirty="0">
                <a:solidFill>
                  <a:srgbClr val="34343C"/>
                </a:solidFill>
                <a:latin typeface="Times New Roman" pitchFamily="18" charset="0"/>
                <a:cs typeface="Times New Roman" pitchFamily="18" charset="0"/>
              </a:rPr>
              <a:t>созданию гармоничных отношений между взрослым и ребенком. Игры на песке одна из форм естественной</a:t>
            </a:r>
          </a:p>
          <a:p>
            <a:r>
              <a:rPr lang="ru-RU" b="1" dirty="0">
                <a:solidFill>
                  <a:srgbClr val="34343C"/>
                </a:solidFill>
                <a:latin typeface="Times New Roman" pitchFamily="18" charset="0"/>
                <a:cs typeface="Times New Roman" pitchFamily="18" charset="0"/>
              </a:rPr>
              <a:t>деятельности ребенка. Поэтому мы, взрослые можем использовать кинетический песок на развивающих и обучающих</a:t>
            </a:r>
          </a:p>
          <a:p>
            <a:r>
              <a:rPr lang="ru-RU" b="1" dirty="0">
                <a:solidFill>
                  <a:srgbClr val="34343C"/>
                </a:solidFill>
                <a:latin typeface="Times New Roman" pitchFamily="18" charset="0"/>
                <a:cs typeface="Times New Roman" pitchFamily="18" charset="0"/>
              </a:rPr>
              <a:t>занятиях.</a:t>
            </a:r>
          </a:p>
          <a:p>
            <a:r>
              <a:rPr lang="ru-RU" b="1" dirty="0">
                <a:solidFill>
                  <a:srgbClr val="34343C"/>
                </a:solidFill>
                <a:latin typeface="Times New Roman" pitchFamily="18" charset="0"/>
                <a:cs typeface="Times New Roman" pitchFamily="18" charset="0"/>
              </a:rPr>
              <a:t>Мой опыт работы с использованием нетрадиционных технологий показал, что применение кинетического песка,</a:t>
            </a:r>
          </a:p>
          <a:p>
            <a:r>
              <a:rPr lang="ru-RU" b="1" dirty="0">
                <a:solidFill>
                  <a:srgbClr val="34343C"/>
                </a:solidFill>
                <a:latin typeface="Times New Roman" pitchFamily="18" charset="0"/>
                <a:cs typeface="Times New Roman" pitchFamily="18" charset="0"/>
              </a:rPr>
              <a:t>превращает занятие в интересную и увлекательную игру, дети эмоционально раскрепощаясь, активно и свободно</a:t>
            </a:r>
          </a:p>
          <a:p>
            <a:r>
              <a:rPr lang="ru-RU" b="1" dirty="0">
                <a:solidFill>
                  <a:srgbClr val="34343C"/>
                </a:solidFill>
                <a:latin typeface="Times New Roman" pitchFamily="18" charset="0"/>
                <a:cs typeface="Times New Roman" pitchFamily="18" charset="0"/>
              </a:rPr>
              <a:t>выражают свои эмоции и настроение, повышается познавательная и речевая активность детей. Исходя из результатов</a:t>
            </a:r>
          </a:p>
          <a:p>
            <a:r>
              <a:rPr lang="ru-RU" b="1" dirty="0">
                <a:solidFill>
                  <a:srgbClr val="34343C"/>
                </a:solidFill>
                <a:latin typeface="Times New Roman" pitchFamily="18" charset="0"/>
                <a:cs typeface="Times New Roman" pitchFamily="18" charset="0"/>
              </a:rPr>
              <a:t>практики работы с кинетическим песком, я смогла выделить наиболее существенные положительные стороны</a:t>
            </a:r>
          </a:p>
          <a:p>
            <a:r>
              <a:rPr lang="ru-RU" b="1" dirty="0">
                <a:solidFill>
                  <a:srgbClr val="34343C"/>
                </a:solidFill>
                <a:latin typeface="Times New Roman" pitchFamily="18" charset="0"/>
                <a:cs typeface="Times New Roman" pitchFamily="18" charset="0"/>
              </a:rPr>
              <a:t>применения данного материала.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8160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59859" y="1506071"/>
            <a:ext cx="643907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СПАСИБО ЗА ВНИМАНИЕ !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003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57837" y="635567"/>
            <a:ext cx="46283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 smtClean="0">
                <a:ln w="9525">
                  <a:noFill/>
                </a:ln>
                <a:solidFill>
                  <a:srgbClr val="853E5B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Актуальность </a:t>
            </a:r>
            <a:endParaRPr lang="ru-RU" sz="4000" b="1" dirty="0">
              <a:ln w="9525">
                <a:noFill/>
              </a:ln>
              <a:solidFill>
                <a:srgbClr val="853E5B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8861" y="1453254"/>
            <a:ext cx="692497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151515"/>
                </a:solidFill>
                <a:latin typeface="Times New Roman" pitchFamily="18" charset="0"/>
                <a:cs typeface="Times New Roman" pitchFamily="18" charset="0"/>
              </a:rPr>
              <a:t>Песок имеет свойство успокаивать и расслаблять нервную систему, улучшать эмоциональное самочувствие. Дети с</a:t>
            </a:r>
          </a:p>
          <a:p>
            <a:r>
              <a:rPr lang="ru-RU" sz="2000" b="1" dirty="0">
                <a:solidFill>
                  <a:srgbClr val="151515"/>
                </a:solidFill>
                <a:latin typeface="Times New Roman" pitchFamily="18" charset="0"/>
                <a:cs typeface="Times New Roman" pitchFamily="18" charset="0"/>
              </a:rPr>
              <a:t>большой активностью проявляют заинтересованность, инициативу в развитии творческого замысла, тем самым</a:t>
            </a:r>
          </a:p>
          <a:p>
            <a:r>
              <a:rPr lang="ru-RU" sz="2000" b="1" dirty="0">
                <a:solidFill>
                  <a:srgbClr val="151515"/>
                </a:solidFill>
                <a:latin typeface="Times New Roman" pitchFamily="18" charset="0"/>
                <a:cs typeface="Times New Roman" pitchFamily="18" charset="0"/>
              </a:rPr>
              <a:t>удлиняется продолжительность игрового процесса, формируются коммуникативные навыки общения (дети учатся</a:t>
            </a:r>
          </a:p>
          <a:p>
            <a:r>
              <a:rPr lang="ru-RU" sz="2000" b="1" dirty="0">
                <a:solidFill>
                  <a:srgbClr val="151515"/>
                </a:solidFill>
                <a:latin typeface="Times New Roman" pitchFamily="18" charset="0"/>
                <a:cs typeface="Times New Roman" pitchFamily="18" charset="0"/>
              </a:rPr>
              <a:t>мирно играть, делиться игрушками, оказывать взаимопомощь), стабилизируется положительный эмоциональный фон </a:t>
            </a:r>
            <a:r>
              <a:rPr lang="ru-RU" sz="2000" b="1" dirty="0" smtClean="0">
                <a:solidFill>
                  <a:srgbClr val="151515"/>
                </a:solidFill>
                <a:latin typeface="Times New Roman" pitchFamily="18" charset="0"/>
                <a:cs typeface="Times New Roman" pitchFamily="18" charset="0"/>
              </a:rPr>
              <a:t>в группе.</a:t>
            </a:r>
            <a:endParaRPr lang="ru-RU" sz="2000" b="1" dirty="0">
              <a:solidFill>
                <a:srgbClr val="151515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593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-96818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19150" y="685800"/>
            <a:ext cx="67959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 smtClean="0">
              <a:ln w="3175">
                <a:solidFill>
                  <a:prstClr val="black"/>
                </a:solidFill>
              </a:ln>
              <a:solidFill>
                <a:srgbClr val="853E5B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257800" y="5095875"/>
            <a:ext cx="29051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ru-RU" sz="2400" dirty="0">
              <a:solidFill>
                <a:prstClr val="black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ru-RU" sz="2400" dirty="0">
              <a:solidFill>
                <a:prstClr val="black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491" y="855078"/>
            <a:ext cx="7035501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latin typeface="TimesNewRomanPS-BoldMT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Цель моей работы – обеспечение социальной успешности, сохранение и укрепление психического здоровья детей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раннего возраста через внедрение песочной терапии.</a:t>
            </a:r>
          </a:p>
        </p:txBody>
      </p:sp>
    </p:spTree>
    <p:extLst>
      <p:ext uri="{BB962C8B-B14F-4D97-AF65-F5344CB8AC3E}">
        <p14:creationId xmlns:p14="http://schemas.microsoft.com/office/powerpoint/2010/main" val="18852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85307" y="634702"/>
            <a:ext cx="775626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Для достижения цели мною были поставлены следующие задачи: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 создание благоприятных условий для адаптации и нахождения детей в группе;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 формировать представления о предметах, их свойствах и качествах;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 познакомить с объектами живой и неживой природы;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 развивать мелкую моторику, сенсорное восприятие, речь, память, внимание;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 вызывать эмоциональный отклик от увиденного;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 воспитывать аккуратность, умение работать в коллективе</a:t>
            </a:r>
          </a:p>
        </p:txBody>
      </p:sp>
    </p:spTree>
    <p:extLst>
      <p:ext uri="{BB962C8B-B14F-4D97-AF65-F5344CB8AC3E}">
        <p14:creationId xmlns:p14="http://schemas.microsoft.com/office/powerpoint/2010/main" val="1613136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77731" y="514718"/>
            <a:ext cx="807899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Принципы работы по организации деятельности с кинетическим песком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1. Принцип научности: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предполагает подкрепление всех средств познания научно обоснованными и практически апробированными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методиками;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2. Принцип целостности: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основывается на комплексном принципе построения непрерывности процесса поисково-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исследовательской деятельности;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3. Принцип систематичности и последовательности: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предполагает повторяемость тем и позволяет детям применить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усвоенное и познать новое на следующем этапе развития;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4. Принцип индивидуально-личностной ориентации воспитания: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обеспечивает психологическую защищенность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ребенка эмоциональный комфорт, создание условий для самореализации с опорой на индивидуальные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особенности ребенка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3427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63793" y="612845"/>
            <a:ext cx="7325958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Принцип доступности: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предполагает построение процесса обучения дошкольников на адекватных возрасту формах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работы с детьми;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6. Принцип активного обучения: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обеспечивает использование активных форм и методов обучения детей раннего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возраста, способствующих развитию у детей самостоятельности, инициативы, творчества.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7. Принцип креативности: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предусматривает у детей раннего возраста способности переносить ранее сформированные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навыки в ситуации самостоятельной деятельности, инициировать и поощрять потребности детей самостоятельно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находить решение нестандартных задач и проблемных ситуаций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8. Принцип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результативности: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предусматривает получение положительного результата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5342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99247" y="751344"/>
            <a:ext cx="744429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Методы и приемы, применяемые в работе с песком для детей дошкольного возраста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1. Наглядные методы: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 наблюдения;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 рассматривание картинок и иллюстраций;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 рассматривание игрушек, предметов;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-демонстрация опытов;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 просмотр мультфильмов.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2.Словесные методы: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 чтение художественной литературы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 беседа;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-объяснение;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 рассказы воспитателей.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словесные приёмы: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 вопросы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 сравнение;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 пояснения, объяснения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4077147"/>
            <a:ext cx="3528508" cy="2391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5342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56216" y="889844"/>
            <a:ext cx="751959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3. Игровые методы: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 дидактическая игра;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 воображаемая ситуация в развёрнутом виде;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 роль.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Игровые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приёмы: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 внезапное появление объекта;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 выполнение игровых действий;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 инсценировки;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 загадки;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 элементы соревнования;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 создание игровой ситуации.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 имитация голоса,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движения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4. Практические методы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 упражнения;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 элементарные опыты;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 моделирование.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 продуктивная деятельность</a:t>
            </a:r>
          </a:p>
        </p:txBody>
      </p:sp>
      <p:pic>
        <p:nvPicPr>
          <p:cNvPr id="11266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310" y="3290501"/>
            <a:ext cx="2633418" cy="2898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53427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927</TotalTime>
  <Words>1199</Words>
  <Application>Microsoft Office PowerPoint</Application>
  <PresentationFormat>Экран (4:3)</PresentationFormat>
  <Paragraphs>127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Windows User</cp:lastModifiedBy>
  <cp:revision>125</cp:revision>
  <dcterms:created xsi:type="dcterms:W3CDTF">2013-11-19T05:52:05Z</dcterms:created>
  <dcterms:modified xsi:type="dcterms:W3CDTF">2025-10-20T11:01:27Z</dcterms:modified>
</cp:coreProperties>
</file>