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76" r:id="rId2"/>
    <p:sldId id="277" r:id="rId3"/>
    <p:sldId id="471" r:id="rId4"/>
    <p:sldId id="278" r:id="rId5"/>
    <p:sldId id="279" r:id="rId6"/>
    <p:sldId id="449" r:id="rId7"/>
    <p:sldId id="451" r:id="rId8"/>
    <p:sldId id="450" r:id="rId9"/>
    <p:sldId id="452" r:id="rId10"/>
    <p:sldId id="455" r:id="rId11"/>
    <p:sldId id="453" r:id="rId12"/>
    <p:sldId id="472" r:id="rId13"/>
    <p:sldId id="460" r:id="rId14"/>
    <p:sldId id="473" r:id="rId15"/>
    <p:sldId id="481" r:id="rId16"/>
    <p:sldId id="482" r:id="rId17"/>
    <p:sldId id="461" r:id="rId18"/>
    <p:sldId id="479" r:id="rId19"/>
    <p:sldId id="478" r:id="rId20"/>
    <p:sldId id="476" r:id="rId21"/>
    <p:sldId id="480" r:id="rId22"/>
    <p:sldId id="483" r:id="rId23"/>
    <p:sldId id="378" r:id="rId24"/>
    <p:sldId id="367"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67" autoAdjust="0"/>
    <p:restoredTop sz="86475" autoAdjust="0"/>
  </p:normalViewPr>
  <p:slideViewPr>
    <p:cSldViewPr>
      <p:cViewPr varScale="1">
        <p:scale>
          <a:sx n="79" d="100"/>
          <a:sy n="79" d="100"/>
        </p:scale>
        <p:origin x="-158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7679A5-BDE8-4499-81A8-810F55947301}" type="datetimeFigureOut">
              <a:rPr lang="ru-RU" smtClean="0"/>
              <a:pPr/>
              <a:t>17.10.2025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DC76FB-1965-4F18-8A4B-A0CD7EF1D041}" type="slidenum">
              <a:rPr lang="ru-RU" smtClean="0"/>
              <a:pPr/>
              <a:t>‹#›</a:t>
            </a:fld>
            <a:endParaRPr lang="ru-RU"/>
          </a:p>
        </p:txBody>
      </p:sp>
    </p:spTree>
    <p:extLst>
      <p:ext uri="{BB962C8B-B14F-4D97-AF65-F5344CB8AC3E}">
        <p14:creationId xmlns:p14="http://schemas.microsoft.com/office/powerpoint/2010/main" val="1154443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DC76FB-1965-4F18-8A4B-A0CD7EF1D041}" type="slidenum">
              <a:rPr lang="ru-RU" smtClean="0"/>
              <a:pPr/>
              <a:t>4</a:t>
            </a:fld>
            <a:endParaRPr lang="ru-RU"/>
          </a:p>
        </p:txBody>
      </p:sp>
    </p:spTree>
    <p:extLst>
      <p:ext uri="{BB962C8B-B14F-4D97-AF65-F5344CB8AC3E}">
        <p14:creationId xmlns:p14="http://schemas.microsoft.com/office/powerpoint/2010/main" val="326544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DC76FB-1965-4F18-8A4B-A0CD7EF1D041}" type="slidenum">
              <a:rPr lang="ru-RU" smtClean="0"/>
              <a:pPr/>
              <a:t>7</a:t>
            </a:fld>
            <a:endParaRPr lang="ru-RU"/>
          </a:p>
        </p:txBody>
      </p:sp>
    </p:spTree>
    <p:extLst>
      <p:ext uri="{BB962C8B-B14F-4D97-AF65-F5344CB8AC3E}">
        <p14:creationId xmlns:p14="http://schemas.microsoft.com/office/powerpoint/2010/main" val="1227599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DC76FB-1965-4F18-8A4B-A0CD7EF1D041}" type="slidenum">
              <a:rPr lang="ru-RU" smtClean="0"/>
              <a:pPr/>
              <a:t>9</a:t>
            </a:fld>
            <a:endParaRPr lang="ru-RU"/>
          </a:p>
        </p:txBody>
      </p:sp>
    </p:spTree>
    <p:extLst>
      <p:ext uri="{BB962C8B-B14F-4D97-AF65-F5344CB8AC3E}">
        <p14:creationId xmlns:p14="http://schemas.microsoft.com/office/powerpoint/2010/main" val="2895723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DC76FB-1965-4F18-8A4B-A0CD7EF1D041}" type="slidenum">
              <a:rPr lang="ru-RU" smtClean="0"/>
              <a:pPr/>
              <a:t>11</a:t>
            </a:fld>
            <a:endParaRPr lang="ru-RU"/>
          </a:p>
        </p:txBody>
      </p:sp>
    </p:spTree>
    <p:extLst>
      <p:ext uri="{BB962C8B-B14F-4D97-AF65-F5344CB8AC3E}">
        <p14:creationId xmlns:p14="http://schemas.microsoft.com/office/powerpoint/2010/main" val="3994218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DC76FB-1965-4F18-8A4B-A0CD7EF1D041}" type="slidenum">
              <a:rPr kumimoji="0" lang="ru-R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ru-R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29067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DC76FB-1965-4F18-8A4B-A0CD7EF1D041}" type="slidenum">
              <a:rPr lang="ru-RU" smtClean="0">
                <a:solidFill>
                  <a:prstClr val="black"/>
                </a:solidFill>
              </a:rPr>
              <a:pPr/>
              <a:t>13</a:t>
            </a:fld>
            <a:endParaRPr lang="ru-RU">
              <a:solidFill>
                <a:prstClr val="black"/>
              </a:solidFill>
            </a:endParaRPr>
          </a:p>
        </p:txBody>
      </p:sp>
    </p:spTree>
    <p:extLst>
      <p:ext uri="{BB962C8B-B14F-4D97-AF65-F5344CB8AC3E}">
        <p14:creationId xmlns:p14="http://schemas.microsoft.com/office/powerpoint/2010/main" val="2019339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DC76FB-1965-4F18-8A4B-A0CD7EF1D041}" type="slidenum">
              <a:rPr kumimoji="0" lang="ru-R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ru-R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5462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DC76FB-1965-4F18-8A4B-A0CD7EF1D041}" type="slidenum">
              <a:rPr lang="ru-RU" smtClean="0"/>
              <a:pPr/>
              <a:t>15</a:t>
            </a:fld>
            <a:endParaRPr lang="ru-RU"/>
          </a:p>
        </p:txBody>
      </p:sp>
    </p:spTree>
    <p:extLst>
      <p:ext uri="{BB962C8B-B14F-4D97-AF65-F5344CB8AC3E}">
        <p14:creationId xmlns:p14="http://schemas.microsoft.com/office/powerpoint/2010/main" val="2159061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B4C9FE7-7E2F-4F43-A82C-D3BD129877A9}" type="datetimeFigureOut">
              <a:rPr lang="ru-RU" smtClean="0"/>
              <a:pPr/>
              <a:t>17.10.2025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8FB1D8-25AD-4167-A79A-37D3F9E5BE79}" type="slidenum">
              <a:rPr lang="ru-RU" smtClean="0"/>
              <a:pPr/>
              <a:t>‹#›</a:t>
            </a:fld>
            <a:endParaRPr lang="ru-RU"/>
          </a:p>
        </p:txBody>
      </p:sp>
    </p:spTree>
  </p:cSld>
  <p:clrMapOvr>
    <a:masterClrMapping/>
  </p:clrMapOvr>
  <p:transition spd="slow" advClick="0" advTm="9000">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B4C9FE7-7E2F-4F43-A82C-D3BD129877A9}" type="datetimeFigureOut">
              <a:rPr lang="ru-RU" smtClean="0"/>
              <a:pPr/>
              <a:t>17.10.2025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8FB1D8-25AD-4167-A79A-37D3F9E5BE79}" type="slidenum">
              <a:rPr lang="ru-RU" smtClean="0"/>
              <a:pPr/>
              <a:t>‹#›</a:t>
            </a:fld>
            <a:endParaRPr lang="ru-RU"/>
          </a:p>
        </p:txBody>
      </p:sp>
    </p:spTree>
  </p:cSld>
  <p:clrMapOvr>
    <a:masterClrMapping/>
  </p:clrMapOvr>
  <p:transition spd="slow" advClick="0" advTm="9000">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B4C9FE7-7E2F-4F43-A82C-D3BD129877A9}" type="datetimeFigureOut">
              <a:rPr lang="ru-RU" smtClean="0"/>
              <a:pPr/>
              <a:t>17.10.2025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8FB1D8-25AD-4167-A79A-37D3F9E5BE79}" type="slidenum">
              <a:rPr lang="ru-RU" smtClean="0"/>
              <a:pPr/>
              <a:t>‹#›</a:t>
            </a:fld>
            <a:endParaRPr lang="ru-RU"/>
          </a:p>
        </p:txBody>
      </p:sp>
    </p:spTree>
  </p:cSld>
  <p:clrMapOvr>
    <a:masterClrMapping/>
  </p:clrMapOvr>
  <p:transition spd="slow" advClick="0" advTm="9000">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B4C9FE7-7E2F-4F43-A82C-D3BD129877A9}" type="datetimeFigureOut">
              <a:rPr lang="ru-RU" smtClean="0"/>
              <a:pPr/>
              <a:t>17.10.2025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8FB1D8-25AD-4167-A79A-37D3F9E5BE79}" type="slidenum">
              <a:rPr lang="ru-RU" smtClean="0"/>
              <a:pPr/>
              <a:t>‹#›</a:t>
            </a:fld>
            <a:endParaRPr lang="ru-RU"/>
          </a:p>
        </p:txBody>
      </p:sp>
    </p:spTree>
  </p:cSld>
  <p:clrMapOvr>
    <a:masterClrMapping/>
  </p:clrMapOvr>
  <p:transition spd="slow" advClick="0" advTm="9000">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B4C9FE7-7E2F-4F43-A82C-D3BD129877A9}" type="datetimeFigureOut">
              <a:rPr lang="ru-RU" smtClean="0"/>
              <a:pPr/>
              <a:t>17.10.2025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8FB1D8-25AD-4167-A79A-37D3F9E5BE79}" type="slidenum">
              <a:rPr lang="ru-RU" smtClean="0"/>
              <a:pPr/>
              <a:t>‹#›</a:t>
            </a:fld>
            <a:endParaRPr lang="ru-RU"/>
          </a:p>
        </p:txBody>
      </p:sp>
    </p:spTree>
  </p:cSld>
  <p:clrMapOvr>
    <a:masterClrMapping/>
  </p:clrMapOvr>
  <p:transition spd="slow" advClick="0" advTm="9000">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B4C9FE7-7E2F-4F43-A82C-D3BD129877A9}" type="datetimeFigureOut">
              <a:rPr lang="ru-RU" smtClean="0"/>
              <a:pPr/>
              <a:t>17.10.2025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B8FB1D8-25AD-4167-A79A-37D3F9E5BE79}" type="slidenum">
              <a:rPr lang="ru-RU" smtClean="0"/>
              <a:pPr/>
              <a:t>‹#›</a:t>
            </a:fld>
            <a:endParaRPr lang="ru-RU"/>
          </a:p>
        </p:txBody>
      </p:sp>
    </p:spTree>
  </p:cSld>
  <p:clrMapOvr>
    <a:masterClrMapping/>
  </p:clrMapOvr>
  <p:transition spd="slow" advClick="0" advTm="9000">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B4C9FE7-7E2F-4F43-A82C-D3BD129877A9}" type="datetimeFigureOut">
              <a:rPr lang="ru-RU" smtClean="0"/>
              <a:pPr/>
              <a:t>17.10.2025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B8FB1D8-25AD-4167-A79A-37D3F9E5BE79}" type="slidenum">
              <a:rPr lang="ru-RU" smtClean="0"/>
              <a:pPr/>
              <a:t>‹#›</a:t>
            </a:fld>
            <a:endParaRPr lang="ru-RU"/>
          </a:p>
        </p:txBody>
      </p:sp>
    </p:spTree>
  </p:cSld>
  <p:clrMapOvr>
    <a:masterClrMapping/>
  </p:clrMapOvr>
  <p:transition spd="slow" advClick="0" advTm="9000">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B4C9FE7-7E2F-4F43-A82C-D3BD129877A9}" type="datetimeFigureOut">
              <a:rPr lang="ru-RU" smtClean="0"/>
              <a:pPr/>
              <a:t>17.10.2025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B8FB1D8-25AD-4167-A79A-37D3F9E5BE79}" type="slidenum">
              <a:rPr lang="ru-RU" smtClean="0"/>
              <a:pPr/>
              <a:t>‹#›</a:t>
            </a:fld>
            <a:endParaRPr lang="ru-RU"/>
          </a:p>
        </p:txBody>
      </p:sp>
    </p:spTree>
  </p:cSld>
  <p:clrMapOvr>
    <a:masterClrMapping/>
  </p:clrMapOvr>
  <p:transition spd="slow" advClick="0" advTm="9000">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B4C9FE7-7E2F-4F43-A82C-D3BD129877A9}" type="datetimeFigureOut">
              <a:rPr lang="ru-RU" smtClean="0"/>
              <a:pPr/>
              <a:t>17.10.2025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B8FB1D8-25AD-4167-A79A-37D3F9E5BE79}" type="slidenum">
              <a:rPr lang="ru-RU" smtClean="0"/>
              <a:pPr/>
              <a:t>‹#›</a:t>
            </a:fld>
            <a:endParaRPr lang="ru-RU"/>
          </a:p>
        </p:txBody>
      </p:sp>
    </p:spTree>
  </p:cSld>
  <p:clrMapOvr>
    <a:masterClrMapping/>
  </p:clrMapOvr>
  <p:transition spd="slow" advClick="0" advTm="9000">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B4C9FE7-7E2F-4F43-A82C-D3BD129877A9}" type="datetimeFigureOut">
              <a:rPr lang="ru-RU" smtClean="0"/>
              <a:pPr/>
              <a:t>17.10.2025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B8FB1D8-25AD-4167-A79A-37D3F9E5BE79}" type="slidenum">
              <a:rPr lang="ru-RU" smtClean="0"/>
              <a:pPr/>
              <a:t>‹#›</a:t>
            </a:fld>
            <a:endParaRPr lang="ru-RU"/>
          </a:p>
        </p:txBody>
      </p:sp>
    </p:spTree>
  </p:cSld>
  <p:clrMapOvr>
    <a:masterClrMapping/>
  </p:clrMapOvr>
  <p:transition spd="slow" advClick="0" advTm="9000">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B4C9FE7-7E2F-4F43-A82C-D3BD129877A9}" type="datetimeFigureOut">
              <a:rPr lang="ru-RU" smtClean="0"/>
              <a:pPr/>
              <a:t>17.10.2025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B8FB1D8-25AD-4167-A79A-37D3F9E5BE79}" type="slidenum">
              <a:rPr lang="ru-RU" smtClean="0"/>
              <a:pPr/>
              <a:t>‹#›</a:t>
            </a:fld>
            <a:endParaRPr lang="ru-RU"/>
          </a:p>
        </p:txBody>
      </p:sp>
    </p:spTree>
  </p:cSld>
  <p:clrMapOvr>
    <a:masterClrMapping/>
  </p:clrMapOvr>
  <p:transition spd="slow" advClick="0" advTm="9000">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4C9FE7-7E2F-4F43-A82C-D3BD129877A9}" type="datetimeFigureOut">
              <a:rPr lang="ru-RU" smtClean="0"/>
              <a:pPr/>
              <a:t>17.10.2025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8FB1D8-25AD-4167-A79A-37D3F9E5BE7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Click="0" advTm="9000">
    <p:dissolv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audio" Target="file:///C:\Users\&#1044;&#1053;&#1057;\Desktop\&#1050;&#1086;&#1088;&#1086;&#1083;&#1105;&#1074;&#1072;%20&#1053;&#1072;&#1090;&#1072;&#1083;&#1100;&#1103;%20&#8211;%20&#1052;&#1072;&#1083;&#1077;&#1085;&#1100;&#1082;&#1072;&#1103;%20&#1089;&#1090;&#1088;&#1072;&#1085;&#1072;%20(&#1084;&#1080;&#1085;&#1091;&#1089;).mp3" TargetMode="Externa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e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4.jpeg"/><Relationship Id="rId7"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7.jpeg"/><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0.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3.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5.jpeg"/><Relationship Id="rId7" Type="http://schemas.openxmlformats.org/officeDocument/2006/relationships/image" Target="../media/image26.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5.jpeg"/><Relationship Id="rId7" Type="http://schemas.openxmlformats.org/officeDocument/2006/relationships/image" Target="../media/image31.jpeg"/><Relationship Id="rId2" Type="http://schemas.openxmlformats.org/officeDocument/2006/relationships/image" Target="../media/image28.jp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7.jpeg"/><Relationship Id="rId9"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4.jp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7.jpe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9.jpeg"/><Relationship Id="rId2" Type="http://schemas.openxmlformats.org/officeDocument/2006/relationships/image" Target="../media/image34.jp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4.jpg"/><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7.jpeg"/></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detske_3.jpg"/>
          <p:cNvPicPr>
            <a:picLocks noGrp="1" noChangeAspect="1"/>
          </p:cNvPicPr>
          <p:nvPr>
            <p:ph idx="1"/>
          </p:nvPr>
        </p:nvPicPr>
        <p:blipFill>
          <a:blip r:embed="rId3" cstate="print"/>
          <a:stretch>
            <a:fillRect/>
          </a:stretch>
        </p:blipFill>
        <p:spPr>
          <a:xfrm>
            <a:off x="-142908" y="0"/>
            <a:ext cx="9286908" cy="6965181"/>
          </a:xfrm>
        </p:spPr>
      </p:pic>
      <p:sp>
        <p:nvSpPr>
          <p:cNvPr id="2" name="Заголовок 1"/>
          <p:cNvSpPr>
            <a:spLocks noGrp="1"/>
          </p:cNvSpPr>
          <p:nvPr>
            <p:ph type="title"/>
          </p:nvPr>
        </p:nvSpPr>
        <p:spPr>
          <a:xfrm>
            <a:off x="2143108" y="0"/>
            <a:ext cx="6572296" cy="3284984"/>
          </a:xfrm>
        </p:spPr>
        <p:txBody>
          <a:bodyPr>
            <a:normAutofit fontScale="90000"/>
          </a:bodyPr>
          <a:lstStyle/>
          <a:p>
            <a:pPr eaLnBrk="0" hangingPunct="0"/>
            <a:r>
              <a:rPr lang="ru-RU" sz="1400" b="1" dirty="0" smtClean="0">
                <a:latin typeface="Times New Roman" pitchFamily="18" charset="0"/>
                <a:cs typeface="Times New Roman" pitchFamily="18" charset="0"/>
              </a:rPr>
              <a:t/>
            </a:r>
            <a:br>
              <a:rPr lang="ru-RU" sz="1400" b="1" dirty="0" smtClean="0">
                <a:latin typeface="Times New Roman" pitchFamily="18" charset="0"/>
                <a:cs typeface="Times New Roman" pitchFamily="18" charset="0"/>
              </a:rPr>
            </a:br>
            <a:r>
              <a:rPr lang="ru-RU" sz="1400" b="1" dirty="0">
                <a:latin typeface="Times New Roman" pitchFamily="18" charset="0"/>
                <a:cs typeface="Times New Roman" pitchFamily="18" charset="0"/>
              </a:rPr>
              <a:t/>
            </a:r>
            <a:br>
              <a:rPr lang="ru-RU" sz="1400" b="1" dirty="0">
                <a:latin typeface="Times New Roman" pitchFamily="18" charset="0"/>
                <a:cs typeface="Times New Roman" pitchFamily="18" charset="0"/>
              </a:rPr>
            </a:br>
            <a:r>
              <a:rPr lang="ru-RU" sz="1400" b="1" dirty="0" smtClean="0">
                <a:solidFill>
                  <a:srgbClr val="7030A0"/>
                </a:solidFill>
                <a:latin typeface="Times New Roman" pitchFamily="18" charset="0"/>
                <a:cs typeface="Times New Roman" pitchFamily="18" charset="0"/>
              </a:rPr>
              <a:t>Муниципальное казенное общеобразовательное учреждение «Одоевская средняя общеобразовательная школа имени В.Д. Успенского»</a:t>
            </a:r>
            <a:br>
              <a:rPr lang="ru-RU" sz="1400" b="1" dirty="0" smtClean="0">
                <a:solidFill>
                  <a:srgbClr val="7030A0"/>
                </a:solidFill>
                <a:latin typeface="Times New Roman" pitchFamily="18" charset="0"/>
                <a:cs typeface="Times New Roman" pitchFamily="18" charset="0"/>
              </a:rPr>
            </a:br>
            <a:r>
              <a:rPr lang="ru-RU" sz="1400" b="1" dirty="0" smtClean="0">
                <a:solidFill>
                  <a:srgbClr val="7030A0"/>
                </a:solidFill>
                <a:latin typeface="Times New Roman" pitchFamily="18" charset="0"/>
                <a:cs typeface="Times New Roman" pitchFamily="18" charset="0"/>
              </a:rPr>
              <a:t>структурное подразделение детский сад «Березка»</a:t>
            </a:r>
            <a:br>
              <a:rPr lang="ru-RU" sz="1400" b="1" dirty="0" smtClean="0">
                <a:solidFill>
                  <a:srgbClr val="7030A0"/>
                </a:solidFill>
                <a:latin typeface="Times New Roman" pitchFamily="18" charset="0"/>
                <a:cs typeface="Times New Roman" pitchFamily="18" charset="0"/>
              </a:rPr>
            </a:br>
            <a:r>
              <a:rPr lang="ru-RU" sz="3600" b="1" dirty="0" smtClean="0">
                <a:solidFill>
                  <a:srgbClr val="7030A0"/>
                </a:solidFill>
                <a:latin typeface="Monotype Corsiva" pitchFamily="66" charset="0"/>
                <a:ea typeface="Arial Unicode MS" pitchFamily="34" charset="-128"/>
                <a:cs typeface="Arial Unicode MS" pitchFamily="34" charset="-128"/>
              </a:rPr>
              <a:t> </a:t>
            </a:r>
            <a:br>
              <a:rPr lang="ru-RU" sz="3600" b="1" dirty="0" smtClean="0">
                <a:solidFill>
                  <a:srgbClr val="7030A0"/>
                </a:solidFill>
                <a:latin typeface="Monotype Corsiva" pitchFamily="66" charset="0"/>
                <a:ea typeface="Arial Unicode MS" pitchFamily="34" charset="-128"/>
                <a:cs typeface="Arial Unicode MS" pitchFamily="34" charset="-128"/>
              </a:rPr>
            </a:br>
            <a:r>
              <a:rPr lang="ru-RU" sz="3600" b="1" dirty="0" smtClean="0">
                <a:solidFill>
                  <a:srgbClr val="7030A0"/>
                </a:solidFill>
                <a:latin typeface="Monotype Corsiva" pitchFamily="66" charset="0"/>
                <a:ea typeface="Arial Unicode MS" pitchFamily="34" charset="-128"/>
                <a:cs typeface="Arial Unicode MS" pitchFamily="34" charset="-128"/>
              </a:rPr>
              <a:t>«Физическое развитие детей дошкольного возраста»</a:t>
            </a:r>
            <a:r>
              <a:rPr lang="ru-RU" sz="2800" b="1" i="1" dirty="0" smtClean="0">
                <a:solidFill>
                  <a:srgbClr val="7030A0"/>
                </a:solidFill>
                <a:latin typeface="Times New Roman" pitchFamily="18" charset="0"/>
                <a:cs typeface="Times New Roman" pitchFamily="18" charset="0"/>
              </a:rPr>
              <a:t/>
            </a:r>
            <a:br>
              <a:rPr lang="ru-RU" sz="2800" b="1" i="1" dirty="0" smtClean="0">
                <a:solidFill>
                  <a:srgbClr val="7030A0"/>
                </a:solidFill>
                <a:latin typeface="Times New Roman" pitchFamily="18" charset="0"/>
                <a:cs typeface="Times New Roman" pitchFamily="18" charset="0"/>
              </a:rPr>
            </a:br>
            <a:r>
              <a:rPr lang="ru-RU" sz="2800" b="1" i="1" dirty="0" smtClean="0">
                <a:solidFill>
                  <a:srgbClr val="7030A0"/>
                </a:solidFill>
                <a:latin typeface="Times New Roman" pitchFamily="18" charset="0"/>
                <a:cs typeface="Times New Roman" pitchFamily="18" charset="0"/>
              </a:rPr>
              <a:t>2 группа раннего возраста</a:t>
            </a:r>
            <a:r>
              <a:rPr lang="ru-RU" sz="2800" b="1" i="1" cap="none" spc="0" dirty="0" smtClean="0">
                <a:ln w="11430"/>
                <a:solidFill>
                  <a:srgbClr val="7030A0"/>
                </a:solidFill>
                <a:effectLst>
                  <a:outerShdw blurRad="50800" dist="39000" dir="5460000" algn="tl">
                    <a:srgbClr val="000000">
                      <a:alpha val="38000"/>
                    </a:srgbClr>
                  </a:outerShdw>
                </a:effectLst>
                <a:latin typeface="Sylfaen" pitchFamily="18" charset="0"/>
                <a:cs typeface="Times New Roman" pitchFamily="18" charset="0"/>
              </a:rPr>
              <a:t/>
            </a:r>
            <a:br>
              <a:rPr lang="ru-RU" sz="2800" b="1" i="1" cap="none" spc="0" dirty="0" smtClean="0">
                <a:ln w="11430"/>
                <a:solidFill>
                  <a:srgbClr val="7030A0"/>
                </a:solidFill>
                <a:effectLst>
                  <a:outerShdw blurRad="50800" dist="39000" dir="5460000" algn="tl">
                    <a:srgbClr val="000000">
                      <a:alpha val="38000"/>
                    </a:srgbClr>
                  </a:outerShdw>
                </a:effectLst>
                <a:latin typeface="Sylfaen" pitchFamily="18" charset="0"/>
                <a:cs typeface="Times New Roman" pitchFamily="18" charset="0"/>
              </a:rPr>
            </a:br>
            <a:endParaRPr lang="ru-RU" sz="2800" dirty="0">
              <a:solidFill>
                <a:srgbClr val="7030A0"/>
              </a:solidFill>
            </a:endParaRPr>
          </a:p>
        </p:txBody>
      </p:sp>
      <p:sp>
        <p:nvSpPr>
          <p:cNvPr id="13" name="Прямоугольник 12"/>
          <p:cNvSpPr/>
          <p:nvPr/>
        </p:nvSpPr>
        <p:spPr>
          <a:xfrm>
            <a:off x="3491880" y="4143380"/>
            <a:ext cx="4032448" cy="2862322"/>
          </a:xfrm>
          <a:prstGeom prst="rect">
            <a:avLst/>
          </a:prstGeom>
        </p:spPr>
        <p:txBody>
          <a:bodyPr wrap="square">
            <a:spAutoFit/>
          </a:bodyPr>
          <a:lstStyle/>
          <a:p>
            <a:pPr algn="ctr" eaLnBrk="0" hangingPunct="0"/>
            <a:endParaRPr lang="ru-RU" sz="2000" b="1" dirty="0" smtClean="0">
              <a:solidFill>
                <a:srgbClr val="0070C0"/>
              </a:solidFill>
              <a:latin typeface="Monotype Corsiva" pitchFamily="66" charset="0"/>
              <a:cs typeface="Times New Roman" pitchFamily="18" charset="0"/>
            </a:endParaRPr>
          </a:p>
          <a:p>
            <a:pPr algn="ctr" eaLnBrk="0" hangingPunct="0"/>
            <a:endParaRPr lang="ru-RU" sz="2000" b="1" dirty="0">
              <a:solidFill>
                <a:srgbClr val="0070C0"/>
              </a:solidFill>
              <a:latin typeface="Monotype Corsiva" pitchFamily="66" charset="0"/>
              <a:cs typeface="Times New Roman" pitchFamily="18" charset="0"/>
            </a:endParaRPr>
          </a:p>
          <a:p>
            <a:pPr algn="ctr" eaLnBrk="0" hangingPunct="0"/>
            <a:endParaRPr lang="ru-RU" sz="2000" b="1" dirty="0" smtClean="0">
              <a:solidFill>
                <a:srgbClr val="0070C0"/>
              </a:solidFill>
              <a:latin typeface="Monotype Corsiva" pitchFamily="66" charset="0"/>
              <a:cs typeface="Times New Roman" pitchFamily="18" charset="0"/>
            </a:endParaRPr>
          </a:p>
          <a:p>
            <a:pPr algn="ctr" eaLnBrk="0" hangingPunct="0"/>
            <a:endParaRPr lang="ru-RU" sz="2000" b="1" dirty="0">
              <a:solidFill>
                <a:srgbClr val="0070C0"/>
              </a:solidFill>
              <a:latin typeface="Monotype Corsiva" pitchFamily="66" charset="0"/>
              <a:cs typeface="Times New Roman" pitchFamily="18" charset="0"/>
            </a:endParaRPr>
          </a:p>
          <a:p>
            <a:pPr algn="ctr" eaLnBrk="0" hangingPunct="0"/>
            <a:endParaRPr lang="ru-RU" sz="2000" b="1" dirty="0" smtClean="0">
              <a:solidFill>
                <a:srgbClr val="0070C0"/>
              </a:solidFill>
              <a:latin typeface="Monotype Corsiva" pitchFamily="66" charset="0"/>
              <a:cs typeface="Times New Roman" pitchFamily="18" charset="0"/>
            </a:endParaRPr>
          </a:p>
          <a:p>
            <a:pPr algn="ctr" eaLnBrk="0" hangingPunct="0"/>
            <a:endParaRPr lang="ru-RU" sz="2000" b="1" dirty="0">
              <a:solidFill>
                <a:srgbClr val="0070C0"/>
              </a:solidFill>
              <a:latin typeface="Monotype Corsiva" pitchFamily="66" charset="0"/>
              <a:cs typeface="Times New Roman" pitchFamily="18" charset="0"/>
            </a:endParaRPr>
          </a:p>
          <a:p>
            <a:pPr algn="ctr" eaLnBrk="0" hangingPunct="0"/>
            <a:r>
              <a:rPr lang="ru-RU" sz="2000" b="1" dirty="0" smtClean="0">
                <a:solidFill>
                  <a:srgbClr val="7030A0"/>
                </a:solidFill>
                <a:latin typeface="Monotype Corsiva" pitchFamily="66" charset="0"/>
                <a:cs typeface="Times New Roman" pitchFamily="18" charset="0"/>
              </a:rPr>
              <a:t>Воспитатель: </a:t>
            </a:r>
            <a:r>
              <a:rPr lang="ru-RU" sz="2000" b="1" dirty="0" err="1" smtClean="0">
                <a:solidFill>
                  <a:srgbClr val="7030A0"/>
                </a:solidFill>
                <a:latin typeface="Monotype Corsiva" pitchFamily="66" charset="0"/>
                <a:cs typeface="Times New Roman" pitchFamily="18" charset="0"/>
              </a:rPr>
              <a:t>Логвинова</a:t>
            </a:r>
            <a:r>
              <a:rPr lang="ru-RU" sz="2000" b="1" dirty="0" smtClean="0">
                <a:solidFill>
                  <a:srgbClr val="7030A0"/>
                </a:solidFill>
                <a:latin typeface="Monotype Corsiva" pitchFamily="66" charset="0"/>
                <a:cs typeface="Times New Roman" pitchFamily="18" charset="0"/>
              </a:rPr>
              <a:t> Н.В.</a:t>
            </a:r>
          </a:p>
          <a:p>
            <a:pPr algn="ctr" eaLnBrk="0" hangingPunct="0"/>
            <a:r>
              <a:rPr lang="ru-RU" sz="2000" b="1" dirty="0" smtClean="0">
                <a:solidFill>
                  <a:srgbClr val="7030A0"/>
                </a:solidFill>
                <a:latin typeface="Monotype Corsiva" pitchFamily="66" charset="0"/>
                <a:cs typeface="Times New Roman" pitchFamily="18" charset="0"/>
              </a:rPr>
              <a:t>                           </a:t>
            </a:r>
            <a:r>
              <a:rPr lang="ru-RU" sz="2000" b="1" dirty="0" err="1" smtClean="0">
                <a:solidFill>
                  <a:srgbClr val="7030A0"/>
                </a:solidFill>
                <a:latin typeface="Monotype Corsiva" pitchFamily="66" charset="0"/>
                <a:cs typeface="Times New Roman" pitchFamily="18" charset="0"/>
              </a:rPr>
              <a:t>Ситникова</a:t>
            </a:r>
            <a:r>
              <a:rPr lang="ru-RU" sz="2000" b="1" dirty="0" smtClean="0">
                <a:solidFill>
                  <a:srgbClr val="7030A0"/>
                </a:solidFill>
                <a:latin typeface="Monotype Corsiva" pitchFamily="66" charset="0"/>
                <a:cs typeface="Times New Roman" pitchFamily="18" charset="0"/>
              </a:rPr>
              <a:t> В.Е.</a:t>
            </a:r>
          </a:p>
          <a:p>
            <a:pPr algn="ctr" eaLnBrk="0" hangingPunct="0"/>
            <a:r>
              <a:rPr lang="ru-RU" sz="2000" b="1" dirty="0" smtClean="0">
                <a:solidFill>
                  <a:srgbClr val="7030A0"/>
                </a:solidFill>
                <a:latin typeface="Monotype Corsiva" pitchFamily="66" charset="0"/>
                <a:cs typeface="Times New Roman" pitchFamily="18" charset="0"/>
              </a:rPr>
              <a:t>                         </a:t>
            </a:r>
            <a:endParaRPr lang="ru-RU" b="1" dirty="0">
              <a:solidFill>
                <a:srgbClr val="7030A0"/>
              </a:solidFill>
              <a:latin typeface="Times New Roman" pitchFamily="18" charset="0"/>
              <a:cs typeface="Times New Roman" pitchFamily="18" charset="0"/>
            </a:endParaRPr>
          </a:p>
        </p:txBody>
      </p:sp>
      <p:pic>
        <p:nvPicPr>
          <p:cNvPr id="6" name="Королёва Наталья – Маленькая страна (минус).mp3">
            <a:hlinkClick r:id="" action="ppaction://media"/>
          </p:cNvPr>
          <p:cNvPicPr>
            <a:picLocks noRot="1" noChangeAspect="1"/>
          </p:cNvPicPr>
          <p:nvPr>
            <a:audioFile r:link="rId1"/>
          </p:nvPr>
        </p:nvPicPr>
        <p:blipFill>
          <a:blip r:embed="rId4" cstate="print"/>
          <a:stretch>
            <a:fillRect/>
          </a:stretch>
        </p:blipFill>
        <p:spPr>
          <a:xfrm>
            <a:off x="827584" y="2420888"/>
            <a:ext cx="304800" cy="304800"/>
          </a:xfrm>
          <a:prstGeom prst="rect">
            <a:avLst/>
          </a:prstGeom>
        </p:spPr>
      </p:pic>
      <p:pic>
        <p:nvPicPr>
          <p:cNvPr id="3" name="Рисунок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3618745" y="2429831"/>
            <a:ext cx="3621021" cy="4899280"/>
          </a:xfrm>
          <a:prstGeom prst="rect">
            <a:avLst/>
          </a:prstGeom>
          <a:ln>
            <a:noFill/>
          </a:ln>
          <a:effectLst>
            <a:softEdge rad="112500"/>
          </a:effectLst>
        </p:spPr>
      </p:pic>
    </p:spTree>
  </p:cSld>
  <p:clrMapOvr>
    <a:masterClrMapping/>
  </p:clrMapOvr>
  <p:transition spd="slow" advClick="0" advTm="1500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1"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ppt_w</p:attrName>
                                        </p:attrNameLst>
                                      </p:cBhvr>
                                      <p:tavLst>
                                        <p:tav tm="0" fmla="#ppt_w*sin(2.5*pi*$)">
                                          <p:val>
                                            <p:fltVal val="0"/>
                                          </p:val>
                                        </p:tav>
                                        <p:tav tm="100000">
                                          <p:val>
                                            <p:fltVal val="1"/>
                                          </p:val>
                                        </p:tav>
                                      </p:tavLst>
                                    </p:anim>
                                    <p:anim calcmode="lin" valueType="num">
                                      <p:cBhvr>
                                        <p:cTn id="9" dur="100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22900"/>
                            </p:stCondLst>
                            <p:childTnLst>
                              <p:par>
                                <p:cTn id="11" presetID="38" presetClass="entr" presetSubtype="0" accel="50000" fill="hold" grpId="0" nodeType="afterEffect">
                                  <p:stCondLst>
                                    <p:cond delay="0"/>
                                  </p:stCondLst>
                                  <p:iterate type="lt">
                                    <p:tmPct val="50000"/>
                                  </p:iterate>
                                  <p:childTnLst>
                                    <p:set>
                                      <p:cBhvr>
                                        <p:cTn id="12" dur="1" fill="hold">
                                          <p:stCondLst>
                                            <p:cond delay="0"/>
                                          </p:stCondLst>
                                        </p:cTn>
                                        <p:tgtEl>
                                          <p:spTgt spid="13"/>
                                        </p:tgtEl>
                                        <p:attrNameLst>
                                          <p:attrName>style.visibility</p:attrName>
                                        </p:attrNameLst>
                                      </p:cBhvr>
                                      <p:to>
                                        <p:strVal val="visible"/>
                                      </p:to>
                                    </p:set>
                                    <p:set>
                                      <p:cBhvr>
                                        <p:cTn id="13" dur="228" fill="hold">
                                          <p:stCondLst>
                                            <p:cond delay="0"/>
                                          </p:stCondLst>
                                        </p:cTn>
                                        <p:tgtEl>
                                          <p:spTgt spid="13"/>
                                        </p:tgtEl>
                                        <p:attrNameLst>
                                          <p:attrName>style.rotation</p:attrName>
                                        </p:attrNameLst>
                                      </p:cBhvr>
                                      <p:to>
                                        <p:strVal val="-45.0"/>
                                      </p:to>
                                    </p:set>
                                    <p:anim calcmode="lin" valueType="num">
                                      <p:cBhvr>
                                        <p:cTn id="14" dur="228" fill="hold">
                                          <p:stCondLst>
                                            <p:cond delay="228"/>
                                          </p:stCondLst>
                                        </p:cTn>
                                        <p:tgtEl>
                                          <p:spTgt spid="13"/>
                                        </p:tgtEl>
                                        <p:attrNameLst>
                                          <p:attrName>style.rotation</p:attrName>
                                        </p:attrNameLst>
                                      </p:cBhvr>
                                      <p:tavLst>
                                        <p:tav tm="0">
                                          <p:val>
                                            <p:fltVal val="-45"/>
                                          </p:val>
                                        </p:tav>
                                        <p:tav tm="69900">
                                          <p:val>
                                            <p:fltVal val="45"/>
                                          </p:val>
                                        </p:tav>
                                        <p:tav tm="100000">
                                          <p:val>
                                            <p:fltVal val="0"/>
                                          </p:val>
                                        </p:tav>
                                      </p:tavLst>
                                    </p:anim>
                                    <p:anim calcmode="lin" valueType="num">
                                      <p:cBhvr>
                                        <p:cTn id="15" dur="228" fill="hold">
                                          <p:stCondLst>
                                            <p:cond delay="0"/>
                                          </p:stCondLst>
                                        </p:cTn>
                                        <p:tgtEl>
                                          <p:spTgt spid="13"/>
                                        </p:tgtEl>
                                        <p:attrNameLst>
                                          <p:attrName>ppt_y</p:attrName>
                                        </p:attrNameLst>
                                      </p:cBhvr>
                                      <p:tavLst>
                                        <p:tav tm="0">
                                          <p:val>
                                            <p:strVal val="#ppt_y-1"/>
                                          </p:val>
                                        </p:tav>
                                        <p:tav tm="100000">
                                          <p:val>
                                            <p:strVal val="#ppt_y-(0.354*#ppt_w-0.172*#ppt_h)"/>
                                          </p:val>
                                        </p:tav>
                                      </p:tavLst>
                                    </p:anim>
                                    <p:anim calcmode="lin" valueType="num">
                                      <p:cBhvr>
                                        <p:cTn id="16" dur="78" decel="50000" autoRev="1" fill="hold">
                                          <p:stCondLst>
                                            <p:cond delay="228"/>
                                          </p:stCondLst>
                                        </p:cTn>
                                        <p:tgtEl>
                                          <p:spTgt spid="13"/>
                                        </p:tgtEl>
                                        <p:attrNameLst>
                                          <p:attrName>ppt_y</p:attrName>
                                        </p:attrNameLst>
                                      </p:cBhvr>
                                      <p:tavLst>
                                        <p:tav tm="0">
                                          <p:val>
                                            <p:strVal val="#ppt_y-(0.354*#ppt_w-0.172*#ppt_h)"/>
                                          </p:val>
                                        </p:tav>
                                        <p:tav tm="100000">
                                          <p:val>
                                            <p:strVal val="#ppt_y-(0.354*#ppt_w-0.172*#ppt_h)-#ppt_h/2"/>
                                          </p:val>
                                        </p:tav>
                                      </p:tavLst>
                                    </p:anim>
                                    <p:anim calcmode="lin" valueType="num">
                                      <p:cBhvr>
                                        <p:cTn id="17" dur="68" fill="hold">
                                          <p:stCondLst>
                                            <p:cond delay="432"/>
                                          </p:stCondLst>
                                        </p:cTn>
                                        <p:tgtEl>
                                          <p:spTgt spid="13"/>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90000" numSld="23" showWhenStopped="0">
                <p:cTn id="18" repeatCount="2000" fill="remove" display="0">
                  <p:stCondLst>
                    <p:cond delay="indefinite"/>
                  </p:stCondLst>
                  <p:endCondLst>
                    <p:cond evt="onPrev" delay="0">
                      <p:tgtEl>
                        <p:sldTgt/>
                      </p:tgtEl>
                    </p:cond>
                    <p:cond evt="onStopAudio" delay="0">
                      <p:tgtEl>
                        <p:sldTgt/>
                      </p:tgtEl>
                    </p:cond>
                  </p:endCondLst>
                </p:cTn>
                <p:tgtEl>
                  <p:spTgt spid="6"/>
                </p:tgtEl>
              </p:cMediaNode>
            </p:audio>
          </p:childTnLst>
        </p:cTn>
      </p:par>
    </p:tnLst>
    <p:bldLst>
      <p:bldP spid="2" grpId="1"/>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4" name="Содержимое 3" descr="fon13.jpg"/>
          <p:cNvPicPr>
            <a:picLocks noChangeAspect="1"/>
          </p:cNvPicPr>
          <p:nvPr/>
        </p:nvPicPr>
        <p:blipFill>
          <a:blip r:embed="rId2" cstate="print"/>
          <a:stretch>
            <a:fillRect/>
          </a:stretch>
        </p:blipFill>
        <p:spPr>
          <a:xfrm>
            <a:off x="0" y="0"/>
            <a:ext cx="9144000" cy="6858000"/>
          </a:xfrm>
          <a:prstGeom prst="rect">
            <a:avLst/>
          </a:prstGeom>
        </p:spPr>
      </p:pic>
      <p:sp>
        <p:nvSpPr>
          <p:cNvPr id="5" name="Прямоугольник 4"/>
          <p:cNvSpPr/>
          <p:nvPr/>
        </p:nvSpPr>
        <p:spPr>
          <a:xfrm>
            <a:off x="2123728" y="1268760"/>
            <a:ext cx="4734272" cy="523220"/>
          </a:xfrm>
          <a:prstGeom prst="rect">
            <a:avLst/>
          </a:prstGeom>
        </p:spPr>
        <p:txBody>
          <a:bodyPr wrap="square">
            <a:spAutoFit/>
          </a:bodyPr>
          <a:lstStyle/>
          <a:p>
            <a:endParaRPr lang="ru-RU" sz="2800" dirty="0">
              <a:solidFill>
                <a:srgbClr val="7030A0"/>
              </a:solidFill>
              <a:latin typeface="Monotype Corsiva" pitchFamily="66" charset="0"/>
            </a:endParaRPr>
          </a:p>
        </p:txBody>
      </p:sp>
      <p:pic>
        <p:nvPicPr>
          <p:cNvPr id="8" name="Рисунок 7" descr="https://i.pinimg.com/736x/4f/d0/3f/4fd03fae274dd96632cc07c11e8056ad--clipart-butterflies.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61" y="4642985"/>
            <a:ext cx="1905000" cy="2180590"/>
          </a:xfrm>
          <a:prstGeom prst="rect">
            <a:avLst/>
          </a:prstGeom>
          <a:noFill/>
          <a:ln>
            <a:noFill/>
          </a:ln>
        </p:spPr>
      </p:pic>
      <p:sp>
        <p:nvSpPr>
          <p:cNvPr id="6" name="Прямоугольник 5"/>
          <p:cNvSpPr/>
          <p:nvPr/>
        </p:nvSpPr>
        <p:spPr>
          <a:xfrm>
            <a:off x="827584" y="1166843"/>
            <a:ext cx="7200800" cy="4154984"/>
          </a:xfrm>
          <a:prstGeom prst="rect">
            <a:avLst/>
          </a:prstGeom>
        </p:spPr>
        <p:txBody>
          <a:bodyPr wrap="square">
            <a:spAutoFit/>
          </a:bodyPr>
          <a:lstStyle/>
          <a:p>
            <a:pPr algn="ctr"/>
            <a:r>
              <a:rPr lang="ru-RU" sz="2400" b="1" dirty="0">
                <a:solidFill>
                  <a:srgbClr val="0070C0"/>
                </a:solidFill>
                <a:latin typeface="Monotype Corsiva" panose="03010101010201010101" pitchFamily="66" charset="0"/>
              </a:rPr>
              <a:t>Основные виды упражнений </a:t>
            </a:r>
            <a:endParaRPr lang="ru-RU" sz="2400" b="1" dirty="0" smtClean="0">
              <a:solidFill>
                <a:srgbClr val="0070C0"/>
              </a:solidFill>
              <a:latin typeface="Monotype Corsiva" panose="03010101010201010101" pitchFamily="66" charset="0"/>
            </a:endParaRPr>
          </a:p>
          <a:p>
            <a:r>
              <a:rPr lang="ru-RU" sz="2000" b="1" dirty="0" smtClean="0">
                <a:solidFill>
                  <a:srgbClr val="0070C0"/>
                </a:solidFill>
                <a:latin typeface="Monotype Corsiva" panose="03010101010201010101" pitchFamily="66" charset="0"/>
              </a:rPr>
              <a:t>Ходьба </a:t>
            </a:r>
            <a:r>
              <a:rPr lang="ru-RU" sz="2000" b="1" dirty="0">
                <a:solidFill>
                  <a:srgbClr val="0070C0"/>
                </a:solidFill>
                <a:latin typeface="Monotype Corsiva" panose="03010101010201010101" pitchFamily="66" charset="0"/>
              </a:rPr>
              <a:t>и бег (по траве, по песку, по мелкой воде, по тропинке прямой и извилистой, на горку и с горки, между кустами и </a:t>
            </a:r>
            <a:r>
              <a:rPr lang="ru-RU" sz="2000" b="1" dirty="0" smtClean="0">
                <a:solidFill>
                  <a:srgbClr val="0070C0"/>
                </a:solidFill>
                <a:latin typeface="Monotype Corsiva" panose="03010101010201010101" pitchFamily="66" charset="0"/>
              </a:rPr>
              <a:t>деревьями, пройти </a:t>
            </a:r>
            <a:r>
              <a:rPr lang="ru-RU" sz="2000" b="1" dirty="0">
                <a:solidFill>
                  <a:srgbClr val="0070C0"/>
                </a:solidFill>
                <a:latin typeface="Monotype Corsiva" panose="03010101010201010101" pitchFamily="66" charset="0"/>
              </a:rPr>
              <a:t>по доске, по узкому мостику, земляному валу, перешагивая через палки, бег за каталками, обручами, друг за другом) </a:t>
            </a:r>
            <a:endParaRPr lang="ru-RU" sz="2000" b="1" dirty="0" smtClean="0">
              <a:solidFill>
                <a:srgbClr val="0070C0"/>
              </a:solidFill>
              <a:latin typeface="Monotype Corsiva" panose="03010101010201010101" pitchFamily="66" charset="0"/>
            </a:endParaRPr>
          </a:p>
          <a:p>
            <a:endParaRPr lang="ru-RU" sz="2000" b="1" dirty="0" smtClean="0">
              <a:solidFill>
                <a:srgbClr val="0070C0"/>
              </a:solidFill>
              <a:latin typeface="Monotype Corsiva" panose="03010101010201010101" pitchFamily="66" charset="0"/>
            </a:endParaRPr>
          </a:p>
          <a:p>
            <a:r>
              <a:rPr lang="ru-RU" sz="2000" b="1" dirty="0" smtClean="0">
                <a:solidFill>
                  <a:srgbClr val="0070C0"/>
                </a:solidFill>
                <a:latin typeface="Monotype Corsiva" panose="03010101010201010101" pitchFamily="66" charset="0"/>
              </a:rPr>
              <a:t>Лазание </a:t>
            </a:r>
            <a:r>
              <a:rPr lang="ru-RU" sz="2000" b="1" dirty="0">
                <a:solidFill>
                  <a:srgbClr val="0070C0"/>
                </a:solidFill>
                <a:latin typeface="Monotype Corsiva" panose="03010101010201010101" pitchFamily="66" charset="0"/>
              </a:rPr>
              <a:t>( на четвереньках на горку и с горки, подлезать под низкие ветки, пролезать между рядом стоящими деревьями) </a:t>
            </a:r>
            <a:endParaRPr lang="ru-RU" sz="2000" b="1" dirty="0" smtClean="0">
              <a:solidFill>
                <a:srgbClr val="0070C0"/>
              </a:solidFill>
              <a:latin typeface="Monotype Corsiva" panose="03010101010201010101" pitchFamily="66" charset="0"/>
            </a:endParaRPr>
          </a:p>
          <a:p>
            <a:endParaRPr lang="ru-RU" sz="2000" b="1" dirty="0" smtClean="0">
              <a:solidFill>
                <a:srgbClr val="0070C0"/>
              </a:solidFill>
              <a:latin typeface="Monotype Corsiva" panose="03010101010201010101" pitchFamily="66" charset="0"/>
            </a:endParaRPr>
          </a:p>
          <a:p>
            <a:r>
              <a:rPr lang="ru-RU" sz="2000" b="1" dirty="0" smtClean="0">
                <a:solidFill>
                  <a:srgbClr val="0070C0"/>
                </a:solidFill>
                <a:latin typeface="Monotype Corsiva" panose="03010101010201010101" pitchFamily="66" charset="0"/>
              </a:rPr>
              <a:t>Прыжки </a:t>
            </a:r>
            <a:r>
              <a:rPr lang="ru-RU" sz="2000" b="1" dirty="0">
                <a:solidFill>
                  <a:srgbClr val="0070C0"/>
                </a:solidFill>
                <a:latin typeface="Monotype Corsiva" panose="03010101010201010101" pitchFamily="66" charset="0"/>
              </a:rPr>
              <a:t>(на двух ногах, через палку, канавку, с кочки на кочку) </a:t>
            </a:r>
            <a:endParaRPr lang="ru-RU" sz="2000" b="1" dirty="0" smtClean="0">
              <a:solidFill>
                <a:srgbClr val="0070C0"/>
              </a:solidFill>
              <a:latin typeface="Monotype Corsiva" panose="03010101010201010101" pitchFamily="66" charset="0"/>
            </a:endParaRPr>
          </a:p>
          <a:p>
            <a:endParaRPr lang="ru-RU" sz="2000" b="1" dirty="0" smtClean="0">
              <a:solidFill>
                <a:srgbClr val="0070C0"/>
              </a:solidFill>
              <a:latin typeface="Monotype Corsiva" panose="03010101010201010101" pitchFamily="66" charset="0"/>
            </a:endParaRPr>
          </a:p>
          <a:p>
            <a:r>
              <a:rPr lang="ru-RU" sz="2000" b="1" dirty="0" smtClean="0">
                <a:solidFill>
                  <a:srgbClr val="0070C0"/>
                </a:solidFill>
                <a:latin typeface="Monotype Corsiva" panose="03010101010201010101" pitchFamily="66" charset="0"/>
              </a:rPr>
              <a:t>Метание </a:t>
            </a:r>
            <a:r>
              <a:rPr lang="ru-RU" sz="2000" b="1" dirty="0">
                <a:solidFill>
                  <a:srgbClr val="0070C0"/>
                </a:solidFill>
                <a:latin typeface="Monotype Corsiva" panose="03010101010201010101" pitchFamily="66" charset="0"/>
              </a:rPr>
              <a:t>в цель (метание в горизонтальную и вертикальную цель, метание шишек, дисков, палочек, мячей на дальность, через куст, в воду)</a:t>
            </a:r>
          </a:p>
        </p:txBody>
      </p:sp>
    </p:spTree>
    <p:extLst>
      <p:ext uri="{BB962C8B-B14F-4D97-AF65-F5344CB8AC3E}">
        <p14:creationId xmlns:p14="http://schemas.microsoft.com/office/powerpoint/2010/main" val="2725756359"/>
      </p:ext>
    </p:extLst>
  </p:cSld>
  <p:clrMapOvr>
    <a:masterClrMapping/>
  </p:clrMapOvr>
  <p:transition spd="slow" advClick="0" advTm="26000">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5" name="Объект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5343" y="1600200"/>
            <a:ext cx="8053314" cy="4525963"/>
          </a:xfrm>
        </p:spPr>
      </p:pic>
      <p:pic>
        <p:nvPicPr>
          <p:cNvPr id="4" name="Содержимое 3" descr="fon13.jpg"/>
          <p:cNvPicPr>
            <a:picLocks noChangeAspect="1"/>
          </p:cNvPicPr>
          <p:nvPr/>
        </p:nvPicPr>
        <p:blipFill>
          <a:blip r:embed="rId4" cstate="print"/>
          <a:stretch>
            <a:fillRect/>
          </a:stretch>
        </p:blipFill>
        <p:spPr>
          <a:xfrm>
            <a:off x="0" y="0"/>
            <a:ext cx="9144000" cy="6858000"/>
          </a:xfrm>
          <a:prstGeom prst="rect">
            <a:avLst/>
          </a:prstGeom>
        </p:spPr>
      </p:pic>
      <p:sp>
        <p:nvSpPr>
          <p:cNvPr id="6" name="Прямоугольник 5"/>
          <p:cNvSpPr/>
          <p:nvPr/>
        </p:nvSpPr>
        <p:spPr>
          <a:xfrm>
            <a:off x="899592" y="836712"/>
            <a:ext cx="7488832" cy="3785652"/>
          </a:xfrm>
          <a:prstGeom prst="rect">
            <a:avLst/>
          </a:prstGeom>
        </p:spPr>
        <p:txBody>
          <a:bodyPr wrap="square">
            <a:spAutoFit/>
          </a:bodyPr>
          <a:lstStyle/>
          <a:p>
            <a:r>
              <a:rPr lang="ru-RU" sz="2400" b="1" dirty="0">
                <a:solidFill>
                  <a:srgbClr val="0070C0"/>
                </a:solidFill>
                <a:latin typeface="Monotype Corsiva" panose="03010101010201010101" pitchFamily="66" charset="0"/>
              </a:rPr>
              <a:t>Забота о физическом воспитании ребенка должна начинаться с обеспечения четко установленного режима дня, создания оптимальных гигиенические условий, правильного питания, выполнения ежедневных утренних зарядок, закаливания организма, что способствует правильному формированию физических качества детского организма, профилактике различных заболеваний. Занятия по физической культуре необходимо строить в соответствии с психологическими особенностями конкретного возраста, доступности и целесообразности </a:t>
            </a:r>
            <a:r>
              <a:rPr lang="ru-RU" sz="2400" b="1" dirty="0" smtClean="0">
                <a:solidFill>
                  <a:srgbClr val="0070C0"/>
                </a:solidFill>
                <a:latin typeface="Monotype Corsiva" panose="03010101010201010101" pitchFamily="66" charset="0"/>
              </a:rPr>
              <a:t>упражнений</a:t>
            </a:r>
            <a:endParaRPr lang="ru-RU" sz="2400" b="1" dirty="0">
              <a:solidFill>
                <a:srgbClr val="0070C0"/>
              </a:solidFill>
              <a:latin typeface="Monotype Corsiva" panose="03010101010201010101" pitchFamily="66" charset="0"/>
            </a:endParaRPr>
          </a:p>
        </p:txBody>
      </p:sp>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4008" y="4400076"/>
            <a:ext cx="3419872" cy="1921968"/>
          </a:xfrm>
          <a:prstGeom prst="rect">
            <a:avLst/>
          </a:prstGeom>
        </p:spPr>
      </p:pic>
    </p:spTree>
    <p:extLst>
      <p:ext uri="{BB962C8B-B14F-4D97-AF65-F5344CB8AC3E}">
        <p14:creationId xmlns:p14="http://schemas.microsoft.com/office/powerpoint/2010/main" val="1706930477"/>
      </p:ext>
    </p:extLst>
  </p:cSld>
  <p:clrMapOvr>
    <a:masterClrMapping/>
  </p:clrMapOvr>
  <p:transition spd="slow" advClick="0" advTm="26000">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4" name="Содержимое 3" descr="fon13.jpg"/>
          <p:cNvPicPr>
            <a:picLocks noChangeAspect="1"/>
          </p:cNvPicPr>
          <p:nvPr/>
        </p:nvPicPr>
        <p:blipFill>
          <a:blip r:embed="rId3" cstate="print"/>
          <a:stretch>
            <a:fillRect/>
          </a:stretch>
        </p:blipFill>
        <p:spPr>
          <a:xfrm>
            <a:off x="0" y="0"/>
            <a:ext cx="9144000" cy="6858000"/>
          </a:xfrm>
          <a:prstGeom prst="rect">
            <a:avLst/>
          </a:prstGeom>
        </p:spPr>
      </p:pic>
      <p:sp>
        <p:nvSpPr>
          <p:cNvPr id="6" name="Прямоугольник 5"/>
          <p:cNvSpPr/>
          <p:nvPr/>
        </p:nvSpPr>
        <p:spPr>
          <a:xfrm>
            <a:off x="899592" y="836712"/>
            <a:ext cx="7272808" cy="378565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1" i="0" u="none" strike="noStrike" kern="1200" cap="none" spc="0" normalizeH="0" baseline="0" noProof="0" dirty="0" smtClean="0">
                <a:ln>
                  <a:noFill/>
                </a:ln>
                <a:solidFill>
                  <a:srgbClr val="0070C0"/>
                </a:solidFill>
                <a:effectLst/>
                <a:uLnTx/>
                <a:uFillTx/>
                <a:latin typeface="Monotype Corsiva" panose="03010101010201010101" pitchFamily="66" charset="0"/>
                <a:ea typeface="+mn-ea"/>
                <a:cs typeface="+mn-cs"/>
              </a:rPr>
              <a:t>Необходимо учитывать анатомические особенности, а также функциональные возможности организма ребенка. Знание возрастных особенностей развития ребенка поможет подобрать физические упражнения, закаливающие процедуры, следить за физическим и психическим развитием детей На занятиях с детьми раннего возраста нет прямого обучения, а усвоение движений и расширение двигательного опыта идет за счет передачи двигательного опыта от взрослого к малышу. Ребенок усваивает движения в результате многократных повторений.</a:t>
            </a:r>
            <a:endParaRPr kumimoji="0" lang="ru-RU" sz="2400" b="1" i="0" u="none" strike="noStrike" kern="1200" cap="none" spc="0" normalizeH="0" baseline="0" noProof="0" dirty="0">
              <a:ln>
                <a:noFill/>
              </a:ln>
              <a:solidFill>
                <a:srgbClr val="0070C0"/>
              </a:solidFill>
              <a:effectLst/>
              <a:uLnTx/>
              <a:uFillTx/>
              <a:latin typeface="Monotype Corsiva" panose="03010101010201010101" pitchFamily="66" charset="0"/>
              <a:ea typeface="+mn-ea"/>
              <a:cs typeface="+mn-cs"/>
            </a:endParaRPr>
          </a:p>
        </p:txBody>
      </p:sp>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4008" y="4400076"/>
            <a:ext cx="3419872" cy="1921968"/>
          </a:xfrm>
          <a:prstGeom prst="rect">
            <a:avLst/>
          </a:prstGeom>
        </p:spPr>
      </p:pic>
    </p:spTree>
    <p:extLst>
      <p:ext uri="{BB962C8B-B14F-4D97-AF65-F5344CB8AC3E}">
        <p14:creationId xmlns:p14="http://schemas.microsoft.com/office/powerpoint/2010/main" val="597501533"/>
      </p:ext>
    </p:extLst>
  </p:cSld>
  <p:clrMapOvr>
    <a:masterClrMapping/>
  </p:clrMapOvr>
  <p:transition spd="slow" advClick="0" advTm="26000">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Объект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2308225" y="2166739"/>
            <a:ext cx="4525963" cy="3394472"/>
          </a:xfrm>
        </p:spPr>
      </p:pic>
      <p:pic>
        <p:nvPicPr>
          <p:cNvPr id="4" name="Содержимое 3" descr="fon13.jpg"/>
          <p:cNvPicPr>
            <a:picLocks noChangeAspect="1"/>
          </p:cNvPicPr>
          <p:nvPr/>
        </p:nvPicPr>
        <p:blipFill>
          <a:blip r:embed="rId4" cstate="print"/>
          <a:stretch>
            <a:fillRect/>
          </a:stretch>
        </p:blipFill>
        <p:spPr>
          <a:xfrm>
            <a:off x="0" y="0"/>
            <a:ext cx="9144000" cy="6858000"/>
          </a:xfrm>
          <a:prstGeom prst="rect">
            <a:avLst/>
          </a:prstGeom>
        </p:spPr>
      </p:pic>
      <p:sp>
        <p:nvSpPr>
          <p:cNvPr id="10" name="Горизонтальный свиток 9"/>
          <p:cNvSpPr/>
          <p:nvPr/>
        </p:nvSpPr>
        <p:spPr>
          <a:xfrm>
            <a:off x="1187624" y="642918"/>
            <a:ext cx="6120680" cy="1285884"/>
          </a:xfrm>
          <a:prstGeom prst="horizontalScroll">
            <a:avLst/>
          </a:prstGeom>
          <a:ln>
            <a:solidFill>
              <a:srgbClr val="0070C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800" b="1" dirty="0" smtClean="0">
                <a:solidFill>
                  <a:srgbClr val="FF0000"/>
                </a:solidFill>
                <a:latin typeface="Monotype Corsiva" pitchFamily="66" charset="0"/>
                <a:cs typeface="Times New Roman" pitchFamily="18" charset="0"/>
              </a:rPr>
              <a:t>Спортивный уголок</a:t>
            </a:r>
            <a:endParaRPr lang="ru-RU" sz="2800" dirty="0">
              <a:solidFill>
                <a:prstClr val="black"/>
              </a:solidFill>
            </a:endParaRPr>
          </a:p>
        </p:txBody>
      </p:sp>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4405729" y="2610916"/>
            <a:ext cx="4581127" cy="3240246"/>
          </a:xfrm>
          <a:prstGeom prst="snip2DiagRect">
            <a:avLst/>
          </a:prstGeom>
          <a:solidFill>
            <a:srgbClr val="FFFFFF">
              <a:shade val="85000"/>
            </a:srgbClr>
          </a:solidFill>
          <a:ln w="88900" cap="sq">
            <a:solidFill>
              <a:schemeClr val="bg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01851" y="1940471"/>
            <a:ext cx="3435846" cy="458112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18781796"/>
      </p:ext>
    </p:extLst>
  </p:cSld>
  <p:clrMapOvr>
    <a:masterClrMapping/>
  </p:clrMapOvr>
  <p:transition spd="slow" advClick="0" advTm="26000">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0"/>
                                        <p:tgtEl>
                                          <p:spTgt spid="10"/>
                                        </p:tgtEl>
                                      </p:cBhvr>
                                    </p:animEffect>
                                    <p:anim calcmode="lin" valueType="num">
                                      <p:cBhvr>
                                        <p:cTn id="8" dur="3000" fill="hold"/>
                                        <p:tgtEl>
                                          <p:spTgt spid="10"/>
                                        </p:tgtEl>
                                        <p:attrNameLst>
                                          <p:attrName>style.rotation</p:attrName>
                                        </p:attrNameLst>
                                      </p:cBhvr>
                                      <p:tavLst>
                                        <p:tav tm="0">
                                          <p:val>
                                            <p:fltVal val="720"/>
                                          </p:val>
                                        </p:tav>
                                        <p:tav tm="100000">
                                          <p:val>
                                            <p:fltVal val="0"/>
                                          </p:val>
                                        </p:tav>
                                      </p:tavLst>
                                    </p:anim>
                                    <p:anim calcmode="lin" valueType="num">
                                      <p:cBhvr>
                                        <p:cTn id="9" dur="3000" fill="hold"/>
                                        <p:tgtEl>
                                          <p:spTgt spid="10"/>
                                        </p:tgtEl>
                                        <p:attrNameLst>
                                          <p:attrName>ppt_h</p:attrName>
                                        </p:attrNameLst>
                                      </p:cBhvr>
                                      <p:tavLst>
                                        <p:tav tm="0">
                                          <p:val>
                                            <p:fltVal val="0"/>
                                          </p:val>
                                        </p:tav>
                                        <p:tav tm="100000">
                                          <p:val>
                                            <p:strVal val="#ppt_h"/>
                                          </p:val>
                                        </p:tav>
                                      </p:tavLst>
                                    </p:anim>
                                    <p:anim calcmode="lin" valueType="num">
                                      <p:cBhvr>
                                        <p:cTn id="10" dur="3000" fill="hold"/>
                                        <p:tgtEl>
                                          <p:spTgt spid="1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Объект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74764" y="1600200"/>
            <a:ext cx="3394472" cy="4525963"/>
          </a:xfrm>
        </p:spPr>
      </p:pic>
      <p:pic>
        <p:nvPicPr>
          <p:cNvPr id="4" name="Содержимое 3" descr="fon13.jpg"/>
          <p:cNvPicPr>
            <a:picLocks noChangeAspect="1"/>
          </p:cNvPicPr>
          <p:nvPr/>
        </p:nvPicPr>
        <p:blipFill>
          <a:blip r:embed="rId4" cstate="print"/>
          <a:stretch>
            <a:fillRect/>
          </a:stretch>
        </p:blipFill>
        <p:spPr>
          <a:xfrm>
            <a:off x="0" y="0"/>
            <a:ext cx="9144000" cy="6858000"/>
          </a:xfrm>
          <a:prstGeom prst="rect">
            <a:avLst/>
          </a:prstGeom>
        </p:spPr>
      </p:pic>
      <p:sp>
        <p:nvSpPr>
          <p:cNvPr id="10" name="Горизонтальный свиток 9"/>
          <p:cNvSpPr/>
          <p:nvPr/>
        </p:nvSpPr>
        <p:spPr>
          <a:xfrm>
            <a:off x="1403648" y="2636912"/>
            <a:ext cx="6120680" cy="1285884"/>
          </a:xfrm>
          <a:prstGeom prst="horizontalScroll">
            <a:avLst/>
          </a:prstGeom>
          <a:ln>
            <a:solidFill>
              <a:srgbClr val="0070C0"/>
            </a:solid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800" b="1" dirty="0" smtClean="0">
                <a:solidFill>
                  <a:srgbClr val="FF0000"/>
                </a:solidFill>
                <a:latin typeface="Monotype Corsiva" pitchFamily="66" charset="0"/>
                <a:cs typeface="Times New Roman" pitchFamily="18" charset="0"/>
              </a:rPr>
              <a:t>Наша двигательная активность</a:t>
            </a:r>
            <a:endParaRPr kumimoji="0" lang="ru-RU" sz="2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5719200"/>
      </p:ext>
    </p:extLst>
  </p:cSld>
  <p:clrMapOvr>
    <a:masterClrMapping/>
  </p:clrMapOvr>
  <p:transition spd="slow" advClick="0" advTm="26000">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0"/>
                                        <p:tgtEl>
                                          <p:spTgt spid="10"/>
                                        </p:tgtEl>
                                      </p:cBhvr>
                                    </p:animEffect>
                                    <p:anim calcmode="lin" valueType="num">
                                      <p:cBhvr>
                                        <p:cTn id="8" dur="3000" fill="hold"/>
                                        <p:tgtEl>
                                          <p:spTgt spid="10"/>
                                        </p:tgtEl>
                                        <p:attrNameLst>
                                          <p:attrName>style.rotation</p:attrName>
                                        </p:attrNameLst>
                                      </p:cBhvr>
                                      <p:tavLst>
                                        <p:tav tm="0">
                                          <p:val>
                                            <p:fltVal val="720"/>
                                          </p:val>
                                        </p:tav>
                                        <p:tav tm="100000">
                                          <p:val>
                                            <p:fltVal val="0"/>
                                          </p:val>
                                        </p:tav>
                                      </p:tavLst>
                                    </p:anim>
                                    <p:anim calcmode="lin" valueType="num">
                                      <p:cBhvr>
                                        <p:cTn id="9" dur="3000" fill="hold"/>
                                        <p:tgtEl>
                                          <p:spTgt spid="10"/>
                                        </p:tgtEl>
                                        <p:attrNameLst>
                                          <p:attrName>ppt_h</p:attrName>
                                        </p:attrNameLst>
                                      </p:cBhvr>
                                      <p:tavLst>
                                        <p:tav tm="0">
                                          <p:val>
                                            <p:fltVal val="0"/>
                                          </p:val>
                                        </p:tav>
                                        <p:tav tm="100000">
                                          <p:val>
                                            <p:strVal val="#ppt_h"/>
                                          </p:val>
                                        </p:tav>
                                      </p:tavLst>
                                    </p:anim>
                                    <p:anim calcmode="lin" valueType="num">
                                      <p:cBhvr>
                                        <p:cTn id="10" dur="3000" fill="hold"/>
                                        <p:tgtEl>
                                          <p:spTgt spid="1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6" name="Объект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2308225" y="2166739"/>
            <a:ext cx="4525963" cy="3394472"/>
          </a:xfrm>
        </p:spPr>
      </p:pic>
      <p:pic>
        <p:nvPicPr>
          <p:cNvPr id="4" name="Содержимое 3" descr="fon13.jpg"/>
          <p:cNvPicPr>
            <a:picLocks noChangeAspect="1"/>
          </p:cNvPicPr>
          <p:nvPr/>
        </p:nvPicPr>
        <p:blipFill>
          <a:blip r:embed="rId4" cstate="print"/>
          <a:stretch>
            <a:fillRect/>
          </a:stretch>
        </p:blipFill>
        <p:spPr>
          <a:xfrm>
            <a:off x="0" y="0"/>
            <a:ext cx="9144000" cy="6858000"/>
          </a:xfrm>
          <a:prstGeom prst="rect">
            <a:avLst/>
          </a:prstGeom>
        </p:spPr>
      </p:pic>
      <p:sp>
        <p:nvSpPr>
          <p:cNvPr id="5" name="Прямоугольник 4"/>
          <p:cNvSpPr/>
          <p:nvPr/>
        </p:nvSpPr>
        <p:spPr>
          <a:xfrm>
            <a:off x="2123728" y="1268760"/>
            <a:ext cx="4734272" cy="523220"/>
          </a:xfrm>
          <a:prstGeom prst="rect">
            <a:avLst/>
          </a:prstGeom>
        </p:spPr>
        <p:txBody>
          <a:bodyPr wrap="square">
            <a:spAutoFit/>
          </a:bodyPr>
          <a:lstStyle/>
          <a:p>
            <a:endParaRPr lang="ru-RU" sz="2800" dirty="0">
              <a:solidFill>
                <a:srgbClr val="7030A0"/>
              </a:solidFill>
              <a:latin typeface="Monotype Corsiva" pitchFamily="66" charset="0"/>
            </a:endParaRPr>
          </a:p>
        </p:txBody>
      </p:sp>
      <p:pic>
        <p:nvPicPr>
          <p:cNvPr id="8" name="Рисунок 7" descr="https://i.pinimg.com/736x/4f/d0/3f/4fd03fae274dd96632cc07c11e8056ad--clipart-butterflies.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2" y="4437112"/>
            <a:ext cx="1905000" cy="2180590"/>
          </a:xfrm>
          <a:prstGeom prst="rect">
            <a:avLst/>
          </a:prstGeom>
          <a:noFill/>
          <a:ln>
            <a:noFill/>
          </a:ln>
        </p:spPr>
      </p:pic>
      <p:pic>
        <p:nvPicPr>
          <p:cNvPr id="10" name="Picture 2" descr="I:\Новая папка (2)\20241023_09223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3783" y="1806564"/>
            <a:ext cx="2499742" cy="333298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3" name="TextBox 2"/>
          <p:cNvSpPr txBox="1"/>
          <p:nvPr/>
        </p:nvSpPr>
        <p:spPr>
          <a:xfrm>
            <a:off x="1979712" y="1124744"/>
            <a:ext cx="4836645" cy="461665"/>
          </a:xfrm>
          <a:prstGeom prst="rect">
            <a:avLst/>
          </a:prstGeom>
          <a:noFill/>
        </p:spPr>
        <p:txBody>
          <a:bodyPr wrap="none" rtlCol="0">
            <a:spAutoFit/>
          </a:bodyPr>
          <a:lstStyle/>
          <a:p>
            <a:r>
              <a:rPr lang="ru-RU" dirty="0" smtClean="0"/>
              <a:t>            </a:t>
            </a:r>
            <a:r>
              <a:rPr lang="ru-RU" sz="2400" b="1" dirty="0" smtClean="0">
                <a:solidFill>
                  <a:srgbClr val="FF0000"/>
                </a:solidFill>
                <a:latin typeface="Times New Roman" panose="02020603050405020304" pitchFamily="18" charset="0"/>
                <a:cs typeface="Times New Roman" panose="02020603050405020304" pitchFamily="18" charset="0"/>
              </a:rPr>
              <a:t>Интересные занятия  в зале </a:t>
            </a:r>
            <a:endParaRPr lang="ru-RU" sz="2400" b="1" dirty="0">
              <a:solidFill>
                <a:srgbClr val="FF0000"/>
              </a:solidFill>
              <a:latin typeface="Times New Roman" panose="02020603050405020304" pitchFamily="18" charset="0"/>
              <a:cs typeface="Times New Roman" panose="02020603050405020304" pitchFamily="18" charset="0"/>
            </a:endParaRPr>
          </a:p>
        </p:txBody>
      </p:sp>
      <p:pic>
        <p:nvPicPr>
          <p:cNvPr id="2050" name="Picture 2" descr="I:\Новая папка (2)\20241023_09263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17665" y="2754342"/>
            <a:ext cx="3075806" cy="410107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2051" name="Picture 3" descr="I:\Новая папка (2)\20241023_092507.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08539" y="1600993"/>
            <a:ext cx="2787774" cy="371703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833343573"/>
      </p:ext>
    </p:extLst>
  </p:cSld>
  <p:clrMapOvr>
    <a:masterClrMapping/>
  </p:clrMapOvr>
  <p:transition spd="slow" advClick="0" advTm="26000">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6" name="Объект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2308225" y="2166739"/>
            <a:ext cx="4525963" cy="3394472"/>
          </a:xfrm>
        </p:spPr>
      </p:pic>
      <p:pic>
        <p:nvPicPr>
          <p:cNvPr id="4" name="Содержимое 3" descr="fon13.jpg"/>
          <p:cNvPicPr>
            <a:picLocks noChangeAspect="1"/>
          </p:cNvPicPr>
          <p:nvPr/>
        </p:nvPicPr>
        <p:blipFill>
          <a:blip r:embed="rId3" cstate="print"/>
          <a:stretch>
            <a:fillRect/>
          </a:stretch>
        </p:blipFill>
        <p:spPr>
          <a:xfrm>
            <a:off x="0" y="0"/>
            <a:ext cx="9144000" cy="6858000"/>
          </a:xfrm>
          <a:prstGeom prst="rect">
            <a:avLst/>
          </a:prstGeom>
        </p:spPr>
      </p:pic>
      <p:sp>
        <p:nvSpPr>
          <p:cNvPr id="5" name="Прямоугольник 4"/>
          <p:cNvSpPr/>
          <p:nvPr/>
        </p:nvSpPr>
        <p:spPr>
          <a:xfrm>
            <a:off x="2123728" y="1268760"/>
            <a:ext cx="4734272" cy="523220"/>
          </a:xfrm>
          <a:prstGeom prst="rect">
            <a:avLst/>
          </a:prstGeom>
        </p:spPr>
        <p:txBody>
          <a:bodyPr wrap="square">
            <a:spAutoFit/>
          </a:bodyPr>
          <a:lstStyle/>
          <a:p>
            <a:endParaRPr lang="ru-RU" sz="2800" dirty="0">
              <a:solidFill>
                <a:srgbClr val="7030A0"/>
              </a:solidFill>
              <a:latin typeface="Monotype Corsiva" pitchFamily="66" charset="0"/>
            </a:endParaRPr>
          </a:p>
        </p:txBody>
      </p:sp>
      <p:pic>
        <p:nvPicPr>
          <p:cNvPr id="8" name="Рисунок 7" descr="https://i.pinimg.com/736x/4f/d0/3f/4fd03fae274dd96632cc07c11e8056ad--clipart-butterflies.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4437112"/>
            <a:ext cx="1905000" cy="2180590"/>
          </a:xfrm>
          <a:prstGeom prst="rect">
            <a:avLst/>
          </a:prstGeom>
          <a:noFill/>
          <a:ln>
            <a:noFill/>
          </a:ln>
        </p:spPr>
      </p:pic>
      <p:sp>
        <p:nvSpPr>
          <p:cNvPr id="3" name="TextBox 2"/>
          <p:cNvSpPr txBox="1"/>
          <p:nvPr/>
        </p:nvSpPr>
        <p:spPr>
          <a:xfrm>
            <a:off x="1979712" y="1124744"/>
            <a:ext cx="5371214" cy="461665"/>
          </a:xfrm>
          <a:prstGeom prst="rect">
            <a:avLst/>
          </a:prstGeom>
          <a:noFill/>
        </p:spPr>
        <p:txBody>
          <a:bodyPr wrap="none" rtlCol="0">
            <a:spAutoFit/>
          </a:bodyPr>
          <a:lstStyle/>
          <a:p>
            <a:r>
              <a:rPr lang="ru-RU" sz="2400" b="1" dirty="0" smtClean="0">
                <a:solidFill>
                  <a:srgbClr val="FF0000"/>
                </a:solidFill>
                <a:latin typeface="Times New Roman" panose="02020603050405020304" pitchFamily="18" charset="0"/>
                <a:cs typeface="Times New Roman" panose="02020603050405020304" pitchFamily="18" charset="0"/>
              </a:rPr>
              <a:t>   Интересные развлечения  в группе</a:t>
            </a:r>
            <a:endParaRPr lang="ru-RU" sz="2400" b="1" dirty="0">
              <a:solidFill>
                <a:srgbClr val="FF0000"/>
              </a:solidFill>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307" y="1855592"/>
            <a:ext cx="3835400" cy="287813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40204" y="1939186"/>
            <a:ext cx="3959358" cy="287514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07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59032" y="4268477"/>
            <a:ext cx="3404189" cy="251786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009616262"/>
      </p:ext>
    </p:extLst>
  </p:cSld>
  <p:clrMapOvr>
    <a:masterClrMapping/>
  </p:clrMapOvr>
  <p:transition spd="slow" advClick="0" advTm="26000">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6" name="Объект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2308225" y="2166739"/>
            <a:ext cx="4525963" cy="3394472"/>
          </a:xfrm>
        </p:spPr>
      </p:pic>
      <p:pic>
        <p:nvPicPr>
          <p:cNvPr id="4" name="Содержимое 3" descr="fon13.jpg"/>
          <p:cNvPicPr>
            <a:picLocks noChangeAspect="1"/>
          </p:cNvPicPr>
          <p:nvPr/>
        </p:nvPicPr>
        <p:blipFill>
          <a:blip r:embed="rId3" cstate="print"/>
          <a:stretch>
            <a:fillRect/>
          </a:stretch>
        </p:blipFill>
        <p:spPr>
          <a:xfrm>
            <a:off x="0" y="0"/>
            <a:ext cx="9144000" cy="6858000"/>
          </a:xfrm>
          <a:prstGeom prst="rect">
            <a:avLst/>
          </a:prstGeom>
        </p:spPr>
      </p:pic>
      <p:sp>
        <p:nvSpPr>
          <p:cNvPr id="5" name="Прямоугольник 4"/>
          <p:cNvSpPr/>
          <p:nvPr/>
        </p:nvSpPr>
        <p:spPr>
          <a:xfrm>
            <a:off x="2123728" y="1268760"/>
            <a:ext cx="4734272" cy="523220"/>
          </a:xfrm>
          <a:prstGeom prst="rect">
            <a:avLst/>
          </a:prstGeom>
        </p:spPr>
        <p:txBody>
          <a:bodyPr wrap="square">
            <a:spAutoFit/>
          </a:bodyPr>
          <a:lstStyle/>
          <a:p>
            <a:endParaRPr lang="ru-RU" sz="2800" dirty="0">
              <a:solidFill>
                <a:srgbClr val="7030A0"/>
              </a:solidFill>
              <a:latin typeface="Monotype Corsiva" pitchFamily="66" charset="0"/>
            </a:endParaRPr>
          </a:p>
        </p:txBody>
      </p:sp>
      <p:pic>
        <p:nvPicPr>
          <p:cNvPr id="8" name="Рисунок 7" descr="https://i.pinimg.com/736x/4f/d0/3f/4fd03fae274dd96632cc07c11e8056ad--clipart-butterflies.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4437112"/>
            <a:ext cx="1905000" cy="2180590"/>
          </a:xfrm>
          <a:prstGeom prst="rect">
            <a:avLst/>
          </a:prstGeom>
          <a:noFill/>
          <a:ln>
            <a:noFill/>
          </a:ln>
        </p:spPr>
      </p:pic>
      <p:sp>
        <p:nvSpPr>
          <p:cNvPr id="3" name="TextBox 2"/>
          <p:cNvSpPr txBox="1"/>
          <p:nvPr/>
        </p:nvSpPr>
        <p:spPr>
          <a:xfrm>
            <a:off x="1259632" y="980728"/>
            <a:ext cx="5976664" cy="738664"/>
          </a:xfrm>
          <a:prstGeom prst="rect">
            <a:avLst/>
          </a:prstGeom>
          <a:noFill/>
        </p:spPr>
        <p:txBody>
          <a:bodyPr wrap="square" rtlCol="0">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                     </a:t>
            </a:r>
            <a:r>
              <a:rPr lang="ru-RU" sz="2400" b="1" dirty="0" smtClean="0">
                <a:solidFill>
                  <a:srgbClr val="FF0000"/>
                </a:solidFill>
                <a:latin typeface="Times New Roman" panose="02020603050405020304" pitchFamily="18" charset="0"/>
                <a:cs typeface="Times New Roman" panose="02020603050405020304" pitchFamily="18" charset="0"/>
              </a:rPr>
              <a:t>Утренняя гимнастика</a:t>
            </a:r>
          </a:p>
          <a:p>
            <a:endParaRPr lang="ru-RU" dirty="0"/>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239" y="1495263"/>
            <a:ext cx="2786063" cy="371316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85012" y="1417638"/>
            <a:ext cx="2949391" cy="379078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Рисунок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09716" y="3194369"/>
            <a:ext cx="3022336" cy="358123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96282401"/>
      </p:ext>
    </p:extLst>
  </p:cSld>
  <p:clrMapOvr>
    <a:masterClrMapping/>
  </p:clrMapOvr>
  <p:transition spd="slow" advClick="0" advTm="26000">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6" name="Объект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2308225" y="2166739"/>
            <a:ext cx="4525963" cy="3394472"/>
          </a:xfrm>
        </p:spPr>
      </p:pic>
      <p:pic>
        <p:nvPicPr>
          <p:cNvPr id="4" name="Содержимое 3" descr="fon13.jpg"/>
          <p:cNvPicPr>
            <a:picLocks noChangeAspect="1"/>
          </p:cNvPicPr>
          <p:nvPr/>
        </p:nvPicPr>
        <p:blipFill>
          <a:blip r:embed="rId3" cstate="print"/>
          <a:stretch>
            <a:fillRect/>
          </a:stretch>
        </p:blipFill>
        <p:spPr>
          <a:xfrm>
            <a:off x="0" y="0"/>
            <a:ext cx="9144000" cy="6858000"/>
          </a:xfrm>
          <a:prstGeom prst="rect">
            <a:avLst/>
          </a:prstGeom>
        </p:spPr>
      </p:pic>
      <p:sp>
        <p:nvSpPr>
          <p:cNvPr id="5" name="Прямоугольник 4"/>
          <p:cNvSpPr/>
          <p:nvPr/>
        </p:nvSpPr>
        <p:spPr>
          <a:xfrm>
            <a:off x="2123728" y="1268760"/>
            <a:ext cx="4734272"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800" b="0" i="0" u="none" strike="noStrike" kern="1200" cap="none" spc="0" normalizeH="0" baseline="0" noProof="0" dirty="0">
              <a:ln>
                <a:noFill/>
              </a:ln>
              <a:solidFill>
                <a:srgbClr val="7030A0"/>
              </a:solidFill>
              <a:effectLst/>
              <a:uLnTx/>
              <a:uFillTx/>
              <a:latin typeface="Monotype Corsiva" pitchFamily="66" charset="0"/>
              <a:ea typeface="+mn-ea"/>
              <a:cs typeface="+mn-cs"/>
            </a:endParaRPr>
          </a:p>
        </p:txBody>
      </p:sp>
      <p:pic>
        <p:nvPicPr>
          <p:cNvPr id="8" name="Рисунок 7" descr="https://i.pinimg.com/736x/4f/d0/3f/4fd03fae274dd96632cc07c11e8056ad--clipart-butterflies.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4437112"/>
            <a:ext cx="1905000" cy="2180590"/>
          </a:xfrm>
          <a:prstGeom prst="rect">
            <a:avLst/>
          </a:prstGeom>
          <a:noFill/>
          <a:ln>
            <a:noFill/>
          </a:ln>
        </p:spPr>
      </p:pic>
      <p:pic>
        <p:nvPicPr>
          <p:cNvPr id="3" name="Рисунок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155" y="2786102"/>
            <a:ext cx="2813423" cy="392720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TextBox 6"/>
          <p:cNvSpPr txBox="1"/>
          <p:nvPr/>
        </p:nvSpPr>
        <p:spPr>
          <a:xfrm>
            <a:off x="1691680" y="1124744"/>
            <a:ext cx="3279680" cy="461665"/>
          </a:xfrm>
          <a:prstGeom prst="rect">
            <a:avLst/>
          </a:prstGeom>
          <a:noFill/>
        </p:spPr>
        <p:txBody>
          <a:bodyPr wrap="none" rtlCol="0">
            <a:spAutoFit/>
          </a:bodyPr>
          <a:lstStyle/>
          <a:p>
            <a:r>
              <a:rPr lang="ru-RU" sz="2400" b="1" dirty="0" smtClean="0">
                <a:solidFill>
                  <a:srgbClr val="FF0000"/>
                </a:solidFill>
                <a:latin typeface="Times New Roman" panose="02020603050405020304" pitchFamily="18" charset="0"/>
                <a:cs typeface="Times New Roman" panose="02020603050405020304" pitchFamily="18" charset="0"/>
              </a:rPr>
              <a:t>Гимнастика после сна</a:t>
            </a:r>
            <a:endParaRPr lang="ru-RU" sz="2400" b="1" dirty="0">
              <a:solidFill>
                <a:srgbClr val="FF0000"/>
              </a:solidFill>
              <a:latin typeface="Times New Roman" panose="02020603050405020304" pitchFamily="18" charset="0"/>
              <a:cs typeface="Times New Roman" panose="02020603050405020304" pitchFamily="18" charset="0"/>
            </a:endParaRPr>
          </a:p>
        </p:txBody>
      </p:sp>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2465333" y="3321490"/>
            <a:ext cx="3989578" cy="281604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3" name="Picture 2" descr="C:\Users\Administrator\Desktop\березка\фото 19-20\ит\P1050626.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45769" y="135186"/>
            <a:ext cx="3984167" cy="256490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 name="Рисунок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79205" y="2844106"/>
            <a:ext cx="2641039" cy="385332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79008744"/>
      </p:ext>
    </p:extLst>
  </p:cSld>
  <p:clrMapOvr>
    <a:masterClrMapping/>
  </p:clrMapOvr>
  <p:transition spd="slow" advClick="0" advTm="26000">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6" name="Объект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74764" y="1600200"/>
            <a:ext cx="3394472" cy="4525963"/>
          </a:xfrm>
        </p:spPr>
      </p:pic>
      <p:pic>
        <p:nvPicPr>
          <p:cNvPr id="4" name="Содержимое 3" descr="fon13.jpg"/>
          <p:cNvPicPr>
            <a:picLocks noChangeAspect="1"/>
          </p:cNvPicPr>
          <p:nvPr/>
        </p:nvPicPr>
        <p:blipFill>
          <a:blip r:embed="rId3" cstate="print"/>
          <a:stretch>
            <a:fillRect/>
          </a:stretch>
        </p:blipFill>
        <p:spPr>
          <a:xfrm>
            <a:off x="0" y="0"/>
            <a:ext cx="9144000" cy="6858000"/>
          </a:xfrm>
          <a:prstGeom prst="rect">
            <a:avLst/>
          </a:prstGeom>
        </p:spPr>
      </p:pic>
      <p:sp>
        <p:nvSpPr>
          <p:cNvPr id="5" name="Прямоугольник 4"/>
          <p:cNvSpPr/>
          <p:nvPr/>
        </p:nvSpPr>
        <p:spPr>
          <a:xfrm>
            <a:off x="2123728" y="1268760"/>
            <a:ext cx="4734272"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800" b="0" i="0" u="none" strike="noStrike" kern="1200" cap="none" spc="0" normalizeH="0" baseline="0" noProof="0" dirty="0">
              <a:ln>
                <a:noFill/>
              </a:ln>
              <a:solidFill>
                <a:srgbClr val="7030A0"/>
              </a:solidFill>
              <a:effectLst/>
              <a:uLnTx/>
              <a:uFillTx/>
              <a:latin typeface="Monotype Corsiva" pitchFamily="66" charset="0"/>
              <a:ea typeface="+mn-ea"/>
              <a:cs typeface="+mn-cs"/>
            </a:endParaRPr>
          </a:p>
        </p:txBody>
      </p:sp>
      <p:pic>
        <p:nvPicPr>
          <p:cNvPr id="8" name="Рисунок 7" descr="https://i.pinimg.com/736x/4f/d0/3f/4fd03fae274dd96632cc07c11e8056ad--clipart-butterflies.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4437112"/>
            <a:ext cx="1905000" cy="2180590"/>
          </a:xfrm>
          <a:prstGeom prst="rect">
            <a:avLst/>
          </a:prstGeom>
          <a:noFill/>
          <a:ln>
            <a:noFill/>
          </a:ln>
        </p:spPr>
      </p:pic>
      <p:sp>
        <p:nvSpPr>
          <p:cNvPr id="7" name="TextBox 6"/>
          <p:cNvSpPr txBox="1"/>
          <p:nvPr/>
        </p:nvSpPr>
        <p:spPr>
          <a:xfrm>
            <a:off x="2411760" y="1268760"/>
            <a:ext cx="3227615" cy="738664"/>
          </a:xfrm>
          <a:prstGeom prst="rect">
            <a:avLst/>
          </a:prstGeom>
          <a:noFill/>
        </p:spPr>
        <p:txBody>
          <a:bodyPr wrap="none" rtlCol="0">
            <a:spAutoFit/>
          </a:bodyPr>
          <a:lstStyle/>
          <a:p>
            <a:r>
              <a:rPr lang="en-US" sz="2400" dirty="0" smtClean="0">
                <a:solidFill>
                  <a:srgbClr val="FF0000"/>
                </a:solidFill>
                <a:latin typeface="Times New Roman" panose="02020603050405020304" pitchFamily="18" charset="0"/>
                <a:cs typeface="Times New Roman" panose="02020603050405020304" pitchFamily="18" charset="0"/>
              </a:rPr>
              <a:t>                     </a:t>
            </a:r>
            <a:r>
              <a:rPr lang="ru-RU" sz="2400" b="1" dirty="0" smtClean="0">
                <a:solidFill>
                  <a:srgbClr val="FF0000"/>
                </a:solidFill>
                <a:latin typeface="Times New Roman" panose="02020603050405020304" pitchFamily="18" charset="0"/>
                <a:cs typeface="Times New Roman" panose="02020603050405020304" pitchFamily="18" charset="0"/>
              </a:rPr>
              <a:t>Прогулка</a:t>
            </a:r>
          </a:p>
          <a:p>
            <a:endParaRPr lang="ru-RU" dirty="0"/>
          </a:p>
        </p:txBody>
      </p:sp>
      <p:pic>
        <p:nvPicPr>
          <p:cNvPr id="5122" name="Picture 2" descr="C:\Users\Administrator\Desktop\березка\фото 20-21\жжжж\20201006_1045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9400" y="3641415"/>
            <a:ext cx="2745400" cy="318222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5123" name="Picture 3" descr="C:\Users\Administrator\Desktop\березка\фото 20-21\жжжж\20201014_11010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93708" y="3618571"/>
            <a:ext cx="2750292" cy="319651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5124" name="Picture 4" descr="I:\Новая папка (2)\20240909_11074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6688" y="144274"/>
            <a:ext cx="2798326" cy="322250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5126" name="Picture 6" descr="I:\Новая папка (2)\20240919_111745.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4200" t="12185" r="-877"/>
          <a:stretch/>
        </p:blipFill>
        <p:spPr bwMode="auto">
          <a:xfrm>
            <a:off x="3209689" y="3618571"/>
            <a:ext cx="2930033" cy="312850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3" name="Рисунок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29627" y="144274"/>
            <a:ext cx="2643758" cy="325632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25710597"/>
      </p:ext>
    </p:extLst>
  </p:cSld>
  <p:clrMapOvr>
    <a:masterClrMapping/>
  </p:clrMapOvr>
  <p:transition spd="slow" advClick="0" advTm="26000">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4691" y="1600200"/>
            <a:ext cx="6034617" cy="4525963"/>
          </a:xfrm>
        </p:spPr>
      </p:pic>
      <p:pic>
        <p:nvPicPr>
          <p:cNvPr id="4" name="Содержимое 3" descr="fon13.jpg"/>
          <p:cNvPicPr>
            <a:picLocks noChangeAspect="1"/>
          </p:cNvPicPr>
          <p:nvPr/>
        </p:nvPicPr>
        <p:blipFill>
          <a:blip r:embed="rId3" cstate="print"/>
          <a:stretch>
            <a:fillRect/>
          </a:stretch>
        </p:blipFill>
        <p:spPr>
          <a:xfrm>
            <a:off x="0" y="0"/>
            <a:ext cx="9144000" cy="6858000"/>
          </a:xfrm>
          <a:prstGeom prst="rect">
            <a:avLst/>
          </a:prstGeom>
        </p:spPr>
      </p:pic>
      <p:sp>
        <p:nvSpPr>
          <p:cNvPr id="7" name="Прямоугольник 6"/>
          <p:cNvSpPr/>
          <p:nvPr/>
        </p:nvSpPr>
        <p:spPr>
          <a:xfrm>
            <a:off x="827584" y="908720"/>
            <a:ext cx="7200800" cy="2492990"/>
          </a:xfrm>
          <a:prstGeom prst="rect">
            <a:avLst/>
          </a:prstGeom>
        </p:spPr>
        <p:txBody>
          <a:bodyPr wrap="square">
            <a:spAutoFit/>
          </a:bodyPr>
          <a:lstStyle/>
          <a:p>
            <a:pPr>
              <a:lnSpc>
                <a:spcPct val="150000"/>
              </a:lnSpc>
            </a:pPr>
            <a:r>
              <a:rPr lang="ru-RU" sz="2400" b="1" dirty="0">
                <a:solidFill>
                  <a:srgbClr val="0070C0"/>
                </a:solidFill>
                <a:latin typeface="Monotype Corsiva" pitchFamily="66" charset="0"/>
              </a:rPr>
              <a:t>Физическое воспитание –</a:t>
            </a:r>
            <a:r>
              <a:rPr lang="ru-RU" sz="2000" b="1" dirty="0">
                <a:solidFill>
                  <a:srgbClr val="0070C0"/>
                </a:solidFill>
                <a:latin typeface="Monotype Corsiva" pitchFamily="66" charset="0"/>
              </a:rPr>
              <a:t> это педагогический процесс формирования потребности в занятиях физическими упражнениями в интересах всестороннего развития личности, формирования положительного отношения к физической культуре, выработка ценностных ориентации, убеждений, вкусов, привычек, наклонностей.</a:t>
            </a: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3435314"/>
            <a:ext cx="7344816" cy="3422686"/>
          </a:xfrm>
          <a:prstGeom prst="rect">
            <a:avLst/>
          </a:prstGeom>
        </p:spPr>
      </p:pic>
    </p:spTree>
  </p:cSld>
  <p:clrMapOvr>
    <a:masterClrMapping/>
  </p:clrMapOvr>
  <p:transition spd="slow" advClick="0" advTm="26000">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6" name="Объект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74764" y="1600200"/>
            <a:ext cx="3394472" cy="4525963"/>
          </a:xfrm>
        </p:spPr>
      </p:pic>
      <p:pic>
        <p:nvPicPr>
          <p:cNvPr id="4" name="Содержимое 3" descr="fon13.jpg"/>
          <p:cNvPicPr>
            <a:picLocks noChangeAspect="1"/>
          </p:cNvPicPr>
          <p:nvPr/>
        </p:nvPicPr>
        <p:blipFill>
          <a:blip r:embed="rId3" cstate="print"/>
          <a:stretch>
            <a:fillRect/>
          </a:stretch>
        </p:blipFill>
        <p:spPr>
          <a:xfrm>
            <a:off x="0" y="0"/>
            <a:ext cx="9144000" cy="6858000"/>
          </a:xfrm>
          <a:prstGeom prst="rect">
            <a:avLst/>
          </a:prstGeom>
        </p:spPr>
      </p:pic>
      <p:sp>
        <p:nvSpPr>
          <p:cNvPr id="5" name="Прямоугольник 4"/>
          <p:cNvSpPr/>
          <p:nvPr/>
        </p:nvSpPr>
        <p:spPr>
          <a:xfrm>
            <a:off x="2123728" y="1268760"/>
            <a:ext cx="4734272"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800" b="0" i="0" u="none" strike="noStrike" kern="1200" cap="none" spc="0" normalizeH="0" baseline="0" noProof="0" dirty="0">
              <a:ln>
                <a:noFill/>
              </a:ln>
              <a:solidFill>
                <a:srgbClr val="7030A0"/>
              </a:solidFill>
              <a:effectLst/>
              <a:uLnTx/>
              <a:uFillTx/>
              <a:latin typeface="Monotype Corsiva" pitchFamily="66" charset="0"/>
              <a:ea typeface="+mn-ea"/>
              <a:cs typeface="+mn-cs"/>
            </a:endParaRPr>
          </a:p>
        </p:txBody>
      </p:sp>
      <p:pic>
        <p:nvPicPr>
          <p:cNvPr id="8" name="Рисунок 7" descr="https://i.pinimg.com/736x/4f/d0/3f/4fd03fae274dd96632cc07c11e8056ad--clipart-butterflies.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4437112"/>
            <a:ext cx="1905000" cy="2180590"/>
          </a:xfrm>
          <a:prstGeom prst="rect">
            <a:avLst/>
          </a:prstGeom>
          <a:noFill/>
          <a:ln>
            <a:noFill/>
          </a:ln>
        </p:spPr>
      </p:pic>
      <p:sp>
        <p:nvSpPr>
          <p:cNvPr id="10" name="TextBox 9"/>
          <p:cNvSpPr txBox="1"/>
          <p:nvPr/>
        </p:nvSpPr>
        <p:spPr>
          <a:xfrm>
            <a:off x="1115616" y="1124744"/>
            <a:ext cx="6271332" cy="461665"/>
          </a:xfrm>
          <a:prstGeom prst="rect">
            <a:avLst/>
          </a:prstGeom>
          <a:noFill/>
        </p:spPr>
        <p:txBody>
          <a:bodyPr wrap="none" rtlCol="0">
            <a:spAutoFit/>
          </a:bodyPr>
          <a:lstStyle/>
          <a:p>
            <a:r>
              <a:rPr lang="ru-RU" dirty="0" smtClean="0"/>
              <a:t>                     </a:t>
            </a:r>
            <a:r>
              <a:rPr lang="ru-RU" sz="2400" b="1" dirty="0" smtClean="0">
                <a:solidFill>
                  <a:srgbClr val="FF0000"/>
                </a:solidFill>
                <a:latin typeface="Times New Roman" panose="02020603050405020304" pitchFamily="18" charset="0"/>
                <a:cs typeface="Times New Roman" panose="02020603050405020304" pitchFamily="18" charset="0"/>
              </a:rPr>
              <a:t>ДЫХАТЕЛЬНАЯ ГИМНАСТИКА</a:t>
            </a:r>
            <a:endParaRPr lang="ru-RU" sz="2400" b="1" dirty="0">
              <a:solidFill>
                <a:srgbClr val="FF0000"/>
              </a:solidFill>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543615" y="2740486"/>
            <a:ext cx="4501246" cy="339325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26" name="Picture 2" descr="J:\фото сад 21  22\20220525_09353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36096" y="2186488"/>
            <a:ext cx="3240360" cy="443121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0779960"/>
      </p:ext>
    </p:extLst>
  </p:cSld>
  <p:clrMapOvr>
    <a:masterClrMapping/>
  </p:clrMapOvr>
  <p:transition spd="slow" advClick="0" advTm="26000">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6" name="Объект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74764" y="1600200"/>
            <a:ext cx="3394472" cy="4525963"/>
          </a:xfrm>
        </p:spPr>
      </p:pic>
      <p:pic>
        <p:nvPicPr>
          <p:cNvPr id="4" name="Содержимое 3" descr="fon13.jpg"/>
          <p:cNvPicPr>
            <a:picLocks noChangeAspect="1"/>
          </p:cNvPicPr>
          <p:nvPr/>
        </p:nvPicPr>
        <p:blipFill>
          <a:blip r:embed="rId3" cstate="print"/>
          <a:stretch>
            <a:fillRect/>
          </a:stretch>
        </p:blipFill>
        <p:spPr>
          <a:xfrm>
            <a:off x="0" y="-987"/>
            <a:ext cx="9144000" cy="6858000"/>
          </a:xfrm>
          <a:prstGeom prst="rect">
            <a:avLst/>
          </a:prstGeom>
        </p:spPr>
      </p:pic>
      <p:sp>
        <p:nvSpPr>
          <p:cNvPr id="5" name="Прямоугольник 4"/>
          <p:cNvSpPr/>
          <p:nvPr/>
        </p:nvSpPr>
        <p:spPr>
          <a:xfrm>
            <a:off x="2123728" y="1268760"/>
            <a:ext cx="4734272"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800" b="0" i="0" u="none" strike="noStrike" kern="1200" cap="none" spc="0" normalizeH="0" baseline="0" noProof="0" dirty="0">
              <a:ln>
                <a:noFill/>
              </a:ln>
              <a:solidFill>
                <a:srgbClr val="7030A0"/>
              </a:solidFill>
              <a:effectLst/>
              <a:uLnTx/>
              <a:uFillTx/>
              <a:latin typeface="Monotype Corsiva" pitchFamily="66" charset="0"/>
              <a:ea typeface="+mn-ea"/>
              <a:cs typeface="+mn-cs"/>
            </a:endParaRPr>
          </a:p>
        </p:txBody>
      </p:sp>
      <p:pic>
        <p:nvPicPr>
          <p:cNvPr id="8" name="Рисунок 7" descr="https://i.pinimg.com/736x/4f/d0/3f/4fd03fae274dd96632cc07c11e8056ad--clipart-butterflies.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4437112"/>
            <a:ext cx="1905000" cy="2180590"/>
          </a:xfrm>
          <a:prstGeom prst="rect">
            <a:avLst/>
          </a:prstGeom>
          <a:noFill/>
          <a:ln>
            <a:noFill/>
          </a:ln>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5487736" y="308030"/>
            <a:ext cx="4115992" cy="308699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TextBox 6"/>
          <p:cNvSpPr txBox="1"/>
          <p:nvPr/>
        </p:nvSpPr>
        <p:spPr>
          <a:xfrm>
            <a:off x="971600" y="1052736"/>
            <a:ext cx="4114396" cy="461665"/>
          </a:xfrm>
          <a:prstGeom prst="rect">
            <a:avLst/>
          </a:prstGeom>
          <a:noFill/>
        </p:spPr>
        <p:txBody>
          <a:bodyPr wrap="none" rtlCol="0">
            <a:spAutoFit/>
          </a:bodyPr>
          <a:lstStyle/>
          <a:p>
            <a:r>
              <a:rPr lang="ru-RU" sz="2400" b="1" dirty="0" smtClean="0">
                <a:solidFill>
                  <a:srgbClr val="FF0000"/>
                </a:solidFill>
                <a:latin typeface="Times New Roman" panose="02020603050405020304" pitchFamily="18" charset="0"/>
                <a:cs typeface="Times New Roman" panose="02020603050405020304" pitchFamily="18" charset="0"/>
              </a:rPr>
              <a:t>                   Подвижные игры</a:t>
            </a:r>
            <a:endParaRPr lang="ru-RU" sz="2400" b="1" dirty="0">
              <a:solidFill>
                <a:srgbClr val="FF0000"/>
              </a:solidFill>
              <a:latin typeface="Times New Roman" panose="02020603050405020304" pitchFamily="18" charset="0"/>
              <a:cs typeface="Times New Roman" panose="02020603050405020304" pitchFamily="18" charset="0"/>
            </a:endParaRPr>
          </a:p>
        </p:txBody>
      </p:sp>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447235" y="2063635"/>
            <a:ext cx="3821663" cy="281765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3" name="Рисунок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07437" y="2260614"/>
            <a:ext cx="2859782" cy="381304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60276106"/>
      </p:ext>
    </p:extLst>
  </p:cSld>
  <p:clrMapOvr>
    <a:masterClrMapping/>
  </p:clrMapOvr>
  <p:transition spd="slow" advClick="0" advTm="26000">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6" name="Объект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74764" y="1600200"/>
            <a:ext cx="3394472" cy="4525963"/>
          </a:xfrm>
        </p:spPr>
      </p:pic>
      <p:pic>
        <p:nvPicPr>
          <p:cNvPr id="4" name="Содержимое 3" descr="fon13.jpg"/>
          <p:cNvPicPr>
            <a:picLocks noChangeAspect="1"/>
          </p:cNvPicPr>
          <p:nvPr/>
        </p:nvPicPr>
        <p:blipFill>
          <a:blip r:embed="rId3" cstate="print"/>
          <a:stretch>
            <a:fillRect/>
          </a:stretch>
        </p:blipFill>
        <p:spPr>
          <a:xfrm>
            <a:off x="0" y="-987"/>
            <a:ext cx="9144000" cy="6858000"/>
          </a:xfrm>
          <a:prstGeom prst="rect">
            <a:avLst/>
          </a:prstGeom>
        </p:spPr>
      </p:pic>
      <p:sp>
        <p:nvSpPr>
          <p:cNvPr id="5" name="Прямоугольник 4"/>
          <p:cNvSpPr/>
          <p:nvPr/>
        </p:nvSpPr>
        <p:spPr>
          <a:xfrm>
            <a:off x="2123728" y="1268760"/>
            <a:ext cx="4734272" cy="523220"/>
          </a:xfrm>
          <a:prstGeom prst="rect">
            <a:avLst/>
          </a:prstGeom>
        </p:spPr>
        <p:txBody>
          <a:bodyPr wrap="square">
            <a:spAutoFit/>
          </a:bodyPr>
          <a:lstStyle/>
          <a:p>
            <a:pPr>
              <a:defRPr/>
            </a:pPr>
            <a:endParaRPr lang="ru-RU" sz="2800" dirty="0">
              <a:solidFill>
                <a:srgbClr val="7030A0"/>
              </a:solidFill>
              <a:latin typeface="Monotype Corsiva" pitchFamily="66" charset="0"/>
            </a:endParaRPr>
          </a:p>
        </p:txBody>
      </p:sp>
      <p:pic>
        <p:nvPicPr>
          <p:cNvPr id="8" name="Рисунок 7" descr="https://i.pinimg.com/736x/4f/d0/3f/4fd03fae274dd96632cc07c11e8056ad--clipart-butterflies.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4437112"/>
            <a:ext cx="1905000" cy="2180590"/>
          </a:xfrm>
          <a:prstGeom prst="rect">
            <a:avLst/>
          </a:prstGeom>
          <a:noFill/>
          <a:ln>
            <a:noFill/>
          </a:ln>
        </p:spPr>
      </p:pic>
      <p:sp>
        <p:nvSpPr>
          <p:cNvPr id="7" name="TextBox 6"/>
          <p:cNvSpPr txBox="1"/>
          <p:nvPr/>
        </p:nvSpPr>
        <p:spPr>
          <a:xfrm>
            <a:off x="971600" y="1052736"/>
            <a:ext cx="184731" cy="461665"/>
          </a:xfrm>
          <a:prstGeom prst="rect">
            <a:avLst/>
          </a:prstGeom>
          <a:noFill/>
        </p:spPr>
        <p:txBody>
          <a:bodyPr wrap="none" rtlCol="0">
            <a:spAutoFit/>
          </a:bodyPr>
          <a:lstStyle/>
          <a:p>
            <a:endParaRPr lang="ru-RU" sz="2400" b="1" dirty="0">
              <a:solidFill>
                <a:srgbClr val="FF0000"/>
              </a:solidFill>
              <a:latin typeface="Times New Roman" panose="02020603050405020304" pitchFamily="18" charset="0"/>
              <a:cs typeface="Times New Roman" panose="02020603050405020304" pitchFamily="18" charset="0"/>
            </a:endParaRPr>
          </a:p>
        </p:txBody>
      </p:sp>
      <p:pic>
        <p:nvPicPr>
          <p:cNvPr id="2050" name="Picture 2" descr="I:\Новая папка (2)\20241118_09344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8514" y="1791980"/>
            <a:ext cx="2811397" cy="329320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2051" name="Picture 3" descr="I:\Новая папка (2)\20241118_09351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08104" y="1791980"/>
            <a:ext cx="2664296" cy="329320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3" name="TextBox 2"/>
          <p:cNvSpPr txBox="1"/>
          <p:nvPr/>
        </p:nvSpPr>
        <p:spPr>
          <a:xfrm>
            <a:off x="2915816" y="1124744"/>
            <a:ext cx="3568606" cy="461665"/>
          </a:xfrm>
          <a:prstGeom prst="rect">
            <a:avLst/>
          </a:prstGeom>
          <a:noFill/>
        </p:spPr>
        <p:txBody>
          <a:bodyPr wrap="none" rtlCol="0">
            <a:spAutoFit/>
          </a:bodyPr>
          <a:lstStyle/>
          <a:p>
            <a:r>
              <a:rPr lang="ru-RU" sz="2400" dirty="0" smtClean="0">
                <a:solidFill>
                  <a:srgbClr val="FF0000"/>
                </a:solidFill>
                <a:latin typeface="Times New Roman" pitchFamily="18" charset="0"/>
                <a:cs typeface="Times New Roman" pitchFamily="18" charset="0"/>
              </a:rPr>
              <a:t>Игры с мячиком Су-</a:t>
            </a:r>
            <a:r>
              <a:rPr lang="ru-RU" sz="2400" dirty="0" err="1" smtClean="0">
                <a:solidFill>
                  <a:srgbClr val="FF0000"/>
                </a:solidFill>
                <a:latin typeface="Times New Roman" pitchFamily="18" charset="0"/>
                <a:cs typeface="Times New Roman" pitchFamily="18" charset="0"/>
              </a:rPr>
              <a:t>Джок</a:t>
            </a:r>
            <a:endParaRPr lang="ru-RU" sz="24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586862640"/>
      </p:ext>
    </p:extLst>
  </p:cSld>
  <p:clrMapOvr>
    <a:masterClrMapping/>
  </p:clrMapOvr>
  <p:transition spd="slow" advClick="0" advTm="26000">
    <p:wedg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7" name="Содержимое 3" descr="fon13.jpg"/>
          <p:cNvPicPr>
            <a:picLocks noChangeAspect="1"/>
          </p:cNvPicPr>
          <p:nvPr/>
        </p:nvPicPr>
        <p:blipFill>
          <a:blip r:embed="rId2" cstate="print"/>
          <a:stretch>
            <a:fillRect/>
          </a:stretch>
        </p:blipFill>
        <p:spPr>
          <a:xfrm>
            <a:off x="0" y="0"/>
            <a:ext cx="9144000" cy="6858000"/>
          </a:xfrm>
          <a:prstGeom prst="rect">
            <a:avLst/>
          </a:prstGeom>
        </p:spPr>
      </p:pic>
      <p:sp>
        <p:nvSpPr>
          <p:cNvPr id="5" name="Прямоугольник 4"/>
          <p:cNvSpPr/>
          <p:nvPr/>
        </p:nvSpPr>
        <p:spPr>
          <a:xfrm>
            <a:off x="928662" y="1214422"/>
            <a:ext cx="6000792" cy="4745915"/>
          </a:xfrm>
          <a:prstGeom prst="rect">
            <a:avLst/>
          </a:prstGeom>
        </p:spPr>
        <p:txBody>
          <a:bodyPr wrap="square">
            <a:spAutoFit/>
          </a:bodyPr>
          <a:lstStyle/>
          <a:p>
            <a:pPr algn="just"/>
            <a:r>
              <a:rPr lang="ru-RU" altLang="ru-RU" sz="2800" b="1" dirty="0" smtClean="0">
                <a:solidFill>
                  <a:srgbClr val="7030A0"/>
                </a:solidFill>
                <a:latin typeface="Monotype Corsiva" pitchFamily="66" charset="0"/>
                <a:cs typeface="Times New Roman" pitchFamily="18" charset="0"/>
              </a:rPr>
              <a:t>«Нет такой стороны воспитания, на которую  обстановка не оказывала бы влияния, нет способности, которая не находилась бы  в прямой зависимости от непосредственно окружающего ребенка конкретного мира… Среди нее ребенок будет жить, развиваться, его духовный рост будет совершенствоваться из самого себя, от природы…»</a:t>
            </a:r>
          </a:p>
          <a:p>
            <a:pPr algn="r">
              <a:lnSpc>
                <a:spcPct val="90000"/>
              </a:lnSpc>
              <a:buNone/>
            </a:pPr>
            <a:r>
              <a:rPr lang="ru-RU" altLang="ru-RU" sz="2800" dirty="0" smtClean="0">
                <a:solidFill>
                  <a:srgbClr val="0070C0"/>
                </a:solidFill>
                <a:latin typeface="Monotype Corsiva" pitchFamily="66" charset="0"/>
                <a:cs typeface="Times New Roman" pitchFamily="18" charset="0"/>
              </a:rPr>
              <a:t>                                                                                            </a:t>
            </a:r>
            <a:r>
              <a:rPr lang="ru-RU" altLang="ru-RU" sz="2800" dirty="0" smtClean="0">
                <a:solidFill>
                  <a:srgbClr val="7030A0"/>
                </a:solidFill>
                <a:latin typeface="Monotype Corsiva" pitchFamily="66" charset="0"/>
                <a:cs typeface="Times New Roman" pitchFamily="18" charset="0"/>
              </a:rPr>
              <a:t>   Е.И. Тихеева</a:t>
            </a:r>
          </a:p>
        </p:txBody>
      </p:sp>
    </p:spTree>
  </p:cSld>
  <p:clrMapOvr>
    <a:masterClrMapping/>
  </p:clrMapOvr>
  <p:transition spd="slow" advClick="0" advTm="1500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ppt_w</p:attrName>
                                        </p:attrNameLst>
                                      </p:cBhvr>
                                      <p:tavLst>
                                        <p:tav tm="0" fmla="#ppt_w*sin(2.5*pi*$)">
                                          <p:val>
                                            <p:fltVal val="0"/>
                                          </p:val>
                                        </p:tav>
                                        <p:tav tm="100000">
                                          <p:val>
                                            <p:fltVal val="1"/>
                                          </p:val>
                                        </p:tav>
                                      </p:tavLst>
                                    </p:anim>
                                    <p:anim calcmode="lin" valueType="num">
                                      <p:cBhvr>
                                        <p:cTn id="9" dur="1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7" name="Содержимое 3" descr="fon13.jpg"/>
          <p:cNvPicPr>
            <a:picLocks noChangeAspect="1"/>
          </p:cNvPicPr>
          <p:nvPr/>
        </p:nvPicPr>
        <p:blipFill>
          <a:blip r:embed="rId2" cstate="print"/>
          <a:stretch>
            <a:fillRect/>
          </a:stretch>
        </p:blipFill>
        <p:spPr>
          <a:xfrm>
            <a:off x="0" y="0"/>
            <a:ext cx="9144000" cy="6858000"/>
          </a:xfrm>
          <a:prstGeom prst="rect">
            <a:avLst/>
          </a:prstGeom>
        </p:spPr>
      </p:pic>
      <p:pic>
        <p:nvPicPr>
          <p:cNvPr id="6" name="Picture 4" descr="C:\Users\Светлана\Desktop\материал к пед чтениям\clip_image0022.png"/>
          <p:cNvPicPr>
            <a:picLocks noChangeAspect="1" noChangeArrowheads="1"/>
          </p:cNvPicPr>
          <p:nvPr/>
        </p:nvPicPr>
        <p:blipFill>
          <a:blip r:embed="rId3" cstate="print"/>
          <a:srcRect/>
          <a:stretch>
            <a:fillRect/>
          </a:stretch>
        </p:blipFill>
        <p:spPr bwMode="auto">
          <a:xfrm rot="21283214">
            <a:off x="3397081" y="3034472"/>
            <a:ext cx="4076790" cy="2844124"/>
          </a:xfrm>
          <a:prstGeom prst="rect">
            <a:avLst/>
          </a:prstGeom>
          <a:noFill/>
        </p:spPr>
      </p:pic>
      <p:sp>
        <p:nvSpPr>
          <p:cNvPr id="8" name="Прямоугольник 7"/>
          <p:cNvSpPr/>
          <p:nvPr/>
        </p:nvSpPr>
        <p:spPr>
          <a:xfrm>
            <a:off x="2285984" y="1357298"/>
            <a:ext cx="4071966" cy="369332"/>
          </a:xfrm>
          <a:prstGeom prst="rect">
            <a:avLst/>
          </a:prstGeom>
        </p:spPr>
        <p:txBody>
          <a:bodyPr wrap="square">
            <a:spAutoFit/>
          </a:bodyPr>
          <a:lstStyle/>
          <a:p>
            <a:endParaRPr lang="ru-RU" b="1" dirty="0">
              <a:solidFill>
                <a:srgbClr val="FF0000"/>
              </a:solidFill>
              <a:effectLst>
                <a:reflection blurRad="6350" stA="60000" endA="900" endPos="58000" dir="5400000" sy="-100000" algn="bl" rotWithShape="0"/>
              </a:effectLst>
            </a:endParaRPr>
          </a:p>
        </p:txBody>
      </p:sp>
      <p:sp>
        <p:nvSpPr>
          <p:cNvPr id="9" name="Прямоугольник 8"/>
          <p:cNvSpPr/>
          <p:nvPr/>
        </p:nvSpPr>
        <p:spPr>
          <a:xfrm>
            <a:off x="-1116632" y="1124744"/>
            <a:ext cx="8568952" cy="1446550"/>
          </a:xfrm>
          <a:prstGeom prst="rect">
            <a:avLst/>
          </a:prstGeom>
          <a:scene3d>
            <a:camera prst="perspectiveContrastingRightFacing"/>
            <a:lightRig rig="threePt" dir="t"/>
          </a:scene3d>
        </p:spPr>
        <p:txBody>
          <a:bodyPr wrap="square">
            <a:spAutoFit/>
          </a:bodyPr>
          <a:lstStyle/>
          <a:p>
            <a:pPr algn="ctr"/>
            <a:endParaRPr lang="ru-RU" sz="4400" b="1" i="1" dirty="0" smtClean="0">
              <a:solidFill>
                <a:srgbClr val="FF0000"/>
              </a:solidFill>
              <a:latin typeface="Monotype Corsiva" pitchFamily="66" charset="0"/>
            </a:endParaRPr>
          </a:p>
          <a:p>
            <a:pPr algn="ctr"/>
            <a:r>
              <a:rPr lang="ru-RU" sz="4400" b="1" i="1" dirty="0" smtClean="0">
                <a:solidFill>
                  <a:srgbClr val="7030A0"/>
                </a:solidFill>
                <a:latin typeface="Monotype Corsiva" pitchFamily="66" charset="0"/>
              </a:rPr>
              <a:t>Спасибо</a:t>
            </a:r>
            <a:r>
              <a:rPr lang="ru-RU" sz="4400" b="1" i="1" dirty="0" smtClean="0">
                <a:solidFill>
                  <a:srgbClr val="FF0000"/>
                </a:solidFill>
                <a:latin typeface="Monotype Corsiva" pitchFamily="66" charset="0"/>
              </a:rPr>
              <a:t> </a:t>
            </a:r>
            <a:r>
              <a:rPr lang="ru-RU" sz="4400" b="1" i="1" dirty="0" smtClean="0">
                <a:solidFill>
                  <a:srgbClr val="7030A0"/>
                </a:solidFill>
                <a:latin typeface="Monotype Corsiva" pitchFamily="66" charset="0"/>
              </a:rPr>
              <a:t>за внимание!</a:t>
            </a:r>
          </a:p>
        </p:txBody>
      </p:sp>
    </p:spTree>
  </p:cSld>
  <p:clrMapOvr>
    <a:masterClrMapping/>
  </p:clrMapOvr>
  <p:transition spd="slow" advClick="0" advTm="1400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8" dur="1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9" dur="1500" accel="50000" fill="hold">
                                          <p:stCondLst>
                                            <p:cond delay="1500"/>
                                          </p:stCondLst>
                                        </p:cTn>
                                        <p:tgtEl>
                                          <p:spTgt spid="9"/>
                                        </p:tgtEl>
                                        <p:attrNameLst>
                                          <p:attrName>ppt_w</p:attrName>
                                        </p:attrNameLst>
                                      </p:cBhvr>
                                      <p:tavLst>
                                        <p:tav tm="0">
                                          <p:val>
                                            <p:strVal val="#ppt_w*.05"/>
                                          </p:val>
                                        </p:tav>
                                        <p:tav tm="100000">
                                          <p:val>
                                            <p:strVal val="#ppt_w"/>
                                          </p:val>
                                        </p:tav>
                                      </p:tavLst>
                                    </p:anim>
                                    <p:anim calcmode="lin" valueType="num">
                                      <p:cBhvr>
                                        <p:cTn id="10" dur="3000" fill="hold"/>
                                        <p:tgtEl>
                                          <p:spTgt spid="9"/>
                                        </p:tgtEl>
                                        <p:attrNameLst>
                                          <p:attrName>ppt_h</p:attrName>
                                        </p:attrNameLst>
                                      </p:cBhvr>
                                      <p:tavLst>
                                        <p:tav tm="0">
                                          <p:val>
                                            <p:strVal val="#ppt_h"/>
                                          </p:val>
                                        </p:tav>
                                        <p:tav tm="100000">
                                          <p:val>
                                            <p:strVal val="#ppt_h"/>
                                          </p:val>
                                        </p:tav>
                                      </p:tavLst>
                                    </p:anim>
                                    <p:anim calcmode="lin" valueType="num">
                                      <p:cBhvr>
                                        <p:cTn id="11" dur="1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12" dur="1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13" dur="1500" accel="50000" fill="hold">
                                          <p:stCondLst>
                                            <p:cond delay="1500"/>
                                          </p:stCondLst>
                                        </p:cTn>
                                        <p:tgtEl>
                                          <p:spTgt spid="9"/>
                                        </p:tgtEl>
                                        <p:attrNameLst>
                                          <p:attrName>ppt_y</p:attrName>
                                        </p:attrNameLst>
                                      </p:cBhvr>
                                      <p:tavLst>
                                        <p:tav tm="0">
                                          <p:val>
                                            <p:strVal val="#ppt_y+.1"/>
                                          </p:val>
                                        </p:tav>
                                        <p:tav tm="100000">
                                          <p:val>
                                            <p:strVal val="#ppt_y"/>
                                          </p:val>
                                        </p:tav>
                                      </p:tavLst>
                                    </p:anim>
                                    <p:animEffect transition="in" filter="fade">
                                      <p:cBhvr>
                                        <p:cTn id="14" dur="3000" decel="50000">
                                          <p:stCondLst>
                                            <p:cond delay="0"/>
                                          </p:stCondLst>
                                        </p:cTn>
                                        <p:tgtEl>
                                          <p:spTgt spid="9"/>
                                        </p:tgtEl>
                                      </p:cBhvr>
                                    </p:animEffect>
                                  </p:childTnLst>
                                </p:cTn>
                              </p:par>
                            </p:childTnLst>
                          </p:cTn>
                        </p:par>
                        <p:par>
                          <p:cTn id="15" fill="hold">
                            <p:stCondLst>
                              <p:cond delay="3000"/>
                            </p:stCondLst>
                            <p:childTnLst>
                              <p:par>
                                <p:cTn id="16" presetID="26"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870">
                                          <p:stCondLst>
                                            <p:cond delay="0"/>
                                          </p:stCondLst>
                                        </p:cTn>
                                        <p:tgtEl>
                                          <p:spTgt spid="6"/>
                                        </p:tgtEl>
                                      </p:cBhvr>
                                    </p:animEffect>
                                    <p:anim calcmode="lin" valueType="num">
                                      <p:cBhvr>
                                        <p:cTn id="19" dur="2733"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0" dur="99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1" dur="996" tmFilter="0, 0; 0.125,0.2665; 0.25,0.4; 0.375,0.465; 0.5,0.5;  0.625,0.535; 0.75,0.6; 0.875,0.7335; 1,1">
                                          <p:stCondLst>
                                            <p:cond delay="996"/>
                                          </p:stCondLst>
                                        </p:cTn>
                                        <p:tgtEl>
                                          <p:spTgt spid="6"/>
                                        </p:tgtEl>
                                        <p:attrNameLst>
                                          <p:attrName>ppt_y</p:attrName>
                                        </p:attrNameLst>
                                      </p:cBhvr>
                                      <p:tavLst>
                                        <p:tav tm="0" fmla="#ppt_y-sin(pi*$)/9">
                                          <p:val>
                                            <p:fltVal val="0"/>
                                          </p:val>
                                        </p:tav>
                                        <p:tav tm="100000">
                                          <p:val>
                                            <p:fltVal val="1"/>
                                          </p:val>
                                        </p:tav>
                                      </p:tavLst>
                                    </p:anim>
                                    <p:anim calcmode="lin" valueType="num">
                                      <p:cBhvr>
                                        <p:cTn id="22" dur="498" tmFilter="0, 0; 0.125,0.2665; 0.25,0.4; 0.375,0.465; 0.5,0.5;  0.625,0.535; 0.75,0.6; 0.875,0.7335; 1,1">
                                          <p:stCondLst>
                                            <p:cond delay="1986"/>
                                          </p:stCondLst>
                                        </p:cTn>
                                        <p:tgtEl>
                                          <p:spTgt spid="6"/>
                                        </p:tgtEl>
                                        <p:attrNameLst>
                                          <p:attrName>ppt_y</p:attrName>
                                        </p:attrNameLst>
                                      </p:cBhvr>
                                      <p:tavLst>
                                        <p:tav tm="0" fmla="#ppt_y-sin(pi*$)/27">
                                          <p:val>
                                            <p:fltVal val="0"/>
                                          </p:val>
                                        </p:tav>
                                        <p:tav tm="100000">
                                          <p:val>
                                            <p:fltVal val="1"/>
                                          </p:val>
                                        </p:tav>
                                      </p:tavLst>
                                    </p:anim>
                                    <p:anim calcmode="lin" valueType="num">
                                      <p:cBhvr>
                                        <p:cTn id="23" dur="246" tmFilter="0, 0; 0.125,0.2665; 0.25,0.4; 0.375,0.465; 0.5,0.5;  0.625,0.535; 0.75,0.6; 0.875,0.7335; 1,1">
                                          <p:stCondLst>
                                            <p:cond delay="2484"/>
                                          </p:stCondLst>
                                        </p:cTn>
                                        <p:tgtEl>
                                          <p:spTgt spid="6"/>
                                        </p:tgtEl>
                                        <p:attrNameLst>
                                          <p:attrName>ppt_y</p:attrName>
                                        </p:attrNameLst>
                                      </p:cBhvr>
                                      <p:tavLst>
                                        <p:tav tm="0" fmla="#ppt_y-sin(pi*$)/81">
                                          <p:val>
                                            <p:fltVal val="0"/>
                                          </p:val>
                                        </p:tav>
                                        <p:tav tm="100000">
                                          <p:val>
                                            <p:fltVal val="1"/>
                                          </p:val>
                                        </p:tav>
                                      </p:tavLst>
                                    </p:anim>
                                    <p:animScale>
                                      <p:cBhvr>
                                        <p:cTn id="24" dur="39">
                                          <p:stCondLst>
                                            <p:cond delay="975"/>
                                          </p:stCondLst>
                                        </p:cTn>
                                        <p:tgtEl>
                                          <p:spTgt spid="6"/>
                                        </p:tgtEl>
                                      </p:cBhvr>
                                      <p:to x="100000" y="60000"/>
                                    </p:animScale>
                                    <p:animScale>
                                      <p:cBhvr>
                                        <p:cTn id="25" dur="249" decel="50000">
                                          <p:stCondLst>
                                            <p:cond delay="1014"/>
                                          </p:stCondLst>
                                        </p:cTn>
                                        <p:tgtEl>
                                          <p:spTgt spid="6"/>
                                        </p:tgtEl>
                                      </p:cBhvr>
                                      <p:to x="100000" y="100000"/>
                                    </p:animScale>
                                    <p:animScale>
                                      <p:cBhvr>
                                        <p:cTn id="26" dur="39">
                                          <p:stCondLst>
                                            <p:cond delay="1968"/>
                                          </p:stCondLst>
                                        </p:cTn>
                                        <p:tgtEl>
                                          <p:spTgt spid="6"/>
                                        </p:tgtEl>
                                      </p:cBhvr>
                                      <p:to x="100000" y="80000"/>
                                    </p:animScale>
                                    <p:animScale>
                                      <p:cBhvr>
                                        <p:cTn id="27" dur="249" decel="50000">
                                          <p:stCondLst>
                                            <p:cond delay="2007"/>
                                          </p:stCondLst>
                                        </p:cTn>
                                        <p:tgtEl>
                                          <p:spTgt spid="6"/>
                                        </p:tgtEl>
                                      </p:cBhvr>
                                      <p:to x="100000" y="100000"/>
                                    </p:animScale>
                                    <p:animScale>
                                      <p:cBhvr>
                                        <p:cTn id="28" dur="39">
                                          <p:stCondLst>
                                            <p:cond delay="2463"/>
                                          </p:stCondLst>
                                        </p:cTn>
                                        <p:tgtEl>
                                          <p:spTgt spid="6"/>
                                        </p:tgtEl>
                                      </p:cBhvr>
                                      <p:to x="100000" y="90000"/>
                                    </p:animScale>
                                    <p:animScale>
                                      <p:cBhvr>
                                        <p:cTn id="29" dur="249" decel="50000">
                                          <p:stCondLst>
                                            <p:cond delay="2502"/>
                                          </p:stCondLst>
                                        </p:cTn>
                                        <p:tgtEl>
                                          <p:spTgt spid="6"/>
                                        </p:tgtEl>
                                      </p:cBhvr>
                                      <p:to x="100000" y="100000"/>
                                    </p:animScale>
                                    <p:animScale>
                                      <p:cBhvr>
                                        <p:cTn id="30" dur="39">
                                          <p:stCondLst>
                                            <p:cond delay="2712"/>
                                          </p:stCondLst>
                                        </p:cTn>
                                        <p:tgtEl>
                                          <p:spTgt spid="6"/>
                                        </p:tgtEl>
                                      </p:cBhvr>
                                      <p:to x="100000" y="95000"/>
                                    </p:animScale>
                                    <p:animScale>
                                      <p:cBhvr>
                                        <p:cTn id="31" dur="249" decel="50000">
                                          <p:stCondLst>
                                            <p:cond delay="2751"/>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4" name="Содержимое 3" descr="fon13.jpg"/>
          <p:cNvPicPr>
            <a:picLocks noChangeAspect="1"/>
          </p:cNvPicPr>
          <p:nvPr/>
        </p:nvPicPr>
        <p:blipFill>
          <a:blip r:embed="rId2" cstate="print"/>
          <a:stretch>
            <a:fillRect/>
          </a:stretch>
        </p:blipFill>
        <p:spPr>
          <a:xfrm>
            <a:off x="0" y="0"/>
            <a:ext cx="9144000" cy="6858000"/>
          </a:xfrm>
          <a:prstGeom prst="rect">
            <a:avLst/>
          </a:prstGeom>
        </p:spPr>
      </p:pic>
      <p:sp>
        <p:nvSpPr>
          <p:cNvPr id="7" name="Прямоугольник 6"/>
          <p:cNvSpPr/>
          <p:nvPr/>
        </p:nvSpPr>
        <p:spPr>
          <a:xfrm>
            <a:off x="827584" y="908720"/>
            <a:ext cx="6402556" cy="369332"/>
          </a:xfrm>
          <a:prstGeom prst="rect">
            <a:avLst/>
          </a:prstGeom>
        </p:spPr>
        <p:txBody>
          <a:bodyPr wrap="square">
            <a:spAutoFit/>
          </a:bodyPr>
          <a:lstStyle/>
          <a:p>
            <a:endParaRPr lang="ru-RU" dirty="0">
              <a:solidFill>
                <a:prstClr val="black"/>
              </a:solidFill>
              <a:latin typeface="Monotype Corsiva" pitchFamily="66" charset="0"/>
            </a:endParaRPr>
          </a:p>
        </p:txBody>
      </p:sp>
      <p:sp>
        <p:nvSpPr>
          <p:cNvPr id="5" name="Прямоугольник 4"/>
          <p:cNvSpPr/>
          <p:nvPr/>
        </p:nvSpPr>
        <p:spPr>
          <a:xfrm>
            <a:off x="827584" y="908720"/>
            <a:ext cx="6768752" cy="4693593"/>
          </a:xfrm>
          <a:prstGeom prst="rect">
            <a:avLst/>
          </a:prstGeom>
        </p:spPr>
        <p:txBody>
          <a:bodyPr wrap="square">
            <a:spAutoFit/>
          </a:bodyPr>
          <a:lstStyle/>
          <a:p>
            <a:pPr lvl="0">
              <a:lnSpc>
                <a:spcPct val="115000"/>
              </a:lnSpc>
              <a:spcAft>
                <a:spcPts val="1000"/>
              </a:spcAft>
            </a:pPr>
            <a:r>
              <a:rPr lang="ru-RU" sz="2000" b="1" dirty="0">
                <a:solidFill>
                  <a:srgbClr val="0070C0"/>
                </a:solidFill>
                <a:latin typeface="Monotype Corsiva" panose="03010101010201010101" pitchFamily="66" charset="0"/>
                <a:ea typeface="Calibri"/>
                <a:cs typeface="Times New Roman"/>
              </a:rPr>
              <a:t>В дошкольном детстве закладывается фундамент здоровья ребенка, происходит его интенсивный рост и развитие, формируются основные движения, осанка, а так же необходимые навыки и привычки, приобретаются базовые физические качества, вырабатываются черты характера, без которых невозможен здоровый образ жизни. Условием нормального развития организма является двигательная активность. Двигательная активность – эффективное средство сохранения и укрепления здоровья, гармоничного развития личности, профилактики заболеваний, обязательные условия здорового образа жизни. Неподвижность для маленьких детей утомительна, она приводит к замедлению роста, задержке умственного развития и снижению сопротивляемости инфекционным заболеваниям.</a:t>
            </a:r>
          </a:p>
        </p:txBody>
      </p:sp>
    </p:spTree>
    <p:extLst>
      <p:ext uri="{BB962C8B-B14F-4D97-AF65-F5344CB8AC3E}">
        <p14:creationId xmlns:p14="http://schemas.microsoft.com/office/powerpoint/2010/main" val="3073631566"/>
      </p:ext>
    </p:extLst>
  </p:cSld>
  <p:clrMapOvr>
    <a:masterClrMapping/>
  </p:clrMapOvr>
  <p:transition spd="slow" advClick="0" advTm="26000">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5" name="Рисунок 4" descr="fon13.jpg"/>
          <p:cNvPicPr>
            <a:picLocks noChangeAspect="1"/>
          </p:cNvPicPr>
          <p:nvPr/>
        </p:nvPicPr>
        <p:blipFill>
          <a:blip r:embed="rId3" cstate="print"/>
          <a:stretch>
            <a:fillRect/>
          </a:stretch>
        </p:blipFill>
        <p:spPr>
          <a:xfrm>
            <a:off x="-1" y="-1"/>
            <a:ext cx="9286909" cy="6965181"/>
          </a:xfrm>
          <a:prstGeom prst="rect">
            <a:avLst/>
          </a:prstGeom>
        </p:spPr>
      </p:pic>
      <p:sp>
        <p:nvSpPr>
          <p:cNvPr id="6" name="Прямоугольник 5"/>
          <p:cNvSpPr/>
          <p:nvPr/>
        </p:nvSpPr>
        <p:spPr>
          <a:xfrm>
            <a:off x="785786" y="928670"/>
            <a:ext cx="8143932" cy="523220"/>
          </a:xfrm>
          <a:prstGeom prst="rect">
            <a:avLst/>
          </a:prstGeom>
        </p:spPr>
        <p:txBody>
          <a:bodyPr wrap="square">
            <a:spAutoFit/>
          </a:bodyPr>
          <a:lstStyle/>
          <a:p>
            <a:r>
              <a:rPr lang="ru-RU" sz="2800" b="1" dirty="0">
                <a:solidFill>
                  <a:srgbClr val="002060"/>
                </a:solidFill>
                <a:latin typeface="Monotype Corsiva" pitchFamily="66" charset="0"/>
                <a:cs typeface="Times New Roman" pitchFamily="18" charset="0"/>
              </a:rPr>
              <a:t> </a:t>
            </a:r>
            <a:r>
              <a:rPr lang="ru-RU" sz="2800" b="1" dirty="0" smtClean="0">
                <a:solidFill>
                  <a:srgbClr val="002060"/>
                </a:solidFill>
                <a:latin typeface="Monotype Corsiva" pitchFamily="66" charset="0"/>
                <a:cs typeface="Times New Roman" pitchFamily="18" charset="0"/>
              </a:rPr>
              <a:t>   </a:t>
            </a:r>
            <a:endParaRPr lang="ru-RU" sz="2800" b="1" cap="none" spc="0" dirty="0" smtClean="0">
              <a:ln w="11430"/>
              <a:solidFill>
                <a:srgbClr val="7030A0"/>
              </a:solidFill>
              <a:latin typeface="Monotype Corsiva" pitchFamily="66" charset="0"/>
              <a:ea typeface="Arial Unicode MS" pitchFamily="34" charset="-128"/>
              <a:cs typeface="Times New Roman" pitchFamily="18" charset="0"/>
            </a:endParaRPr>
          </a:p>
        </p:txBody>
      </p:sp>
      <p:sp>
        <p:nvSpPr>
          <p:cNvPr id="8" name="Горизонтальный свиток 7"/>
          <p:cNvSpPr/>
          <p:nvPr/>
        </p:nvSpPr>
        <p:spPr>
          <a:xfrm>
            <a:off x="1571604" y="0"/>
            <a:ext cx="5286412" cy="1033272"/>
          </a:xfrm>
          <a:prstGeom prst="horizontalScroll">
            <a:avLst/>
          </a:prstGeom>
          <a:ln>
            <a:solidFill>
              <a:srgbClr val="0070C0"/>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sz="2400" dirty="0">
              <a:ln>
                <a:solidFill>
                  <a:srgbClr val="00B050"/>
                </a:solidFill>
              </a:ln>
            </a:endParaRPr>
          </a:p>
        </p:txBody>
      </p:sp>
      <p:sp>
        <p:nvSpPr>
          <p:cNvPr id="7" name="Прямоугольник 6"/>
          <p:cNvSpPr/>
          <p:nvPr/>
        </p:nvSpPr>
        <p:spPr>
          <a:xfrm>
            <a:off x="1643042" y="285728"/>
            <a:ext cx="5214974" cy="523220"/>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ru-RU" sz="2800" b="1" dirty="0" smtClean="0">
                <a:solidFill>
                  <a:srgbClr val="0070C0"/>
                </a:solidFill>
                <a:latin typeface="Monotype Corsiva" pitchFamily="66" charset="0"/>
              </a:rPr>
              <a:t>Цель физического воспитания</a:t>
            </a:r>
            <a:endParaRPr lang="ru-RU" sz="2800" b="1" dirty="0">
              <a:solidFill>
                <a:srgbClr val="0070C0"/>
              </a:solidFill>
              <a:latin typeface="Monotype Corsiva" pitchFamily="66" charset="0"/>
            </a:endParaRPr>
          </a:p>
        </p:txBody>
      </p:sp>
      <p:sp>
        <p:nvSpPr>
          <p:cNvPr id="4" name="Прямоугольник 3"/>
          <p:cNvSpPr/>
          <p:nvPr/>
        </p:nvSpPr>
        <p:spPr>
          <a:xfrm>
            <a:off x="899592" y="1190280"/>
            <a:ext cx="6872808" cy="830997"/>
          </a:xfrm>
          <a:prstGeom prst="rect">
            <a:avLst/>
          </a:prstGeom>
        </p:spPr>
        <p:txBody>
          <a:bodyPr wrap="square">
            <a:spAutoFit/>
          </a:bodyPr>
          <a:lstStyle/>
          <a:p>
            <a:r>
              <a:rPr lang="en-US" sz="2400" b="1" dirty="0" smtClean="0">
                <a:solidFill>
                  <a:srgbClr val="0070C0"/>
                </a:solidFill>
                <a:latin typeface="Monotype Corsiva" panose="03010101010201010101" pitchFamily="66" charset="0"/>
              </a:rPr>
              <a:t>- </a:t>
            </a:r>
            <a:r>
              <a:rPr lang="ru-RU" sz="2400" b="1" dirty="0" smtClean="0">
                <a:solidFill>
                  <a:srgbClr val="0070C0"/>
                </a:solidFill>
                <a:latin typeface="Monotype Corsiva" panose="03010101010201010101" pitchFamily="66" charset="0"/>
              </a:rPr>
              <a:t>воспитание </a:t>
            </a:r>
            <a:r>
              <a:rPr lang="ru-RU" sz="2400" b="1" dirty="0">
                <a:solidFill>
                  <a:srgbClr val="0070C0"/>
                </a:solidFill>
                <a:latin typeface="Monotype Corsiva" panose="03010101010201010101" pitchFamily="66" charset="0"/>
              </a:rPr>
              <a:t>здорового, </a:t>
            </a:r>
            <a:r>
              <a:rPr lang="ru-RU" sz="2400" b="1" dirty="0" smtClean="0">
                <a:solidFill>
                  <a:srgbClr val="0070C0"/>
                </a:solidFill>
                <a:latin typeface="Monotype Corsiva" panose="03010101010201010101" pitchFamily="66" charset="0"/>
              </a:rPr>
              <a:t>жизнерадостного, физически развитого </a:t>
            </a:r>
            <a:r>
              <a:rPr lang="ru-RU" sz="2400" b="1" dirty="0">
                <a:solidFill>
                  <a:srgbClr val="0070C0"/>
                </a:solidFill>
                <a:latin typeface="Monotype Corsiva" panose="03010101010201010101" pitchFamily="66" charset="0"/>
              </a:rPr>
              <a:t>ребенка.</a:t>
            </a:r>
            <a:endParaRPr lang="ru-RU" sz="2400" b="1" i="0" dirty="0">
              <a:solidFill>
                <a:srgbClr val="0070C0"/>
              </a:solidFill>
              <a:effectLst/>
              <a:latin typeface="Monotype Corsiva" panose="03010101010201010101" pitchFamily="66" charset="0"/>
            </a:endParaRPr>
          </a:p>
        </p:txBody>
      </p:sp>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86" y="2178285"/>
            <a:ext cx="7566126" cy="4257863"/>
          </a:xfrm>
          <a:prstGeom prst="rect">
            <a:avLst/>
          </a:prstGeom>
        </p:spPr>
      </p:pic>
    </p:spTree>
  </p:cSld>
  <p:clrMapOvr>
    <a:masterClrMapping/>
  </p:clrMapOvr>
  <p:transition spd="slow" advClick="0" advTm="26000">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7"/>
                                        </p:tgtEl>
                                        <p:attrNameLst>
                                          <p:attrName>style.visibility</p:attrName>
                                        </p:attrNameLst>
                                      </p:cBhvr>
                                      <p:to>
                                        <p:strVal val="visible"/>
                                      </p:to>
                                    </p:set>
                                    <p:anim calcmode="discrete" valueType="clr">
                                      <p:cBhvr override="childStyle">
                                        <p:cTn id="7" dur="100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8" dur="1000"/>
                                        <p:tgtEl>
                                          <p:spTgt spid="7"/>
                                        </p:tgtEl>
                                        <p:attrNameLst>
                                          <p:attrName>fillcolor</p:attrName>
                                        </p:attrNameLst>
                                      </p:cBhvr>
                                      <p:tavLst>
                                        <p:tav tm="0">
                                          <p:val>
                                            <p:clrVal>
                                              <a:schemeClr val="accent2"/>
                                            </p:clrVal>
                                          </p:val>
                                        </p:tav>
                                        <p:tav tm="50000">
                                          <p:val>
                                            <p:clrVal>
                                              <a:schemeClr val="hlink"/>
                                            </p:clrVal>
                                          </p:val>
                                        </p:tav>
                                      </p:tavLst>
                                    </p:anim>
                                    <p:set>
                                      <p:cBhvr>
                                        <p:cTn id="9" dur="1000"/>
                                        <p:tgtEl>
                                          <p:spTgt spid="7"/>
                                        </p:tgtEl>
                                        <p:attrNameLst>
                                          <p:attrName>fill.type</p:attrName>
                                        </p:attrNameLst>
                                      </p:cBhvr>
                                      <p:to>
                                        <p:strVal val="solid"/>
                                      </p:to>
                                    </p:set>
                                  </p:childTnLst>
                                </p:cTn>
                              </p:par>
                            </p:childTnLst>
                          </p:cTn>
                        </p:par>
                        <p:par>
                          <p:cTn id="10" fill="hold">
                            <p:stCondLst>
                              <p:cond delay="13000"/>
                            </p:stCondLst>
                            <p:childTnLst>
                              <p:par>
                                <p:cTn id="11" presetID="18" presetClass="entr" presetSubtype="12"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trips(downLeft)">
                                      <p:cBhvr>
                                        <p:cTn id="13" dur="5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Содержимое 3" descr="fon13.jpg"/>
          <p:cNvPicPr>
            <a:picLocks noGrp="1" noChangeAspect="1"/>
          </p:cNvPicPr>
          <p:nvPr>
            <p:ph idx="1"/>
          </p:nvPr>
        </p:nvPicPr>
        <p:blipFill>
          <a:blip r:embed="rId2" cstate="print"/>
          <a:stretch>
            <a:fillRect/>
          </a:stretch>
        </p:blipFill>
        <p:spPr>
          <a:xfrm>
            <a:off x="0" y="0"/>
            <a:ext cx="9194550" cy="6858000"/>
          </a:xfrm>
          <a:prstGeom prst="rect">
            <a:avLst/>
          </a:prstGeom>
        </p:spPr>
      </p:pic>
      <p:sp>
        <p:nvSpPr>
          <p:cNvPr id="5" name="Прямоугольник 4"/>
          <p:cNvSpPr/>
          <p:nvPr/>
        </p:nvSpPr>
        <p:spPr>
          <a:xfrm>
            <a:off x="785786" y="1357298"/>
            <a:ext cx="7000924" cy="954107"/>
          </a:xfrm>
          <a:prstGeom prst="rect">
            <a:avLst/>
          </a:prstGeom>
        </p:spPr>
        <p:txBody>
          <a:bodyPr wrap="square">
            <a:spAutoFit/>
          </a:bodyPr>
          <a:lstStyle/>
          <a:p>
            <a:endParaRPr lang="ru-RU" sz="2800" b="1" u="sng" dirty="0" smtClean="0">
              <a:solidFill>
                <a:srgbClr val="FF0000"/>
              </a:solidFill>
              <a:latin typeface="Times New Roman" pitchFamily="18" charset="0"/>
              <a:cs typeface="Times New Roman" pitchFamily="18" charset="0"/>
            </a:endParaRPr>
          </a:p>
          <a:p>
            <a:pPr marL="457200" indent="-457200">
              <a:buFont typeface="Arial" pitchFamily="34" charset="0"/>
              <a:buChar char="•"/>
            </a:pPr>
            <a:endParaRPr lang="ru-RU" sz="2800" b="1" u="sng" dirty="0" smtClean="0">
              <a:solidFill>
                <a:srgbClr val="7030A0"/>
              </a:solidFill>
              <a:latin typeface="Monotype Corsiva" pitchFamily="66" charset="0"/>
              <a:cs typeface="Times New Roman" pitchFamily="18" charset="0"/>
            </a:endParaRPr>
          </a:p>
        </p:txBody>
      </p:sp>
      <p:sp>
        <p:nvSpPr>
          <p:cNvPr id="6" name="Горизонтальный свиток 5"/>
          <p:cNvSpPr/>
          <p:nvPr/>
        </p:nvSpPr>
        <p:spPr>
          <a:xfrm>
            <a:off x="1187624" y="642918"/>
            <a:ext cx="5904656" cy="1214446"/>
          </a:xfrm>
          <a:prstGeom prst="horizontalScroll">
            <a:avLst/>
          </a:prstGeom>
          <a:ln>
            <a:solidFill>
              <a:srgbClr val="0070C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800" b="1" dirty="0" smtClean="0">
                <a:solidFill>
                  <a:srgbClr val="0070C0"/>
                </a:solidFill>
                <a:latin typeface="Monotype Corsiva" pitchFamily="66" charset="0"/>
                <a:cs typeface="Times New Roman" pitchFamily="18" charset="0"/>
              </a:rPr>
              <a:t>Задачи физического воспитания:</a:t>
            </a:r>
            <a:endParaRPr lang="ru-RU" sz="2800" dirty="0">
              <a:solidFill>
                <a:srgbClr val="0070C0"/>
              </a:solidFill>
            </a:endParaRPr>
          </a:p>
        </p:txBody>
      </p:sp>
      <p:sp>
        <p:nvSpPr>
          <p:cNvPr id="3" name="Прямоугольник 2"/>
          <p:cNvSpPr/>
          <p:nvPr/>
        </p:nvSpPr>
        <p:spPr>
          <a:xfrm>
            <a:off x="683568" y="2060848"/>
            <a:ext cx="7103142" cy="2308324"/>
          </a:xfrm>
          <a:prstGeom prst="rect">
            <a:avLst/>
          </a:prstGeom>
        </p:spPr>
        <p:txBody>
          <a:bodyPr wrap="square">
            <a:spAutoFit/>
          </a:bodyPr>
          <a:lstStyle/>
          <a:p>
            <a:pPr marL="457200" indent="-457200">
              <a:buAutoNum type="arabicPeriod"/>
            </a:pPr>
            <a:r>
              <a:rPr lang="ru-RU" sz="2400" b="1" dirty="0" smtClean="0">
                <a:solidFill>
                  <a:srgbClr val="0070C0"/>
                </a:solidFill>
                <a:latin typeface="Monotype Corsiva" panose="03010101010201010101" pitchFamily="66" charset="0"/>
              </a:rPr>
              <a:t>Охрана </a:t>
            </a:r>
            <a:r>
              <a:rPr lang="ru-RU" sz="2400" b="1" dirty="0">
                <a:solidFill>
                  <a:srgbClr val="0070C0"/>
                </a:solidFill>
                <a:latin typeface="Monotype Corsiva" panose="03010101010201010101" pitchFamily="66" charset="0"/>
              </a:rPr>
              <a:t>и укрепление здоровья </a:t>
            </a:r>
            <a:r>
              <a:rPr lang="ru-RU" sz="2400" b="1" dirty="0" smtClean="0">
                <a:solidFill>
                  <a:srgbClr val="0070C0"/>
                </a:solidFill>
                <a:latin typeface="Monotype Corsiva" panose="03010101010201010101" pitchFamily="66" charset="0"/>
              </a:rPr>
              <a:t>ребенка</a:t>
            </a:r>
          </a:p>
          <a:p>
            <a:r>
              <a:rPr lang="ru-RU" sz="2400" b="1" dirty="0" smtClean="0">
                <a:solidFill>
                  <a:srgbClr val="0070C0"/>
                </a:solidFill>
                <a:latin typeface="Monotype Corsiva" panose="03010101010201010101" pitchFamily="66" charset="0"/>
              </a:rPr>
              <a:t>2</a:t>
            </a:r>
            <a:r>
              <a:rPr lang="ru-RU" sz="2400" b="1" dirty="0">
                <a:solidFill>
                  <a:srgbClr val="0070C0"/>
                </a:solidFill>
                <a:latin typeface="Monotype Corsiva" panose="03010101010201010101" pitchFamily="66" charset="0"/>
              </a:rPr>
              <a:t>. Обеспечение своевременного и полноценного физического </a:t>
            </a:r>
            <a:r>
              <a:rPr lang="ru-RU" sz="2400" b="1" dirty="0" smtClean="0">
                <a:solidFill>
                  <a:srgbClr val="0070C0"/>
                </a:solidFill>
                <a:latin typeface="Monotype Corsiva" panose="03010101010201010101" pitchFamily="66" charset="0"/>
              </a:rPr>
              <a:t>развития (телосложения, физической и умственной работоспособности ребенка</a:t>
            </a:r>
          </a:p>
          <a:p>
            <a:r>
              <a:rPr lang="ru-RU" sz="2400" b="1" dirty="0" smtClean="0">
                <a:solidFill>
                  <a:srgbClr val="0070C0"/>
                </a:solidFill>
                <a:latin typeface="Monotype Corsiva" panose="03010101010201010101" pitchFamily="66" charset="0"/>
              </a:rPr>
              <a:t> </a:t>
            </a:r>
            <a:r>
              <a:rPr lang="ru-RU" sz="2400" b="1" dirty="0">
                <a:solidFill>
                  <a:srgbClr val="0070C0"/>
                </a:solidFill>
                <a:latin typeface="Monotype Corsiva" panose="03010101010201010101" pitchFamily="66" charset="0"/>
              </a:rPr>
              <a:t>3. </a:t>
            </a:r>
            <a:r>
              <a:rPr lang="ru-RU" sz="2400" b="1" dirty="0" smtClean="0">
                <a:solidFill>
                  <a:srgbClr val="0070C0"/>
                </a:solidFill>
                <a:latin typeface="Monotype Corsiva" panose="03010101010201010101" pitchFamily="66" charset="0"/>
              </a:rPr>
              <a:t>Создание условий для целесообразной двигательной активности детей</a:t>
            </a:r>
            <a:endParaRPr lang="ru-RU" sz="2400" b="1" dirty="0">
              <a:solidFill>
                <a:srgbClr val="0070C0"/>
              </a:solidFill>
              <a:latin typeface="Monotype Corsiva" panose="03010101010201010101" pitchFamily="66" charset="0"/>
            </a:endParaRPr>
          </a:p>
        </p:txBody>
      </p:sp>
    </p:spTree>
  </p:cSld>
  <p:clrMapOvr>
    <a:masterClrMapping/>
  </p:clrMapOvr>
  <p:transition spd="slow" advClick="0" advTm="26000">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3000" fill="hold"/>
                                        <p:tgtEl>
                                          <p:spTgt spid="6"/>
                                        </p:tgtEl>
                                        <p:attrNameLst>
                                          <p:attrName>ppt_x</p:attrName>
                                        </p:attrNameLst>
                                      </p:cBhvr>
                                      <p:tavLst>
                                        <p:tav tm="0">
                                          <p:val>
                                            <p:strVal val="#ppt_x-.2"/>
                                          </p:val>
                                        </p:tav>
                                        <p:tav tm="100000">
                                          <p:val>
                                            <p:strVal val="#ppt_x"/>
                                          </p:val>
                                        </p:tav>
                                      </p:tavLst>
                                    </p:anim>
                                    <p:anim calcmode="lin" valueType="num">
                                      <p:cBhvr>
                                        <p:cTn id="8" dur="3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3000"/>
                                        <p:tgtEl>
                                          <p:spTgt spid="6"/>
                                        </p:tgtEl>
                                      </p:cBhvr>
                                    </p:animEffect>
                                  </p:childTnLst>
                                </p:cTn>
                              </p:par>
                            </p:childTnLst>
                          </p:cTn>
                        </p:par>
                        <p:par>
                          <p:cTn id="10" fill="hold">
                            <p:stCondLst>
                              <p:cond delay="3000"/>
                            </p:stCondLst>
                            <p:childTnLst>
                              <p:par>
                                <p:cTn id="11" presetID="8" presetClass="entr" presetSubtype="16" fill="hold" grpId="0" nodeType="afterEffect" nodePh="1">
                                  <p:stCondLst>
                                    <p:cond delay="0"/>
                                  </p:stCondLst>
                                  <p:endCondLst>
                                    <p:cond evt="begin" delay="0">
                                      <p:tn val="11"/>
                                    </p:cond>
                                  </p:endCondLst>
                                  <p:childTnLst>
                                    <p:set>
                                      <p:cBhvr>
                                        <p:cTn id="12" dur="1" fill="hold">
                                          <p:stCondLst>
                                            <p:cond delay="0"/>
                                          </p:stCondLst>
                                        </p:cTn>
                                        <p:tgtEl>
                                          <p:spTgt spid="5"/>
                                        </p:tgtEl>
                                        <p:attrNameLst>
                                          <p:attrName>style.visibility</p:attrName>
                                        </p:attrNameLst>
                                      </p:cBhvr>
                                      <p:to>
                                        <p:strVal val="visible"/>
                                      </p:to>
                                    </p:set>
                                    <p:animEffect transition="in" filter="diamond(in)">
                                      <p:cBhvr>
                                        <p:cTn id="13" dur="5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Содержимое 3" descr="fon13.jpg"/>
          <p:cNvPicPr>
            <a:picLocks noGrp="1" noChangeAspect="1"/>
          </p:cNvPicPr>
          <p:nvPr>
            <p:ph idx="1"/>
          </p:nvPr>
        </p:nvPicPr>
        <p:blipFill>
          <a:blip r:embed="rId2" cstate="print"/>
          <a:stretch>
            <a:fillRect/>
          </a:stretch>
        </p:blipFill>
        <p:spPr>
          <a:xfrm>
            <a:off x="0" y="0"/>
            <a:ext cx="9194550" cy="6858000"/>
          </a:xfrm>
          <a:prstGeom prst="rect">
            <a:avLst/>
          </a:prstGeom>
        </p:spPr>
      </p:pic>
      <p:sp>
        <p:nvSpPr>
          <p:cNvPr id="5" name="Прямоугольник 4"/>
          <p:cNvSpPr/>
          <p:nvPr/>
        </p:nvSpPr>
        <p:spPr>
          <a:xfrm>
            <a:off x="785786" y="1357298"/>
            <a:ext cx="7000924" cy="954107"/>
          </a:xfrm>
          <a:prstGeom prst="rect">
            <a:avLst/>
          </a:prstGeom>
        </p:spPr>
        <p:txBody>
          <a:bodyPr wrap="square">
            <a:spAutoFit/>
          </a:bodyPr>
          <a:lstStyle/>
          <a:p>
            <a:endParaRPr lang="ru-RU" sz="2800" b="1" u="sng" dirty="0" smtClean="0">
              <a:solidFill>
                <a:srgbClr val="FF0000"/>
              </a:solidFill>
              <a:latin typeface="Times New Roman" pitchFamily="18" charset="0"/>
              <a:cs typeface="Times New Roman" pitchFamily="18" charset="0"/>
            </a:endParaRPr>
          </a:p>
          <a:p>
            <a:pPr marL="457200" indent="-457200">
              <a:buFont typeface="Arial" pitchFamily="34" charset="0"/>
              <a:buChar char="•"/>
            </a:pPr>
            <a:endParaRPr lang="ru-RU" sz="2800" b="1" u="sng" dirty="0" smtClean="0">
              <a:solidFill>
                <a:srgbClr val="7030A0"/>
              </a:solidFill>
              <a:latin typeface="Monotype Corsiva" pitchFamily="66" charset="0"/>
              <a:cs typeface="Times New Roman" pitchFamily="18" charset="0"/>
            </a:endParaRPr>
          </a:p>
        </p:txBody>
      </p:sp>
      <p:sp>
        <p:nvSpPr>
          <p:cNvPr id="6" name="Горизонтальный свиток 5"/>
          <p:cNvSpPr/>
          <p:nvPr/>
        </p:nvSpPr>
        <p:spPr>
          <a:xfrm>
            <a:off x="1187624" y="642918"/>
            <a:ext cx="5904656" cy="1214446"/>
          </a:xfrm>
          <a:prstGeom prst="horizontalScroll">
            <a:avLst/>
          </a:prstGeom>
          <a:ln>
            <a:solidFill>
              <a:srgbClr val="0070C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400" b="1" dirty="0" smtClean="0">
                <a:solidFill>
                  <a:srgbClr val="0070C0"/>
                </a:solidFill>
                <a:latin typeface="Monotype Corsiva" panose="03010101010201010101" pitchFamily="66" charset="0"/>
              </a:rPr>
              <a:t>Средства физического воспитания</a:t>
            </a:r>
            <a:endParaRPr lang="ru-RU" sz="2400" b="1" dirty="0">
              <a:solidFill>
                <a:srgbClr val="0070C0"/>
              </a:solidFill>
              <a:latin typeface="Monotype Corsiva" panose="03010101010201010101" pitchFamily="66" charset="0"/>
            </a:endParaRPr>
          </a:p>
        </p:txBody>
      </p:sp>
      <p:sp>
        <p:nvSpPr>
          <p:cNvPr id="3" name="Прямоугольник 2"/>
          <p:cNvSpPr/>
          <p:nvPr/>
        </p:nvSpPr>
        <p:spPr>
          <a:xfrm>
            <a:off x="1403648" y="2413338"/>
            <a:ext cx="6480720" cy="2308324"/>
          </a:xfrm>
          <a:prstGeom prst="rect">
            <a:avLst/>
          </a:prstGeom>
        </p:spPr>
        <p:txBody>
          <a:bodyPr wrap="square">
            <a:spAutoFit/>
          </a:bodyPr>
          <a:lstStyle/>
          <a:p>
            <a:r>
              <a:rPr lang="ru-RU" sz="2400" b="1" dirty="0" smtClean="0">
                <a:solidFill>
                  <a:srgbClr val="0070C0"/>
                </a:solidFill>
                <a:latin typeface="Monotype Corsiva" panose="03010101010201010101" pitchFamily="66" charset="0"/>
              </a:rPr>
              <a:t>- правильное </a:t>
            </a:r>
            <a:r>
              <a:rPr lang="ru-RU" sz="2400" b="1" dirty="0">
                <a:solidFill>
                  <a:srgbClr val="0070C0"/>
                </a:solidFill>
                <a:latin typeface="Monotype Corsiva" panose="03010101010201010101" pitchFamily="66" charset="0"/>
              </a:rPr>
              <a:t>питание; </a:t>
            </a:r>
            <a:endParaRPr lang="ru-RU" sz="2400" b="1" dirty="0" smtClean="0">
              <a:solidFill>
                <a:srgbClr val="0070C0"/>
              </a:solidFill>
              <a:latin typeface="Monotype Corsiva" panose="03010101010201010101" pitchFamily="66" charset="0"/>
            </a:endParaRPr>
          </a:p>
          <a:p>
            <a:r>
              <a:rPr lang="ru-RU" sz="2400" b="1" dirty="0" smtClean="0">
                <a:solidFill>
                  <a:srgbClr val="0070C0"/>
                </a:solidFill>
                <a:latin typeface="Monotype Corsiva" panose="03010101010201010101" pitchFamily="66" charset="0"/>
              </a:rPr>
              <a:t>- правильный </a:t>
            </a:r>
            <a:r>
              <a:rPr lang="ru-RU" sz="2400" b="1" dirty="0">
                <a:solidFill>
                  <a:srgbClr val="0070C0"/>
                </a:solidFill>
                <a:latin typeface="Monotype Corsiva" panose="03010101010201010101" pitchFamily="66" charset="0"/>
              </a:rPr>
              <a:t>режим; </a:t>
            </a:r>
            <a:endParaRPr lang="ru-RU" sz="2400" b="1" dirty="0" smtClean="0">
              <a:solidFill>
                <a:srgbClr val="0070C0"/>
              </a:solidFill>
              <a:latin typeface="Monotype Corsiva" panose="03010101010201010101" pitchFamily="66" charset="0"/>
            </a:endParaRPr>
          </a:p>
          <a:p>
            <a:r>
              <a:rPr lang="ru-RU" sz="2400" b="1" dirty="0" smtClean="0">
                <a:solidFill>
                  <a:srgbClr val="0070C0"/>
                </a:solidFill>
                <a:latin typeface="Monotype Corsiva" panose="03010101010201010101" pitchFamily="66" charset="0"/>
              </a:rPr>
              <a:t>- правильное </a:t>
            </a:r>
            <a:r>
              <a:rPr lang="ru-RU" sz="2400" b="1" dirty="0">
                <a:solidFill>
                  <a:srgbClr val="0070C0"/>
                </a:solidFill>
                <a:latin typeface="Monotype Corsiva" panose="03010101010201010101" pitchFamily="66" charset="0"/>
              </a:rPr>
              <a:t>проведение кормления, сна, туалета и ряда </a:t>
            </a:r>
            <a:r>
              <a:rPr lang="ru-RU" sz="2400" b="1" dirty="0" smtClean="0">
                <a:solidFill>
                  <a:srgbClr val="0070C0"/>
                </a:solidFill>
                <a:latin typeface="Monotype Corsiva" panose="03010101010201010101" pitchFamily="66" charset="0"/>
              </a:rPr>
              <a:t>оздоровительно-закаливающих </a:t>
            </a:r>
            <a:r>
              <a:rPr lang="ru-RU" sz="2400" b="1" dirty="0">
                <a:solidFill>
                  <a:srgbClr val="0070C0"/>
                </a:solidFill>
                <a:latin typeface="Monotype Corsiva" panose="03010101010201010101" pitchFamily="66" charset="0"/>
              </a:rPr>
              <a:t>процедур; </a:t>
            </a:r>
            <a:endParaRPr lang="ru-RU" sz="2400" b="1" dirty="0" smtClean="0">
              <a:solidFill>
                <a:srgbClr val="0070C0"/>
              </a:solidFill>
              <a:latin typeface="Monotype Corsiva" panose="03010101010201010101" pitchFamily="66" charset="0"/>
            </a:endParaRPr>
          </a:p>
          <a:p>
            <a:r>
              <a:rPr lang="ru-RU" sz="2400" b="1" dirty="0" smtClean="0">
                <a:solidFill>
                  <a:srgbClr val="0070C0"/>
                </a:solidFill>
                <a:latin typeface="Monotype Corsiva" panose="03010101010201010101" pitchFamily="66" charset="0"/>
              </a:rPr>
              <a:t>- создание </a:t>
            </a:r>
            <a:r>
              <a:rPr lang="ru-RU" sz="2400" b="1" dirty="0">
                <a:solidFill>
                  <a:srgbClr val="0070C0"/>
                </a:solidFill>
                <a:latin typeface="Monotype Corsiva" panose="03010101010201010101" pitchFamily="66" charset="0"/>
              </a:rPr>
              <a:t>благоприятных условий для разнообразной деятельности и прежде всего для движений ребенка</a:t>
            </a:r>
          </a:p>
        </p:txBody>
      </p:sp>
    </p:spTree>
    <p:extLst>
      <p:ext uri="{BB962C8B-B14F-4D97-AF65-F5344CB8AC3E}">
        <p14:creationId xmlns:p14="http://schemas.microsoft.com/office/powerpoint/2010/main" val="3534211903"/>
      </p:ext>
    </p:extLst>
  </p:cSld>
  <p:clrMapOvr>
    <a:masterClrMapping/>
  </p:clrMapOvr>
  <p:transition spd="slow" advClick="0" advTm="26000">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3000" fill="hold"/>
                                        <p:tgtEl>
                                          <p:spTgt spid="6"/>
                                        </p:tgtEl>
                                        <p:attrNameLst>
                                          <p:attrName>ppt_x</p:attrName>
                                        </p:attrNameLst>
                                      </p:cBhvr>
                                      <p:tavLst>
                                        <p:tav tm="0">
                                          <p:val>
                                            <p:strVal val="#ppt_x-.2"/>
                                          </p:val>
                                        </p:tav>
                                        <p:tav tm="100000">
                                          <p:val>
                                            <p:strVal val="#ppt_x"/>
                                          </p:val>
                                        </p:tav>
                                      </p:tavLst>
                                    </p:anim>
                                    <p:anim calcmode="lin" valueType="num">
                                      <p:cBhvr>
                                        <p:cTn id="8" dur="3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3000"/>
                                        <p:tgtEl>
                                          <p:spTgt spid="6"/>
                                        </p:tgtEl>
                                      </p:cBhvr>
                                    </p:animEffect>
                                  </p:childTnLst>
                                </p:cTn>
                              </p:par>
                            </p:childTnLst>
                          </p:cTn>
                        </p:par>
                        <p:par>
                          <p:cTn id="10" fill="hold">
                            <p:stCondLst>
                              <p:cond delay="3000"/>
                            </p:stCondLst>
                            <p:childTnLst>
                              <p:par>
                                <p:cTn id="11" presetID="8" presetClass="entr" presetSubtype="16" fill="hold" grpId="0" nodeType="afterEffect" nodePh="1">
                                  <p:stCondLst>
                                    <p:cond delay="0"/>
                                  </p:stCondLst>
                                  <p:endCondLst>
                                    <p:cond evt="begin" delay="0">
                                      <p:tn val="11"/>
                                    </p:cond>
                                  </p:endCondLst>
                                  <p:childTnLst>
                                    <p:set>
                                      <p:cBhvr>
                                        <p:cTn id="12" dur="1" fill="hold">
                                          <p:stCondLst>
                                            <p:cond delay="0"/>
                                          </p:stCondLst>
                                        </p:cTn>
                                        <p:tgtEl>
                                          <p:spTgt spid="5"/>
                                        </p:tgtEl>
                                        <p:attrNameLst>
                                          <p:attrName>style.visibility</p:attrName>
                                        </p:attrNameLst>
                                      </p:cBhvr>
                                      <p:to>
                                        <p:strVal val="visible"/>
                                      </p:to>
                                    </p:set>
                                    <p:animEffect transition="in" filter="diamond(in)">
                                      <p:cBhvr>
                                        <p:cTn id="13" dur="5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Содержимое 3" descr="fon13.jpg"/>
          <p:cNvPicPr>
            <a:picLocks noGrp="1" noChangeAspect="1"/>
          </p:cNvPicPr>
          <p:nvPr>
            <p:ph idx="1"/>
          </p:nvPr>
        </p:nvPicPr>
        <p:blipFill>
          <a:blip r:embed="rId3" cstate="print"/>
          <a:stretch>
            <a:fillRect/>
          </a:stretch>
        </p:blipFill>
        <p:spPr>
          <a:xfrm>
            <a:off x="0" y="0"/>
            <a:ext cx="9194550" cy="6858000"/>
          </a:xfrm>
          <a:prstGeom prst="rect">
            <a:avLst/>
          </a:prstGeom>
        </p:spPr>
      </p:pic>
      <p:sp>
        <p:nvSpPr>
          <p:cNvPr id="5" name="Прямоугольник 4"/>
          <p:cNvSpPr/>
          <p:nvPr/>
        </p:nvSpPr>
        <p:spPr>
          <a:xfrm>
            <a:off x="785786" y="1357298"/>
            <a:ext cx="7000924" cy="954107"/>
          </a:xfrm>
          <a:prstGeom prst="rect">
            <a:avLst/>
          </a:prstGeom>
        </p:spPr>
        <p:txBody>
          <a:bodyPr wrap="square">
            <a:spAutoFit/>
          </a:bodyPr>
          <a:lstStyle/>
          <a:p>
            <a:endParaRPr lang="ru-RU" sz="2800" b="1" u="sng" dirty="0" smtClean="0">
              <a:solidFill>
                <a:srgbClr val="FF0000"/>
              </a:solidFill>
              <a:latin typeface="Times New Roman" pitchFamily="18" charset="0"/>
              <a:cs typeface="Times New Roman" pitchFamily="18" charset="0"/>
            </a:endParaRPr>
          </a:p>
          <a:p>
            <a:pPr marL="457200" indent="-457200">
              <a:buFont typeface="Arial" pitchFamily="34" charset="0"/>
              <a:buChar char="•"/>
            </a:pPr>
            <a:endParaRPr lang="ru-RU" sz="2800" b="1" u="sng" dirty="0" smtClean="0">
              <a:solidFill>
                <a:srgbClr val="7030A0"/>
              </a:solidFill>
              <a:latin typeface="Monotype Corsiva" pitchFamily="66" charset="0"/>
              <a:cs typeface="Times New Roman" pitchFamily="18" charset="0"/>
            </a:endParaRPr>
          </a:p>
        </p:txBody>
      </p:sp>
      <p:sp>
        <p:nvSpPr>
          <p:cNvPr id="6" name="Горизонтальный свиток 5"/>
          <p:cNvSpPr/>
          <p:nvPr/>
        </p:nvSpPr>
        <p:spPr>
          <a:xfrm>
            <a:off x="1187624" y="-39710"/>
            <a:ext cx="5904656" cy="1214446"/>
          </a:xfrm>
          <a:prstGeom prst="horizontalScroll">
            <a:avLst/>
          </a:prstGeom>
          <a:ln>
            <a:solidFill>
              <a:srgbClr val="0070C0"/>
            </a:solidFill>
          </a:ln>
        </p:spPr>
        <p:style>
          <a:lnRef idx="1">
            <a:schemeClr val="accent3"/>
          </a:lnRef>
          <a:fillRef idx="2">
            <a:schemeClr val="accent3"/>
          </a:fillRef>
          <a:effectRef idx="1">
            <a:schemeClr val="accent3"/>
          </a:effectRef>
          <a:fontRef idx="minor">
            <a:schemeClr val="dk1"/>
          </a:fontRef>
        </p:style>
        <p:txBody>
          <a:bodyPr rtlCol="0" anchor="ctr"/>
          <a:lstStyle/>
          <a:p>
            <a:pPr lvl="0" algn="ctr">
              <a:lnSpc>
                <a:spcPct val="115000"/>
              </a:lnSpc>
              <a:spcAft>
                <a:spcPts val="1000"/>
              </a:spcAft>
            </a:pPr>
            <a:r>
              <a:rPr lang="ru-RU" b="1" dirty="0">
                <a:solidFill>
                  <a:srgbClr val="FF0000"/>
                </a:solidFill>
                <a:latin typeface="Monotype Corsiva" panose="03010101010201010101" pitchFamily="66" charset="0"/>
                <a:ea typeface="Calibri"/>
                <a:cs typeface="Times New Roman" pitchFamily="18" charset="0"/>
              </a:rPr>
              <a:t>Модель двигательного режима во второй группе раннего возраста</a:t>
            </a:r>
          </a:p>
        </p:txBody>
      </p:sp>
      <p:graphicFrame>
        <p:nvGraphicFramePr>
          <p:cNvPr id="3" name="Таблица 2"/>
          <p:cNvGraphicFramePr>
            <a:graphicFrameLocks noGrp="1"/>
          </p:cNvGraphicFramePr>
          <p:nvPr>
            <p:extLst>
              <p:ext uri="{D42A27DB-BD31-4B8C-83A1-F6EECF244321}">
                <p14:modId xmlns:p14="http://schemas.microsoft.com/office/powerpoint/2010/main" val="592052804"/>
              </p:ext>
            </p:extLst>
          </p:nvPr>
        </p:nvGraphicFramePr>
        <p:xfrm>
          <a:off x="457200" y="1600200"/>
          <a:ext cx="8435280" cy="4637112"/>
        </p:xfrm>
        <a:graphic>
          <a:graphicData uri="http://schemas.openxmlformats.org/drawingml/2006/table">
            <a:tbl>
              <a:tblPr firstRow="1" firstCol="1" bandRow="1"/>
              <a:tblGrid>
                <a:gridCol w="2159474">
                  <a:extLst>
                    <a:ext uri="{9D8B030D-6E8A-4147-A177-3AD203B41FA5}">
                      <a16:colId xmlns="" xmlns:a16="http://schemas.microsoft.com/office/drawing/2014/main" val="20000"/>
                    </a:ext>
                  </a:extLst>
                </a:gridCol>
                <a:gridCol w="3065611">
                  <a:extLst>
                    <a:ext uri="{9D8B030D-6E8A-4147-A177-3AD203B41FA5}">
                      <a16:colId xmlns="" xmlns:a16="http://schemas.microsoft.com/office/drawing/2014/main" val="20001"/>
                    </a:ext>
                  </a:extLst>
                </a:gridCol>
                <a:gridCol w="3210195">
                  <a:extLst>
                    <a:ext uri="{9D8B030D-6E8A-4147-A177-3AD203B41FA5}">
                      <a16:colId xmlns="" xmlns:a16="http://schemas.microsoft.com/office/drawing/2014/main" val="20002"/>
                    </a:ext>
                  </a:extLst>
                </a:gridCol>
              </a:tblGrid>
              <a:tr h="334545">
                <a:tc>
                  <a:txBody>
                    <a:bodyPr/>
                    <a:lstStyle/>
                    <a:p>
                      <a:pPr algn="ctr">
                        <a:lnSpc>
                          <a:spcPct val="115000"/>
                        </a:lnSpc>
                        <a:spcAft>
                          <a:spcPts val="0"/>
                        </a:spcAft>
                      </a:pPr>
                      <a:r>
                        <a:rPr lang="ru-RU" sz="1400" b="1" dirty="0">
                          <a:solidFill>
                            <a:srgbClr val="0070C0"/>
                          </a:solidFill>
                          <a:effectLst/>
                          <a:latin typeface="Times New Roman"/>
                          <a:ea typeface="Calibri"/>
                          <a:cs typeface="Times New Roman"/>
                        </a:rPr>
                        <a:t>Двигательный режим</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solidFill>
                            <a:srgbClr val="0070C0"/>
                          </a:solidFill>
                          <a:effectLst/>
                          <a:latin typeface="Times New Roman"/>
                          <a:ea typeface="Calibri"/>
                          <a:cs typeface="Times New Roman"/>
                        </a:rPr>
                        <a:t>Алгоритм проведения</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70C0"/>
                          </a:solidFill>
                          <a:effectLst/>
                          <a:latin typeface="Times New Roman"/>
                          <a:ea typeface="Calibri"/>
                          <a:cs typeface="Times New Roman"/>
                        </a:rPr>
                        <a:t>Длительность</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334545">
                <a:tc>
                  <a:txBody>
                    <a:bodyPr/>
                    <a:lstStyle/>
                    <a:p>
                      <a:pPr>
                        <a:lnSpc>
                          <a:spcPct val="115000"/>
                        </a:lnSpc>
                        <a:spcAft>
                          <a:spcPts val="0"/>
                        </a:spcAft>
                      </a:pPr>
                      <a:r>
                        <a:rPr lang="ru-RU" sz="1400" dirty="0">
                          <a:solidFill>
                            <a:srgbClr val="0070C0"/>
                          </a:solidFill>
                          <a:effectLst/>
                          <a:latin typeface="Times New Roman"/>
                          <a:ea typeface="Calibri"/>
                          <a:cs typeface="Times New Roman"/>
                        </a:rPr>
                        <a:t>Утренняя гимнастика</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070C0"/>
                          </a:solidFill>
                          <a:effectLst/>
                          <a:latin typeface="Times New Roman"/>
                          <a:ea typeface="Calibri"/>
                          <a:cs typeface="Times New Roman"/>
                        </a:rPr>
                        <a:t>ежедневно</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70C0"/>
                          </a:solidFill>
                          <a:effectLst/>
                          <a:latin typeface="Times New Roman"/>
                          <a:ea typeface="Calibri"/>
                          <a:cs typeface="Times New Roman"/>
                        </a:rPr>
                        <a:t>5 минут</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334545">
                <a:tc>
                  <a:txBody>
                    <a:bodyPr/>
                    <a:lstStyle/>
                    <a:p>
                      <a:pPr>
                        <a:lnSpc>
                          <a:spcPct val="115000"/>
                        </a:lnSpc>
                        <a:spcAft>
                          <a:spcPts val="0"/>
                        </a:spcAft>
                      </a:pPr>
                      <a:r>
                        <a:rPr lang="ru-RU" sz="1400">
                          <a:solidFill>
                            <a:srgbClr val="0070C0"/>
                          </a:solidFill>
                          <a:effectLst/>
                          <a:latin typeface="Times New Roman"/>
                          <a:ea typeface="Calibri"/>
                          <a:cs typeface="Times New Roman"/>
                        </a:rPr>
                        <a:t>Музыка</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070C0"/>
                          </a:solidFill>
                          <a:effectLst/>
                          <a:latin typeface="Times New Roman"/>
                          <a:ea typeface="Calibri"/>
                          <a:cs typeface="Times New Roman"/>
                        </a:rPr>
                        <a:t>2 раза в неделю</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070C0"/>
                          </a:solidFill>
                          <a:effectLst/>
                          <a:latin typeface="Times New Roman"/>
                          <a:ea typeface="Calibri"/>
                          <a:cs typeface="Times New Roman"/>
                        </a:rPr>
                        <a:t>10 минут</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334545">
                <a:tc>
                  <a:txBody>
                    <a:bodyPr/>
                    <a:lstStyle/>
                    <a:p>
                      <a:pPr>
                        <a:lnSpc>
                          <a:spcPct val="115000"/>
                        </a:lnSpc>
                        <a:spcAft>
                          <a:spcPts val="0"/>
                        </a:spcAft>
                      </a:pPr>
                      <a:r>
                        <a:rPr lang="ru-RU" sz="1400">
                          <a:solidFill>
                            <a:srgbClr val="0070C0"/>
                          </a:solidFill>
                          <a:effectLst/>
                          <a:latin typeface="Times New Roman"/>
                          <a:ea typeface="Calibri"/>
                          <a:cs typeface="Times New Roman"/>
                        </a:rPr>
                        <a:t>Физическая культура</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070C0"/>
                          </a:solidFill>
                          <a:effectLst/>
                          <a:latin typeface="Times New Roman"/>
                          <a:ea typeface="Calibri"/>
                          <a:cs typeface="Times New Roman"/>
                        </a:rPr>
                        <a:t>3 раза в неделю</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070C0"/>
                          </a:solidFill>
                          <a:effectLst/>
                          <a:latin typeface="Times New Roman"/>
                          <a:ea typeface="Calibri"/>
                          <a:cs typeface="Times New Roman"/>
                        </a:rPr>
                        <a:t>10 минут</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334545">
                <a:tc>
                  <a:txBody>
                    <a:bodyPr/>
                    <a:lstStyle/>
                    <a:p>
                      <a:pPr>
                        <a:lnSpc>
                          <a:spcPct val="115000"/>
                        </a:lnSpc>
                        <a:spcAft>
                          <a:spcPts val="0"/>
                        </a:spcAft>
                      </a:pPr>
                      <a:r>
                        <a:rPr lang="ru-RU" sz="1400">
                          <a:solidFill>
                            <a:srgbClr val="0070C0"/>
                          </a:solidFill>
                          <a:effectLst/>
                          <a:latin typeface="Times New Roman"/>
                          <a:ea typeface="Calibri"/>
                          <a:cs typeface="Times New Roman"/>
                        </a:rPr>
                        <a:t>Физкультминутки</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70C0"/>
                          </a:solidFill>
                          <a:effectLst/>
                          <a:latin typeface="Times New Roman"/>
                          <a:ea typeface="Calibri"/>
                          <a:cs typeface="Times New Roman"/>
                        </a:rPr>
                        <a:t>ежедневно</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070C0"/>
                          </a:solidFill>
                          <a:effectLst/>
                          <a:latin typeface="Times New Roman"/>
                          <a:ea typeface="Calibri"/>
                          <a:cs typeface="Times New Roman"/>
                        </a:rPr>
                        <a:t>3-5 минут</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334545">
                <a:tc>
                  <a:txBody>
                    <a:bodyPr/>
                    <a:lstStyle/>
                    <a:p>
                      <a:pPr>
                        <a:lnSpc>
                          <a:spcPct val="115000"/>
                        </a:lnSpc>
                        <a:spcAft>
                          <a:spcPts val="0"/>
                        </a:spcAft>
                      </a:pPr>
                      <a:r>
                        <a:rPr lang="ru-RU" sz="1400">
                          <a:solidFill>
                            <a:srgbClr val="0070C0"/>
                          </a:solidFill>
                          <a:effectLst/>
                          <a:latin typeface="Times New Roman"/>
                          <a:ea typeface="Calibri"/>
                          <a:cs typeface="Times New Roman"/>
                        </a:rPr>
                        <a:t>Гимнастика после сна</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70C0"/>
                          </a:solidFill>
                          <a:effectLst/>
                          <a:latin typeface="Times New Roman"/>
                          <a:ea typeface="Calibri"/>
                          <a:cs typeface="Times New Roman"/>
                        </a:rPr>
                        <a:t>ежедневно</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070C0"/>
                          </a:solidFill>
                          <a:effectLst/>
                          <a:latin typeface="Times New Roman"/>
                          <a:ea typeface="Calibri"/>
                          <a:cs typeface="Times New Roman"/>
                        </a:rPr>
                        <a:t>5-10 минут</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334545">
                <a:tc>
                  <a:txBody>
                    <a:bodyPr/>
                    <a:lstStyle/>
                    <a:p>
                      <a:pPr>
                        <a:lnSpc>
                          <a:spcPct val="115000"/>
                        </a:lnSpc>
                        <a:spcAft>
                          <a:spcPts val="0"/>
                        </a:spcAft>
                      </a:pPr>
                      <a:r>
                        <a:rPr lang="ru-RU" sz="1400">
                          <a:solidFill>
                            <a:srgbClr val="0070C0"/>
                          </a:solidFill>
                          <a:effectLst/>
                          <a:latin typeface="Times New Roman"/>
                          <a:ea typeface="Calibri"/>
                          <a:cs typeface="Times New Roman"/>
                        </a:rPr>
                        <a:t>Подвижные игры</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70C0"/>
                          </a:solidFill>
                          <a:effectLst/>
                          <a:latin typeface="Times New Roman"/>
                          <a:ea typeface="Calibri"/>
                          <a:cs typeface="Times New Roman"/>
                        </a:rPr>
                        <a:t>ежедневно</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070C0"/>
                          </a:solidFill>
                          <a:effectLst/>
                          <a:latin typeface="Times New Roman"/>
                          <a:ea typeface="Calibri"/>
                          <a:cs typeface="Times New Roman"/>
                        </a:rPr>
                        <a:t>6-10 минут</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334545">
                <a:tc>
                  <a:txBody>
                    <a:bodyPr/>
                    <a:lstStyle/>
                    <a:p>
                      <a:pPr>
                        <a:lnSpc>
                          <a:spcPct val="115000"/>
                        </a:lnSpc>
                        <a:spcAft>
                          <a:spcPts val="0"/>
                        </a:spcAft>
                      </a:pPr>
                      <a:r>
                        <a:rPr lang="ru-RU" sz="1400" dirty="0">
                          <a:solidFill>
                            <a:srgbClr val="0070C0"/>
                          </a:solidFill>
                          <a:effectLst/>
                          <a:latin typeface="Times New Roman"/>
                          <a:ea typeface="Calibri"/>
                          <a:cs typeface="Times New Roman"/>
                        </a:rPr>
                        <a:t>Индивидуальная работа</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70C0"/>
                          </a:solidFill>
                          <a:effectLst/>
                          <a:latin typeface="Times New Roman"/>
                          <a:ea typeface="Calibri"/>
                          <a:cs typeface="Times New Roman"/>
                        </a:rPr>
                        <a:t>ежедневно</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070C0"/>
                          </a:solidFill>
                          <a:effectLst/>
                          <a:latin typeface="Times New Roman"/>
                          <a:ea typeface="Calibri"/>
                          <a:cs typeface="Times New Roman"/>
                        </a:rPr>
                        <a:t>5-10 минут</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334545">
                <a:tc>
                  <a:txBody>
                    <a:bodyPr/>
                    <a:lstStyle/>
                    <a:p>
                      <a:pPr>
                        <a:lnSpc>
                          <a:spcPct val="115000"/>
                        </a:lnSpc>
                        <a:spcAft>
                          <a:spcPts val="0"/>
                        </a:spcAft>
                      </a:pPr>
                      <a:r>
                        <a:rPr lang="ru-RU" sz="1400">
                          <a:solidFill>
                            <a:srgbClr val="0070C0"/>
                          </a:solidFill>
                          <a:effectLst/>
                          <a:latin typeface="Times New Roman"/>
                          <a:ea typeface="Calibri"/>
                          <a:cs typeface="Times New Roman"/>
                        </a:rPr>
                        <a:t>Физкультурный досуг</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70C0"/>
                          </a:solidFill>
                          <a:effectLst/>
                          <a:latin typeface="Times New Roman"/>
                          <a:ea typeface="Calibri"/>
                          <a:cs typeface="Times New Roman"/>
                        </a:rPr>
                        <a:t>1 раз в месяц</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070C0"/>
                          </a:solidFill>
                          <a:effectLst/>
                          <a:latin typeface="Times New Roman"/>
                          <a:ea typeface="Calibri"/>
                          <a:cs typeface="Times New Roman"/>
                        </a:rPr>
                        <a:t>15 минут</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334545">
                <a:tc>
                  <a:txBody>
                    <a:bodyPr/>
                    <a:lstStyle/>
                    <a:p>
                      <a:pPr>
                        <a:lnSpc>
                          <a:spcPct val="115000"/>
                        </a:lnSpc>
                        <a:spcAft>
                          <a:spcPts val="0"/>
                        </a:spcAft>
                      </a:pPr>
                      <a:r>
                        <a:rPr lang="ru-RU" sz="1400">
                          <a:solidFill>
                            <a:srgbClr val="0070C0"/>
                          </a:solidFill>
                          <a:effectLst/>
                          <a:latin typeface="Times New Roman"/>
                          <a:ea typeface="Calibri"/>
                          <a:cs typeface="Times New Roman"/>
                        </a:rPr>
                        <a:t>Музыкальное развлечение</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smtClean="0">
                          <a:solidFill>
                            <a:srgbClr val="0070C0"/>
                          </a:solidFill>
                          <a:effectLst/>
                          <a:latin typeface="Times New Roman"/>
                          <a:ea typeface="Calibri"/>
                          <a:cs typeface="Times New Roman"/>
                        </a:rPr>
                        <a:t>1 </a:t>
                      </a:r>
                      <a:r>
                        <a:rPr lang="ru-RU" sz="1400" dirty="0" smtClean="0">
                          <a:solidFill>
                            <a:srgbClr val="0070C0"/>
                          </a:solidFill>
                          <a:effectLst/>
                          <a:latin typeface="Times New Roman"/>
                          <a:ea typeface="Calibri"/>
                          <a:cs typeface="Times New Roman"/>
                        </a:rPr>
                        <a:t>раз</a:t>
                      </a:r>
                      <a:r>
                        <a:rPr lang="ru-RU" sz="1400" baseline="0" dirty="0" smtClean="0">
                          <a:solidFill>
                            <a:srgbClr val="0070C0"/>
                          </a:solidFill>
                          <a:effectLst/>
                          <a:latin typeface="Times New Roman"/>
                          <a:ea typeface="Calibri"/>
                          <a:cs typeface="Times New Roman"/>
                        </a:rPr>
                        <a:t> в месяц</a:t>
                      </a:r>
                      <a:r>
                        <a:rPr lang="ru-RU" sz="1400" dirty="0">
                          <a:solidFill>
                            <a:srgbClr val="0070C0"/>
                          </a:solidFill>
                          <a:effectLst/>
                          <a:latin typeface="Times New Roman"/>
                          <a:ea typeface="Calibri"/>
                          <a:cs typeface="Times New Roman"/>
                        </a:rPr>
                        <a:t> </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070C0"/>
                          </a:solidFill>
                          <a:effectLst/>
                          <a:latin typeface="Times New Roman"/>
                          <a:ea typeface="Calibri"/>
                          <a:cs typeface="Times New Roman"/>
                        </a:rPr>
                        <a:t>15 минут</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9"/>
                  </a:ext>
                </a:extLst>
              </a:tr>
              <a:tr h="669089">
                <a:tc>
                  <a:txBody>
                    <a:bodyPr/>
                    <a:lstStyle/>
                    <a:p>
                      <a:pPr>
                        <a:lnSpc>
                          <a:spcPct val="115000"/>
                        </a:lnSpc>
                        <a:spcAft>
                          <a:spcPts val="0"/>
                        </a:spcAft>
                      </a:pPr>
                      <a:r>
                        <a:rPr lang="ru-RU" sz="1400">
                          <a:solidFill>
                            <a:srgbClr val="0070C0"/>
                          </a:solidFill>
                          <a:effectLst/>
                          <a:latin typeface="Times New Roman"/>
                          <a:ea typeface="Calibri"/>
                          <a:cs typeface="Times New Roman"/>
                        </a:rPr>
                        <a:t>Самостоятельная двигательная активность</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70C0"/>
                          </a:solidFill>
                          <a:effectLst/>
                          <a:latin typeface="Times New Roman"/>
                          <a:ea typeface="Calibri"/>
                          <a:cs typeface="Times New Roman"/>
                        </a:rPr>
                        <a:t>ежедневно</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smtClean="0">
                          <a:solidFill>
                            <a:srgbClr val="0070C0"/>
                          </a:solidFill>
                          <a:effectLst/>
                          <a:latin typeface="Times New Roman"/>
                          <a:ea typeface="Calibri"/>
                          <a:cs typeface="Times New Roman"/>
                        </a:rPr>
                        <a:t>между ООД</a:t>
                      </a:r>
                      <a:r>
                        <a:rPr lang="ru-RU" sz="1400" dirty="0">
                          <a:solidFill>
                            <a:srgbClr val="0070C0"/>
                          </a:solidFill>
                          <a:effectLst/>
                          <a:latin typeface="Times New Roman"/>
                          <a:ea typeface="Calibri"/>
                          <a:cs typeface="Times New Roman"/>
                        </a:rPr>
                        <a:t> </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0"/>
                  </a:ext>
                </a:extLst>
              </a:tr>
              <a:tr h="622573">
                <a:tc>
                  <a:txBody>
                    <a:bodyPr/>
                    <a:lstStyle/>
                    <a:p>
                      <a:pPr>
                        <a:lnSpc>
                          <a:spcPct val="115000"/>
                        </a:lnSpc>
                        <a:spcAft>
                          <a:spcPts val="0"/>
                        </a:spcAft>
                      </a:pPr>
                      <a:r>
                        <a:rPr lang="ru-RU" sz="1400">
                          <a:solidFill>
                            <a:srgbClr val="0070C0"/>
                          </a:solidFill>
                          <a:effectLst/>
                          <a:latin typeface="Times New Roman"/>
                          <a:ea typeface="Calibri"/>
                          <a:cs typeface="Times New Roman"/>
                        </a:rPr>
                        <a:t>Дыхательная гимнастика</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70C0"/>
                          </a:solidFill>
                          <a:effectLst/>
                          <a:latin typeface="Times New Roman"/>
                          <a:ea typeface="Calibri"/>
                          <a:cs typeface="Times New Roman"/>
                        </a:rPr>
                        <a:t>ежедневно</a:t>
                      </a:r>
                      <a:endParaRPr lang="ru-RU" sz="140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070C0"/>
                          </a:solidFill>
                          <a:effectLst/>
                          <a:latin typeface="Times New Roman"/>
                          <a:ea typeface="Calibri"/>
                          <a:cs typeface="Times New Roman"/>
                        </a:rPr>
                        <a:t>2-3 минуты</a:t>
                      </a:r>
                      <a:endParaRPr lang="ru-RU" sz="1400" dirty="0">
                        <a:solidFill>
                          <a:srgbClr val="0070C0"/>
                        </a:solidFill>
                        <a:effectLst/>
                        <a:latin typeface="Calibri"/>
                        <a:ea typeface="Calibri"/>
                        <a:cs typeface="Times New Roman"/>
                      </a:endParaRPr>
                    </a:p>
                  </a:txBody>
                  <a:tcPr marL="61014" marR="610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1176052621"/>
      </p:ext>
    </p:extLst>
  </p:cSld>
  <p:clrMapOvr>
    <a:masterClrMapping/>
  </p:clrMapOvr>
  <p:transition spd="slow" advClick="0" advTm="26000">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3000" fill="hold"/>
                                        <p:tgtEl>
                                          <p:spTgt spid="6"/>
                                        </p:tgtEl>
                                        <p:attrNameLst>
                                          <p:attrName>ppt_x</p:attrName>
                                        </p:attrNameLst>
                                      </p:cBhvr>
                                      <p:tavLst>
                                        <p:tav tm="0">
                                          <p:val>
                                            <p:strVal val="#ppt_x-.2"/>
                                          </p:val>
                                        </p:tav>
                                        <p:tav tm="100000">
                                          <p:val>
                                            <p:strVal val="#ppt_x"/>
                                          </p:val>
                                        </p:tav>
                                      </p:tavLst>
                                    </p:anim>
                                    <p:anim calcmode="lin" valueType="num">
                                      <p:cBhvr>
                                        <p:cTn id="8" dur="3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3000"/>
                                        <p:tgtEl>
                                          <p:spTgt spid="6"/>
                                        </p:tgtEl>
                                      </p:cBhvr>
                                    </p:animEffect>
                                  </p:childTnLst>
                                </p:cTn>
                              </p:par>
                            </p:childTnLst>
                          </p:cTn>
                        </p:par>
                        <p:par>
                          <p:cTn id="10" fill="hold">
                            <p:stCondLst>
                              <p:cond delay="3000"/>
                            </p:stCondLst>
                            <p:childTnLst>
                              <p:par>
                                <p:cTn id="11" presetID="8" presetClass="entr" presetSubtype="16" fill="hold" grpId="0" nodeType="afterEffect" nodePh="1">
                                  <p:stCondLst>
                                    <p:cond delay="0"/>
                                  </p:stCondLst>
                                  <p:endCondLst>
                                    <p:cond evt="begin" delay="0">
                                      <p:tn val="11"/>
                                    </p:cond>
                                  </p:endCondLst>
                                  <p:childTnLst>
                                    <p:set>
                                      <p:cBhvr>
                                        <p:cTn id="12" dur="1" fill="hold">
                                          <p:stCondLst>
                                            <p:cond delay="0"/>
                                          </p:stCondLst>
                                        </p:cTn>
                                        <p:tgtEl>
                                          <p:spTgt spid="5"/>
                                        </p:tgtEl>
                                        <p:attrNameLst>
                                          <p:attrName>style.visibility</p:attrName>
                                        </p:attrNameLst>
                                      </p:cBhvr>
                                      <p:to>
                                        <p:strVal val="visible"/>
                                      </p:to>
                                    </p:set>
                                    <p:animEffect transition="in" filter="diamond(in)">
                                      <p:cBhvr>
                                        <p:cTn id="13" dur="5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4" name="Содержимое 3" descr="fon13.jpg"/>
          <p:cNvPicPr>
            <a:picLocks noChangeAspect="1"/>
          </p:cNvPicPr>
          <p:nvPr/>
        </p:nvPicPr>
        <p:blipFill>
          <a:blip r:embed="rId2" cstate="print"/>
          <a:stretch>
            <a:fillRect/>
          </a:stretch>
        </p:blipFill>
        <p:spPr>
          <a:xfrm>
            <a:off x="0" y="0"/>
            <a:ext cx="9144000" cy="6858000"/>
          </a:xfrm>
          <a:prstGeom prst="rect">
            <a:avLst/>
          </a:prstGeom>
        </p:spPr>
      </p:pic>
      <p:pic>
        <p:nvPicPr>
          <p:cNvPr id="9" name="Рисунок 8" descr="https://i.pinimg.com/736x/4f/d0/3f/4fd03fae274dd96632cc07c11e8056ad--clipart-butterflies.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4437112"/>
            <a:ext cx="1905000" cy="2180590"/>
          </a:xfrm>
          <a:prstGeom prst="rect">
            <a:avLst/>
          </a:prstGeom>
          <a:noFill/>
          <a:ln>
            <a:noFill/>
          </a:ln>
        </p:spPr>
      </p:pic>
      <p:sp>
        <p:nvSpPr>
          <p:cNvPr id="5" name="Прямоугольник 4"/>
          <p:cNvSpPr/>
          <p:nvPr/>
        </p:nvSpPr>
        <p:spPr>
          <a:xfrm>
            <a:off x="971600" y="1720840"/>
            <a:ext cx="6480720" cy="3293209"/>
          </a:xfrm>
          <a:prstGeom prst="rect">
            <a:avLst/>
          </a:prstGeom>
        </p:spPr>
        <p:txBody>
          <a:bodyPr wrap="square">
            <a:spAutoFit/>
          </a:bodyPr>
          <a:lstStyle/>
          <a:p>
            <a:r>
              <a:rPr lang="ru-RU" sz="2400" b="1" dirty="0">
                <a:solidFill>
                  <a:srgbClr val="0070C0"/>
                </a:solidFill>
                <a:latin typeface="Monotype Corsiva" panose="03010101010201010101" pitchFamily="66" charset="0"/>
              </a:rPr>
              <a:t>Система физкультурно-оздоровительной работы: </a:t>
            </a:r>
            <a:endParaRPr lang="ru-RU" sz="2400" b="1" dirty="0" smtClean="0">
              <a:solidFill>
                <a:srgbClr val="0070C0"/>
              </a:solidFill>
              <a:latin typeface="Monotype Corsiva" panose="03010101010201010101" pitchFamily="66" charset="0"/>
            </a:endParaRPr>
          </a:p>
          <a:p>
            <a:endParaRPr lang="ru-RU" sz="2400" b="1" dirty="0" smtClean="0">
              <a:solidFill>
                <a:srgbClr val="0070C0"/>
              </a:solidFill>
              <a:latin typeface="Monotype Corsiva" panose="03010101010201010101" pitchFamily="66" charset="0"/>
            </a:endParaRPr>
          </a:p>
          <a:p>
            <a:r>
              <a:rPr lang="ru-RU" sz="2000" b="1" dirty="0" smtClean="0">
                <a:solidFill>
                  <a:srgbClr val="0070C0"/>
                </a:solidFill>
                <a:latin typeface="Monotype Corsiva" panose="03010101010201010101" pitchFamily="66" charset="0"/>
              </a:rPr>
              <a:t>• </a:t>
            </a:r>
            <a:r>
              <a:rPr lang="ru-RU" sz="2000" b="1" dirty="0">
                <a:solidFill>
                  <a:srgbClr val="0070C0"/>
                </a:solidFill>
                <a:latin typeface="Monotype Corsiva" panose="03010101010201010101" pitchFamily="66" charset="0"/>
              </a:rPr>
              <a:t>Создание условий в группе (организация жизни ребенка, режим дня, пространство, горки, лесенка – качалка, специальное оборудование спортивного зала). </a:t>
            </a:r>
            <a:endParaRPr lang="ru-RU" sz="2000" b="1" dirty="0" smtClean="0">
              <a:solidFill>
                <a:srgbClr val="0070C0"/>
              </a:solidFill>
              <a:latin typeface="Monotype Corsiva" panose="03010101010201010101" pitchFamily="66" charset="0"/>
            </a:endParaRPr>
          </a:p>
          <a:p>
            <a:r>
              <a:rPr lang="ru-RU" sz="2000" b="1" dirty="0" smtClean="0">
                <a:solidFill>
                  <a:srgbClr val="0070C0"/>
                </a:solidFill>
                <a:latin typeface="Monotype Corsiva" panose="03010101010201010101" pitchFamily="66" charset="0"/>
              </a:rPr>
              <a:t>• </a:t>
            </a:r>
            <a:r>
              <a:rPr lang="ru-RU" sz="2000" b="1" dirty="0">
                <a:solidFill>
                  <a:srgbClr val="0070C0"/>
                </a:solidFill>
                <a:latin typeface="Monotype Corsiva" panose="03010101010201010101" pitchFamily="66" charset="0"/>
              </a:rPr>
              <a:t>Самостоятельная двигательная деятельность детей. </a:t>
            </a:r>
            <a:endParaRPr lang="ru-RU" sz="2000" b="1" dirty="0" smtClean="0">
              <a:solidFill>
                <a:srgbClr val="0070C0"/>
              </a:solidFill>
              <a:latin typeface="Monotype Corsiva" panose="03010101010201010101" pitchFamily="66" charset="0"/>
            </a:endParaRPr>
          </a:p>
          <a:p>
            <a:r>
              <a:rPr lang="ru-RU" sz="2000" b="1" dirty="0" smtClean="0">
                <a:solidFill>
                  <a:srgbClr val="0070C0"/>
                </a:solidFill>
                <a:latin typeface="Monotype Corsiva" panose="03010101010201010101" pitchFamily="66" charset="0"/>
              </a:rPr>
              <a:t>• </a:t>
            </a:r>
            <a:r>
              <a:rPr lang="ru-RU" sz="2000" b="1" dirty="0">
                <a:solidFill>
                  <a:srgbClr val="0070C0"/>
                </a:solidFill>
                <a:latin typeface="Monotype Corsiva" panose="03010101010201010101" pitchFamily="66" charset="0"/>
              </a:rPr>
              <a:t>Утренняя гимнастика . </a:t>
            </a:r>
            <a:endParaRPr lang="ru-RU" sz="2000" b="1" dirty="0" smtClean="0">
              <a:solidFill>
                <a:srgbClr val="0070C0"/>
              </a:solidFill>
              <a:latin typeface="Monotype Corsiva" panose="03010101010201010101" pitchFamily="66" charset="0"/>
            </a:endParaRPr>
          </a:p>
          <a:p>
            <a:r>
              <a:rPr lang="ru-RU" sz="2000" b="1" dirty="0" smtClean="0">
                <a:solidFill>
                  <a:srgbClr val="0070C0"/>
                </a:solidFill>
                <a:latin typeface="Monotype Corsiva" panose="03010101010201010101" pitchFamily="66" charset="0"/>
              </a:rPr>
              <a:t>• </a:t>
            </a:r>
            <a:r>
              <a:rPr lang="ru-RU" sz="2000" b="1" dirty="0">
                <a:solidFill>
                  <a:srgbClr val="0070C0"/>
                </a:solidFill>
                <a:latin typeface="Monotype Corsiva" panose="03010101010201010101" pitchFamily="66" charset="0"/>
              </a:rPr>
              <a:t>Игровые упражнения для развития мелкой моторики рук. </a:t>
            </a:r>
            <a:endParaRPr lang="ru-RU" sz="2000" b="1" dirty="0" smtClean="0">
              <a:solidFill>
                <a:srgbClr val="0070C0"/>
              </a:solidFill>
              <a:latin typeface="Monotype Corsiva" panose="03010101010201010101" pitchFamily="66" charset="0"/>
            </a:endParaRPr>
          </a:p>
          <a:p>
            <a:r>
              <a:rPr lang="ru-RU" sz="2000" b="1" dirty="0" smtClean="0">
                <a:solidFill>
                  <a:srgbClr val="0070C0"/>
                </a:solidFill>
                <a:latin typeface="Monotype Corsiva" panose="03010101010201010101" pitchFamily="66" charset="0"/>
              </a:rPr>
              <a:t>• </a:t>
            </a:r>
            <a:r>
              <a:rPr lang="ru-RU" sz="2000" b="1" dirty="0">
                <a:solidFill>
                  <a:srgbClr val="0070C0"/>
                </a:solidFill>
                <a:latin typeface="Monotype Corsiva" panose="03010101010201010101" pitchFamily="66" charset="0"/>
              </a:rPr>
              <a:t>Подвижные игры и физические упражнения на прогулке. </a:t>
            </a:r>
            <a:endParaRPr lang="ru-RU" sz="2000" b="1" dirty="0" smtClean="0">
              <a:solidFill>
                <a:srgbClr val="0070C0"/>
              </a:solidFill>
              <a:latin typeface="Monotype Corsiva" panose="03010101010201010101" pitchFamily="66" charset="0"/>
            </a:endParaRPr>
          </a:p>
          <a:p>
            <a:r>
              <a:rPr lang="ru-RU" sz="2000" b="1" dirty="0" smtClean="0">
                <a:solidFill>
                  <a:srgbClr val="0070C0"/>
                </a:solidFill>
                <a:latin typeface="Monotype Corsiva" panose="03010101010201010101" pitchFamily="66" charset="0"/>
              </a:rPr>
              <a:t>• </a:t>
            </a:r>
            <a:r>
              <a:rPr lang="ru-RU" sz="2000" b="1" dirty="0">
                <a:solidFill>
                  <a:srgbClr val="0070C0"/>
                </a:solidFill>
                <a:latin typeface="Monotype Corsiva" panose="03010101010201010101" pitchFamily="66" charset="0"/>
              </a:rPr>
              <a:t>Музыкально-ритмические движения в течении дня</a:t>
            </a:r>
            <a:r>
              <a:rPr lang="ru-RU" b="1" dirty="0">
                <a:solidFill>
                  <a:srgbClr val="0070C0"/>
                </a:solidFill>
                <a:latin typeface="Monotype Corsiva" panose="03010101010201010101" pitchFamily="66" charset="0"/>
              </a:rPr>
              <a:t>.</a:t>
            </a:r>
          </a:p>
        </p:txBody>
      </p:sp>
    </p:spTree>
    <p:extLst>
      <p:ext uri="{BB962C8B-B14F-4D97-AF65-F5344CB8AC3E}">
        <p14:creationId xmlns:p14="http://schemas.microsoft.com/office/powerpoint/2010/main" val="2067451260"/>
      </p:ext>
    </p:extLst>
  </p:cSld>
  <p:clrMapOvr>
    <a:masterClrMapping/>
  </p:clrMapOvr>
  <p:transition spd="slow" advClick="0" advTm="26000">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4" name="Содержимое 3" descr="fon13.jpg"/>
          <p:cNvPicPr>
            <a:picLocks noChangeAspect="1"/>
          </p:cNvPicPr>
          <p:nvPr/>
        </p:nvPicPr>
        <p:blipFill>
          <a:blip r:embed="rId3" cstate="print"/>
          <a:stretch>
            <a:fillRect/>
          </a:stretch>
        </p:blipFill>
        <p:spPr>
          <a:xfrm>
            <a:off x="0" y="0"/>
            <a:ext cx="9144000" cy="6858000"/>
          </a:xfrm>
          <a:prstGeom prst="rect">
            <a:avLst/>
          </a:prstGeom>
        </p:spPr>
      </p:pic>
      <p:pic>
        <p:nvPicPr>
          <p:cNvPr id="8" name="Рисунок 7" descr="https://i.pinimg.com/736x/4f/d0/3f/4fd03fae274dd96632cc07c11e8056ad--clipart-butterflies.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57900" y="4128135"/>
            <a:ext cx="1905000" cy="2180590"/>
          </a:xfrm>
          <a:prstGeom prst="rect">
            <a:avLst/>
          </a:prstGeom>
          <a:noFill/>
          <a:ln>
            <a:noFill/>
          </a:ln>
        </p:spPr>
      </p:pic>
      <p:sp>
        <p:nvSpPr>
          <p:cNvPr id="6" name="Прямоугольник 5"/>
          <p:cNvSpPr/>
          <p:nvPr/>
        </p:nvSpPr>
        <p:spPr>
          <a:xfrm>
            <a:off x="1132012" y="1052736"/>
            <a:ext cx="7544444" cy="3785652"/>
          </a:xfrm>
          <a:prstGeom prst="rect">
            <a:avLst/>
          </a:prstGeom>
        </p:spPr>
        <p:txBody>
          <a:bodyPr wrap="square">
            <a:spAutoFit/>
          </a:bodyPr>
          <a:lstStyle/>
          <a:p>
            <a:r>
              <a:rPr lang="ru-RU" sz="2000" b="1" i="1" dirty="0" smtClean="0">
                <a:solidFill>
                  <a:srgbClr val="0070C0"/>
                </a:solidFill>
                <a:latin typeface="Monotype Corsiva" panose="03010101010201010101" pitchFamily="66" charset="0"/>
              </a:rPr>
              <a:t>   Двигательная </a:t>
            </a:r>
            <a:r>
              <a:rPr lang="ru-RU" sz="2000" b="1" i="1" dirty="0">
                <a:solidFill>
                  <a:srgbClr val="0070C0"/>
                </a:solidFill>
                <a:latin typeface="Monotype Corsiva" panose="03010101010201010101" pitchFamily="66" charset="0"/>
              </a:rPr>
              <a:t>активность на природе </a:t>
            </a:r>
            <a:r>
              <a:rPr lang="ru-RU" sz="2000" b="1" dirty="0">
                <a:solidFill>
                  <a:srgbClr val="0070C0"/>
                </a:solidFill>
                <a:latin typeface="Monotype Corsiva" panose="03010101010201010101" pitchFamily="66" charset="0"/>
              </a:rPr>
              <a:t>Значительно расширяются двигательные возможности детей, обогащается их двигательный опыт, заставляющий применять разнообразные способы выполнения движений, целесообразные в данных сложившихся условиях </a:t>
            </a:r>
            <a:endParaRPr lang="ru-RU" sz="2000" b="1" dirty="0" smtClean="0">
              <a:solidFill>
                <a:srgbClr val="0070C0"/>
              </a:solidFill>
              <a:latin typeface="Monotype Corsiva" panose="03010101010201010101" pitchFamily="66" charset="0"/>
            </a:endParaRPr>
          </a:p>
          <a:p>
            <a:endParaRPr lang="ru-RU" sz="2000" b="1" dirty="0" smtClean="0">
              <a:solidFill>
                <a:srgbClr val="0070C0"/>
              </a:solidFill>
              <a:latin typeface="Monotype Corsiva" panose="03010101010201010101" pitchFamily="66" charset="0"/>
            </a:endParaRPr>
          </a:p>
          <a:p>
            <a:r>
              <a:rPr lang="ru-RU" sz="2000" b="1" dirty="0" smtClean="0">
                <a:solidFill>
                  <a:srgbClr val="0070C0"/>
                </a:solidFill>
                <a:latin typeface="Monotype Corsiva" panose="03010101010201010101" pitchFamily="66" charset="0"/>
              </a:rPr>
              <a:t>   Способствует </a:t>
            </a:r>
            <a:r>
              <a:rPr lang="ru-RU" sz="2000" b="1" dirty="0">
                <a:solidFill>
                  <a:srgbClr val="0070C0"/>
                </a:solidFill>
                <a:latin typeface="Monotype Corsiva" panose="03010101010201010101" pitchFamily="66" charset="0"/>
              </a:rPr>
              <a:t>совершенствованию разнообразных двигательных умений, помогает воспитывать самостоятельность, смелость, находчивость, взаимопомощь, использование естественных препятствий. </a:t>
            </a:r>
            <a:endParaRPr lang="ru-RU" sz="2000" b="1" dirty="0" smtClean="0">
              <a:solidFill>
                <a:srgbClr val="0070C0"/>
              </a:solidFill>
              <a:latin typeface="Monotype Corsiva" panose="03010101010201010101" pitchFamily="66" charset="0"/>
            </a:endParaRPr>
          </a:p>
          <a:p>
            <a:r>
              <a:rPr lang="ru-RU" sz="2000" b="1" dirty="0" smtClean="0">
                <a:solidFill>
                  <a:srgbClr val="0070C0"/>
                </a:solidFill>
                <a:latin typeface="Monotype Corsiva" panose="03010101010201010101" pitchFamily="66" charset="0"/>
              </a:rPr>
              <a:t> </a:t>
            </a:r>
            <a:r>
              <a:rPr lang="ru-RU" sz="2000" b="1" dirty="0">
                <a:solidFill>
                  <a:srgbClr val="0070C0"/>
                </a:solidFill>
                <a:latin typeface="Monotype Corsiva" panose="03010101010201010101" pitchFamily="66" charset="0"/>
              </a:rPr>
              <a:t>В подборе упражнений необходимо соблюдать постепенность и последовательность, индивидуальный подход </a:t>
            </a:r>
            <a:endParaRPr lang="ru-RU" sz="2000" b="1" dirty="0" smtClean="0">
              <a:solidFill>
                <a:srgbClr val="0070C0"/>
              </a:solidFill>
              <a:latin typeface="Monotype Corsiva" panose="03010101010201010101" pitchFamily="66" charset="0"/>
            </a:endParaRPr>
          </a:p>
          <a:p>
            <a:endParaRPr lang="ru-RU" sz="2000" b="1" dirty="0">
              <a:solidFill>
                <a:srgbClr val="0070C0"/>
              </a:solidFill>
              <a:latin typeface="Monotype Corsiva" panose="03010101010201010101" pitchFamily="66" charset="0"/>
            </a:endParaRPr>
          </a:p>
          <a:p>
            <a:r>
              <a:rPr lang="ru-RU" sz="2000" b="1" dirty="0" smtClean="0">
                <a:solidFill>
                  <a:srgbClr val="0070C0"/>
                </a:solidFill>
                <a:latin typeface="Monotype Corsiva" panose="03010101010201010101" pitchFamily="66" charset="0"/>
              </a:rPr>
              <a:t>Страховка и </a:t>
            </a:r>
            <a:r>
              <a:rPr lang="ru-RU" sz="2000" b="1" dirty="0">
                <a:solidFill>
                  <a:srgbClr val="0070C0"/>
                </a:solidFill>
                <a:latin typeface="Monotype Corsiva" panose="03010101010201010101" pitchFamily="66" charset="0"/>
              </a:rPr>
              <a:t>помощь в необходимых </a:t>
            </a:r>
            <a:r>
              <a:rPr lang="ru-RU" sz="2000" b="1" dirty="0" smtClean="0">
                <a:solidFill>
                  <a:srgbClr val="0070C0"/>
                </a:solidFill>
                <a:latin typeface="Monotype Corsiva" panose="03010101010201010101" pitchFamily="66" charset="0"/>
              </a:rPr>
              <a:t>случаях. </a:t>
            </a:r>
            <a:endParaRPr lang="ru-RU" sz="2000" b="1" dirty="0">
              <a:solidFill>
                <a:srgbClr val="0070C0"/>
              </a:solidFill>
              <a:latin typeface="Monotype Corsiva" panose="03010101010201010101" pitchFamily="66" charset="0"/>
            </a:endParaRPr>
          </a:p>
        </p:txBody>
      </p:sp>
    </p:spTree>
    <p:extLst>
      <p:ext uri="{BB962C8B-B14F-4D97-AF65-F5344CB8AC3E}">
        <p14:creationId xmlns:p14="http://schemas.microsoft.com/office/powerpoint/2010/main" val="4181905773"/>
      </p:ext>
    </p:extLst>
  </p:cSld>
  <p:clrMapOvr>
    <a:masterClrMapping/>
  </p:clrMapOvr>
  <p:transition spd="slow" advClick="0" advTm="26000">
    <p:wedg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1833</TotalTime>
  <Words>617</Words>
  <Application>Microsoft Office PowerPoint</Application>
  <PresentationFormat>Экран (4:3)</PresentationFormat>
  <Paragraphs>107</Paragraphs>
  <Slides>24</Slides>
  <Notes>8</Notes>
  <HiddenSlides>0</HiddenSlides>
  <MMClips>1</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  Муниципальное казенное общеобразовательное учреждение «Одоевская средняя общеобразовательная школа имени В.Д. Успенского» структурное подразделение детский сад «Березка»   «Физическое развитие детей дошкольного возраста» 2 группа раннего возраста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МБДОУ детский сад «Малышок» Проект  Тема : «Организация предметно-развивающей среды  (ПРС) в группе ДОУ  в  соответствии с ФГОС »</dc:title>
  <dc:creator>Люба</dc:creator>
  <cp:lastModifiedBy>Windows User</cp:lastModifiedBy>
  <cp:revision>175</cp:revision>
  <dcterms:created xsi:type="dcterms:W3CDTF">2015-01-27T22:04:49Z</dcterms:created>
  <dcterms:modified xsi:type="dcterms:W3CDTF">2025-10-17T17:54:47Z</dcterms:modified>
</cp:coreProperties>
</file>