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6" r:id="rId2"/>
    <p:sldId id="264" r:id="rId3"/>
    <p:sldId id="265" r:id="rId4"/>
    <p:sldId id="258" r:id="rId5"/>
    <p:sldId id="266" r:id="rId6"/>
    <p:sldId id="259" r:id="rId7"/>
    <p:sldId id="260" r:id="rId8"/>
    <p:sldId id="267" r:id="rId9"/>
    <p:sldId id="262" r:id="rId10"/>
    <p:sldId id="270" r:id="rId11"/>
    <p:sldId id="271" r:id="rId12"/>
    <p:sldId id="272" r:id="rId13"/>
    <p:sldId id="261" r:id="rId14"/>
    <p:sldId id="268" r:id="rId15"/>
    <p:sldId id="269" r:id="rId16"/>
    <p:sldId id="273" r:id="rId17"/>
    <p:sldId id="274" r:id="rId18"/>
    <p:sldId id="275" r:id="rId19"/>
    <p:sldId id="276" r:id="rId20"/>
    <p:sldId id="257" r:id="rId21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>
      <p:cViewPr>
        <p:scale>
          <a:sx n="76" d="100"/>
          <a:sy n="76" d="100"/>
        </p:scale>
        <p:origin x="-1589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B480E-DCC8-48E2-8D71-080BA952C400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FDDE34-3B6E-4DAA-86BD-3E448559A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890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0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2" descr="https://ds03.infourok.ru/uploads/ex/02cf/0001eb16-8cddfdf1/hello_html_m2d2241e1.jpg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2" y="0"/>
            <a:ext cx="46763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ds03.infourok.ru/uploads/ex/02cf/0001eb16-8cddfdf1/hello_html_m2d2241e1.jpg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467696" y="0"/>
            <a:ext cx="46763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ds03.infourok.ru/uploads/ex/02cf/0001eb16-8cddfdf1/hello_html_m2d2241e1.jpg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360013" y="1120362"/>
            <a:ext cx="46763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ds03.infourok.ru/uploads/ex/02cf/0001eb16-8cddfdf1/hello_html_m2d2241e1.jpg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64073" y="1113668"/>
            <a:ext cx="46763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ds03.infourok.ru/uploads/ex/02cf/0001eb16-8cddfdf1/hello_html_m2d2241e1.jpg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54536" y="-1084609"/>
            <a:ext cx="46763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-fotki.yandex.ru/get/9323/47407354.ca2/0_1338d9_c50f1851_orig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54" y="-101140"/>
            <a:ext cx="2161660" cy="215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sihdocs.ru/uchenica-v-svoej-rabote-na-osnove-issledovaniya-podtverdila-gi.html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ds03.infourok.ru/uploads/ex/02cf/0001eb16-8cddfdf1/hello_html_m2d2241e1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44824"/>
            <a:ext cx="7772400" cy="2376264"/>
          </a:xfrm>
        </p:spPr>
        <p:txBody>
          <a:bodyPr>
            <a:normAutofit/>
          </a:bodyPr>
          <a:lstStyle/>
          <a:p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300" b="1" dirty="0" smtClean="0">
                <a:solidFill>
                  <a:srgbClr val="002060"/>
                </a:solidFill>
              </a:rPr>
              <a:t>Муниципальное казенное общеобразовательное учреждение «Одоевская средняя общеобразовательная школа имени В.Д. Успенского» структурное подразделение детский сад «Березка»</a:t>
            </a:r>
            <a:r>
              <a:rPr lang="ru-RU" b="1" i="1" dirty="0" smtClean="0">
                <a:solidFill>
                  <a:srgbClr val="CC0000"/>
                </a:solidFill>
              </a:rPr>
              <a:t/>
            </a:r>
            <a:br>
              <a:rPr lang="ru-RU" b="1" i="1" dirty="0" smtClean="0">
                <a:solidFill>
                  <a:srgbClr val="CC0000"/>
                </a:solidFill>
              </a:rPr>
            </a:br>
            <a:r>
              <a:rPr lang="ru-RU" sz="31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Народный фольклор, как средство духовно нравственных основ у детей дошкольного возраста</a:t>
            </a:r>
            <a:endParaRPr lang="ru-RU" sz="3600" b="1" i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869160"/>
            <a:ext cx="3456384" cy="1080120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Подготовила </a:t>
            </a:r>
          </a:p>
          <a:p>
            <a:pPr algn="r"/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Урлапова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 Е.А.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659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Aft>
                <a:spcPts val="750"/>
              </a:spcAft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400" dirty="0" smtClean="0"/>
              <a:t>Русские </a:t>
            </a:r>
            <a:r>
              <a:rPr lang="ru-RU" sz="2400" dirty="0"/>
              <a:t>народные игры имеют многовековую историю, они сохранились и дошли до наших дней из глубокой старины, передавались из поколения в поколение, вбирая в себя лучшие национальные традиции.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>
                <a:latin typeface="Times New Roman"/>
                <a:ea typeface="Times New Roman"/>
              </a:rPr>
              <a:t>Много игр – хороводов русский народ проводил во время  народных праздников, обрядов.   Частью игры в традиционной народной культуре были пляски, хождение под песни, шалости, спортивные забавы, развлечения, подвижные игры. Игры-песни, игры-пляски, игры-хороводы, игры-сценки всегда создавали в русском празднике атмосферу радости и веселья</a:t>
            </a:r>
            <a:r>
              <a:rPr lang="ru-RU" sz="2400" dirty="0" smtClean="0">
                <a:latin typeface="Times New Roman"/>
                <a:ea typeface="Times New Roman"/>
              </a:rPr>
              <a:t>.</a:t>
            </a:r>
            <a:br>
              <a:rPr lang="ru-RU" sz="2400" dirty="0" smtClean="0">
                <a:latin typeface="Times New Roman"/>
                <a:ea typeface="Times New Roman"/>
              </a:rPr>
            </a:br>
            <a:r>
              <a:rPr lang="ru-RU" sz="2000" dirty="0">
                <a:latin typeface="Times New Roman"/>
                <a:ea typeface="Times New Roman"/>
              </a:rPr>
              <a:t/>
            </a:r>
            <a:br>
              <a:rPr lang="ru-RU" sz="2000" dirty="0">
                <a:latin typeface="Times New Roman"/>
                <a:ea typeface="Times New Roman"/>
              </a:rPr>
            </a:br>
            <a:r>
              <a:rPr lang="ru-RU" sz="2000" dirty="0">
                <a:latin typeface="Times New Roman"/>
                <a:ea typeface="Times New Roman"/>
              </a:rPr>
              <a:t/>
            </a:r>
            <a:br>
              <a:rPr lang="ru-RU" sz="2000" dirty="0">
                <a:latin typeface="Times New Roman"/>
                <a:ea typeface="Times New Roman"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31868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dirty="0">
                <a:latin typeface="Times New Roman"/>
                <a:ea typeface="Times New Roman"/>
                <a:cs typeface="+mj-cs"/>
              </a:rPr>
              <a:t>Русские народные игры для детей носят и педагогическую ценность, оказывают большое влияние на воспитание ума, характера, воли, развивают нравственные чувства, физически укрепляют ребёнка, создают определённый духовный настрой, интерес к народному творчеству. По содержанию все народные игры очень  лаконичны, выразительны и доступны ребенку. </a:t>
            </a:r>
            <a:br>
              <a:rPr lang="ru-RU" sz="2400" dirty="0">
                <a:latin typeface="Times New Roman"/>
                <a:ea typeface="Times New Roman"/>
                <a:cs typeface="+mj-cs"/>
              </a:rPr>
            </a:br>
            <a:r>
              <a:rPr lang="ru-RU" sz="2400" dirty="0">
                <a:latin typeface="Times New Roman"/>
                <a:ea typeface="Times New Roman"/>
                <a:cs typeface="+mj-cs"/>
              </a:rPr>
              <a:t>В игре дети активно мыслят и размышляют, познают окружающую действительность, расширяют свой кругозор. Игра концентрирует в себе всю совокупность выразительных средств русского языка и предоставляет ребенку возможность естественного ознакомления с богатой культурой русского народа</a:t>
            </a:r>
            <a:r>
              <a:rPr lang="ru-RU" sz="2000" dirty="0">
                <a:latin typeface="Times New Roman"/>
                <a:ea typeface="Times New Roman"/>
                <a:cs typeface="+mj-cs"/>
              </a:rPr>
              <a:t>.</a:t>
            </a:r>
            <a:br>
              <a:rPr lang="ru-RU" sz="2000" dirty="0">
                <a:latin typeface="Times New Roman"/>
                <a:ea typeface="Times New Roman"/>
                <a:cs typeface="+mj-cs"/>
              </a:rPr>
            </a:br>
            <a:r>
              <a:rPr lang="ru-RU" sz="2000" dirty="0">
                <a:latin typeface="Times New Roman"/>
                <a:ea typeface="Times New Roman"/>
                <a:cs typeface="+mj-cs"/>
              </a:rPr>
              <a:t/>
            </a:r>
            <a:br>
              <a:rPr lang="ru-RU" sz="2000" dirty="0">
                <a:latin typeface="Times New Roman"/>
                <a:ea typeface="Times New Roman"/>
                <a:cs typeface="+mj-cs"/>
              </a:rPr>
            </a:b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Aft>
                <a:spcPts val="750"/>
              </a:spcAft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54796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dirty="0">
                <a:latin typeface="Times New Roman"/>
                <a:ea typeface="Times New Roman"/>
                <a:cs typeface="+mj-cs"/>
              </a:rPr>
              <a:t>Русские народные игры для детей носят и педагогическую ценность, оказывают большое влияние на воспитание ума, характера, воли, развивают нравственные чувства, физически укрепляют ребёнка, создают определённый духовный настрой, интерес к народному творчеству. По содержанию все народные игры очень  лаконичны, выразительны и доступны ребенку. </a:t>
            </a:r>
            <a:br>
              <a:rPr lang="ru-RU" sz="2400" dirty="0">
                <a:latin typeface="Times New Roman"/>
                <a:ea typeface="Times New Roman"/>
                <a:cs typeface="+mj-cs"/>
              </a:rPr>
            </a:br>
            <a:r>
              <a:rPr lang="ru-RU" sz="2400" dirty="0">
                <a:latin typeface="Times New Roman"/>
                <a:ea typeface="Times New Roman"/>
                <a:cs typeface="+mj-cs"/>
              </a:rPr>
              <a:t>В игре дети активно мыслят и размышляют, познают окружающую действительность, расширяют свой кругозор. Игра концентрирует в себе всю совокупность выразительных средств русского языка и предоставляет ребенку возможность естественного ознакомления с богатой культурой русского народа</a:t>
            </a:r>
            <a:r>
              <a:rPr lang="ru-RU" sz="2000" dirty="0">
                <a:latin typeface="Times New Roman"/>
                <a:ea typeface="Times New Roman"/>
                <a:cs typeface="+mj-cs"/>
              </a:rPr>
              <a:t>.</a:t>
            </a:r>
            <a:br>
              <a:rPr lang="ru-RU" sz="2000" dirty="0">
                <a:latin typeface="Times New Roman"/>
                <a:ea typeface="Times New Roman"/>
                <a:cs typeface="+mj-cs"/>
              </a:rPr>
            </a:br>
            <a:r>
              <a:rPr lang="ru-RU" sz="2000" dirty="0">
                <a:latin typeface="Times New Roman"/>
                <a:ea typeface="Times New Roman"/>
                <a:cs typeface="+mj-cs"/>
              </a:rPr>
              <a:t/>
            </a:r>
            <a:br>
              <a:rPr lang="ru-RU" sz="2000" dirty="0">
                <a:latin typeface="Times New Roman"/>
                <a:ea typeface="Times New Roman"/>
                <a:cs typeface="+mj-cs"/>
              </a:rPr>
            </a:b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Aft>
                <a:spcPts val="750"/>
              </a:spcAft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61578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195736" y="1600201"/>
            <a:ext cx="2300064" cy="28369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63688" y="1052736"/>
            <a:ext cx="6923112" cy="36490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098" name="Picture 2" descr="C:\Users\Admin\Desktop\фото сад\фото масленница и 23\90b3912f-3dc6-40b8-b605-196e4ec706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59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052736"/>
            <a:ext cx="7416824" cy="92697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Условия проведения игр</a:t>
            </a:r>
            <a:endParaRPr lang="ru-RU" sz="4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43608" y="2132856"/>
            <a:ext cx="7200800" cy="374441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проходить от простых к сложным, быть разнохарактерными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не ограничивать время на игры и, в то же время, уметь рационально оценивать, стоит ли повторять игру, с интересом ли дети её воспринимают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возможно, использование отдельно взятых игр на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прогулках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виде физкультминуток, в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свободной деятельности,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режимных моментах и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д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сохранить структуру игры (правила, жребий, границы, наказания и т. д.)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Пожалуй, самым важным, что требуется педагогу для организации народных игр с детьми, –   самому быть ТВОРЧЕСКОЙ ЛИЧНОСТЬЮ</a:t>
            </a: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sz="12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95374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79712" y="2060848"/>
            <a:ext cx="4176464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122" name="Picture 2" descr="C:\Users\Admin\Desktop\фото сад\масленница\IMG-20210312-WA00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764704"/>
            <a:ext cx="4752528" cy="536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410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99792" y="764704"/>
            <a:ext cx="3456384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395536" y="1916832"/>
            <a:ext cx="7848872" cy="4209331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rgbClr val="333333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3100" b="1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народных играх много юмора, шуток, задора, что делает их особенно привлекательными для детей. Доступность и выразительность народных игр активизирует мыслительную работу ребенка, способствует расширению </a:t>
            </a:r>
            <a:r>
              <a:rPr lang="ru-RU" sz="3100" b="1" dirty="0" smtClean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пре </a:t>
            </a:r>
            <a:r>
              <a:rPr lang="ru-RU" sz="3100" b="1" dirty="0" err="1" smtClean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дставлений</a:t>
            </a:r>
            <a:r>
              <a:rPr lang="ru-RU" sz="3100" b="1" dirty="0" smtClean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3100" b="1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об окружающем мире, развитию психических процессов. В народных играх есть все: и фольклорный текст, и музыка, и динамичность действий, и азарт. В то же время они имеют строго определенные правила, и каждый играющий приучается к совместным и согласованным действиям, к уважению всеми принятых условий игры. В таких играх можно отличиться, если это не нарушает установленного порядка – в этом и заключается педагогическая ценность народных игр.</a:t>
            </a:r>
            <a:br>
              <a:rPr lang="ru-RU" sz="3100" b="1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31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969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99792" y="764704"/>
            <a:ext cx="3456384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395536" y="1916832"/>
            <a:ext cx="7848872" cy="4209331"/>
          </a:xfrm>
        </p:spPr>
        <p:txBody>
          <a:bodyPr>
            <a:normAutofit fontScale="32500" lnSpcReduction="20000"/>
          </a:bodyPr>
          <a:lstStyle/>
          <a:p>
            <a:pPr>
              <a:spcAft>
                <a:spcPts val="750"/>
              </a:spcAft>
            </a:pPr>
            <a:r>
              <a:rPr lang="ru-RU" dirty="0">
                <a:solidFill>
                  <a:srgbClr val="333333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5100" dirty="0">
                <a:latin typeface="Times New Roman"/>
                <a:ea typeface="Times New Roman"/>
              </a:rPr>
              <a:t>Итак, народные игры в комплексе с другими воспитательными средствами представляют собой основу начального этапа формирования гармонически развитой, активной личности.</a:t>
            </a:r>
          </a:p>
          <a:p>
            <a:pPr>
              <a:spcAft>
                <a:spcPts val="750"/>
              </a:spcAft>
            </a:pPr>
            <a:r>
              <a:rPr lang="ru-RU" sz="5100" dirty="0">
                <a:latin typeface="Times New Roman"/>
                <a:ea typeface="Times New Roman"/>
              </a:rPr>
              <a:t>Использование народных игр в работе с детьми позволяет воспитателю донести до детей самобытность русского народа, колорит его обычаев, своеобразие русского языка, сформировать интерес к русской народной культуре, к ее традициям.</a:t>
            </a:r>
          </a:p>
          <a:p>
            <a:pPr>
              <a:spcAft>
                <a:spcPts val="750"/>
              </a:spcAft>
            </a:pPr>
            <a:r>
              <a:rPr lang="ru-RU" sz="5100" dirty="0">
                <a:latin typeface="Times New Roman"/>
                <a:ea typeface="Times New Roman"/>
              </a:rPr>
              <a:t> </a:t>
            </a:r>
          </a:p>
          <a:p>
            <a:r>
              <a:rPr lang="ru-RU" sz="5100" dirty="0">
                <a:latin typeface="Times New Roman"/>
                <a:ea typeface="Times New Roman"/>
              </a:rPr>
              <a:t>Подвижные игры способствуют развитию речи ребенка, с </a:t>
            </a:r>
            <a:r>
              <a:rPr lang="ru-RU" sz="5100" u="sng" dirty="0">
                <a:latin typeface="Times New Roman"/>
                <a:ea typeface="Times New Roman"/>
                <a:hlinkClick r:id="rId2"/>
              </a:rPr>
              <a:t>их помощью обогащается словарный</a:t>
            </a:r>
            <a:r>
              <a:rPr lang="ru-RU" sz="5100" u="sng" dirty="0">
                <a:latin typeface="Times New Roman"/>
                <a:ea typeface="Times New Roman"/>
              </a:rPr>
              <a:t> </a:t>
            </a:r>
            <a:r>
              <a:rPr lang="ru-RU" sz="5100" dirty="0">
                <a:latin typeface="Times New Roman"/>
                <a:ea typeface="Times New Roman"/>
              </a:rPr>
              <a:t>запас, так как игры часто сопровождаются песнями, стихотворениями считалками. В играх совершенствуется эстетическое восприятие мира. Дети познают красоту движений их образность, у них развивается чувство ритма. Они несут в себе разную социальную направленность. Приобщаются к национальной культуре. Во время подвижных игр у детей совершенствуются движения, развиваются такие качества, как инициатива и самостоятельность, уверенность и настойчивость.</a:t>
            </a:r>
          </a:p>
          <a:p>
            <a:endParaRPr lang="ru-RU" sz="51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060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99792" y="764704"/>
            <a:ext cx="3456384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395536" y="1916832"/>
            <a:ext cx="7848872" cy="4209331"/>
          </a:xfrm>
        </p:spPr>
        <p:txBody>
          <a:bodyPr>
            <a:normAutofit fontScale="47500" lnSpcReduction="20000"/>
          </a:bodyPr>
          <a:lstStyle/>
          <a:p>
            <a:pPr>
              <a:spcAft>
                <a:spcPts val="0"/>
              </a:spcAft>
            </a:pPr>
            <a:r>
              <a:rPr lang="ru-RU" sz="5400" dirty="0">
                <a:solidFill>
                  <a:srgbClr val="000000"/>
                </a:solidFill>
                <a:latin typeface="Times New Roman"/>
                <a:ea typeface="Times New Roman"/>
              </a:rPr>
              <a:t>Каждая игра начинается с выбора водящего. Чаще всего это происходит с помощью считалки. Считалка – это древнее заклинание, позволяющее распределять трудную и опасную работу между людьми. Позже когда человеческая жизнь изменилась, считалка перешла в детскую игру. Она помогает выбрать ведущего, распределить роли весело, без обмана и обид.</a:t>
            </a:r>
            <a:endParaRPr lang="ru-RU" sz="5400" dirty="0"/>
          </a:p>
          <a:p>
            <a:r>
              <a:rPr lang="ru-RU" sz="5400" dirty="0">
                <a:solidFill>
                  <a:srgbClr val="000000"/>
                </a:solidFill>
                <a:latin typeface="Times New Roman"/>
                <a:ea typeface="Times New Roman"/>
              </a:rPr>
              <a:t>Например:</a:t>
            </a:r>
            <a:endParaRPr lang="ru-RU" sz="5400" dirty="0"/>
          </a:p>
          <a:p>
            <a:r>
              <a:rPr lang="ru-RU" sz="5400" dirty="0" err="1">
                <a:solidFill>
                  <a:srgbClr val="000000"/>
                </a:solidFill>
                <a:latin typeface="Times New Roman"/>
                <a:ea typeface="Times New Roman"/>
              </a:rPr>
              <a:t>Таря-Маря</a:t>
            </a:r>
            <a:r>
              <a:rPr lang="ru-RU" sz="5400" dirty="0">
                <a:solidFill>
                  <a:srgbClr val="000000"/>
                </a:solidFill>
                <a:latin typeface="Times New Roman"/>
                <a:ea typeface="Times New Roman"/>
              </a:rPr>
              <a:t> в лес ходила, шишки ела, нам велела</a:t>
            </a:r>
            <a:endParaRPr lang="ru-RU" sz="5400" dirty="0"/>
          </a:p>
          <a:p>
            <a:r>
              <a:rPr lang="ru-RU" sz="5400" dirty="0">
                <a:solidFill>
                  <a:srgbClr val="000000"/>
                </a:solidFill>
                <a:latin typeface="Times New Roman"/>
                <a:ea typeface="Times New Roman"/>
              </a:rPr>
              <a:t>а мы шишек не едим, Таре - Маре отдадим!</a:t>
            </a:r>
            <a:endParaRPr lang="ru-RU" sz="5400" dirty="0"/>
          </a:p>
          <a:p>
            <a:endParaRPr lang="ru-RU" sz="51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564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99792" y="764704"/>
            <a:ext cx="3456384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395536" y="1916832"/>
            <a:ext cx="7848872" cy="4209331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750"/>
              </a:spcAft>
            </a:pPr>
            <a:r>
              <a:rPr lang="ru-RU" sz="5400" dirty="0">
                <a:solidFill>
                  <a:srgbClr val="333333"/>
                </a:solidFill>
                <a:latin typeface="Times New Roman"/>
                <a:ea typeface="Times New Roman"/>
              </a:rPr>
              <a:t>И хотелось в заключении сказать, что русские народные подвижные игры не должны быть забыты. Они дадут положительные результаты тогда, когда исполнят своё главное назначение – доставят детям удовольствие и радость.</a:t>
            </a:r>
            <a:endParaRPr lang="ru-RU" sz="5400" dirty="0">
              <a:latin typeface="Times New Roman"/>
              <a:ea typeface="Times New Roman"/>
            </a:endParaRPr>
          </a:p>
          <a:p>
            <a:endParaRPr lang="ru-RU" sz="51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637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344816" cy="2088232"/>
          </a:xfrm>
        </p:spPr>
        <p:txBody>
          <a:bodyPr>
            <a:normAutofit/>
          </a:bodyPr>
          <a:lstStyle/>
          <a:p>
            <a:pPr algn="r"/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«Красоту, чистоту мы у старших берем,</a:t>
            </a:r>
            <a:b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Саги, сказки из прошлого тащим,</a:t>
            </a:r>
            <a:b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Потому, что добро остаётся добром</a:t>
            </a:r>
            <a:b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прошлом, будущем и настоящем.»</a:t>
            </a:r>
            <a:b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В.Высотский</a:t>
            </a:r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71600" y="2636912"/>
            <a:ext cx="7344816" cy="3489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Фольклор </a:t>
            </a: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важное средство воспитания в подрастающем человеке сознания своих национальных корней, характера мышления, воспитания патриотизма. Формируя устойчивый интерес к народному творчеству и знания о нем, мы воспитываем </a:t>
            </a:r>
            <a:r>
              <a:rPr lang="ru-RU" sz="23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уважение к народным традициям</a:t>
            </a:r>
            <a:r>
              <a:rPr lang="ru-RU" sz="23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это важное социально – нравственное качество личности.</a:t>
            </a:r>
            <a:endParaRPr lang="ru-RU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должны знать, что народное творчество – это художественное искусство, которое создает народ</a:t>
            </a:r>
            <a:r>
              <a:rPr lang="ru-RU" sz="2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9614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C0000"/>
                </a:solidFill>
              </a:rPr>
              <a:t/>
            </a:r>
            <a:br>
              <a:rPr lang="ru-RU" b="1" i="1" dirty="0" smtClean="0">
                <a:solidFill>
                  <a:srgbClr val="CC0000"/>
                </a:solidFill>
              </a:rPr>
            </a:br>
            <a:endParaRPr lang="ru-RU" b="1" i="1" dirty="0">
              <a:solidFill>
                <a:srgbClr val="CC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100" dirty="0" smtClean="0">
              <a:hlinkClick r:id="rId2"/>
            </a:endParaRPr>
          </a:p>
          <a:p>
            <a:endParaRPr lang="ru-RU" sz="1100" dirty="0">
              <a:hlinkClick r:id="rId2"/>
            </a:endParaRPr>
          </a:p>
          <a:p>
            <a:endParaRPr lang="ru-RU" sz="1100" dirty="0" smtClean="0">
              <a:hlinkClick r:id="rId2"/>
            </a:endParaRPr>
          </a:p>
          <a:p>
            <a:endParaRPr lang="ru-RU" sz="1100" dirty="0">
              <a:hlinkClick r:id="rId2"/>
            </a:endParaRPr>
          </a:p>
          <a:p>
            <a:endParaRPr lang="ru-RU" sz="800" dirty="0" smtClean="0">
              <a:hlinkClick r:id="rId2"/>
            </a:endParaRPr>
          </a:p>
          <a:p>
            <a:endParaRPr lang="ru-RU" sz="1100" dirty="0">
              <a:hlinkClick r:id="rId2"/>
            </a:endParaRPr>
          </a:p>
          <a:p>
            <a:endParaRPr lang="ru-RU" sz="1100" dirty="0" smtClean="0">
              <a:hlinkClick r:id="rId2"/>
            </a:endParaRPr>
          </a:p>
          <a:p>
            <a:endParaRPr lang="ru-RU" sz="1100" dirty="0">
              <a:hlinkClick r:id="rId2"/>
            </a:endParaRPr>
          </a:p>
          <a:p>
            <a:endParaRPr lang="ru-RU" sz="1100" dirty="0" smtClean="0">
              <a:hlinkClick r:id="rId2"/>
            </a:endParaRPr>
          </a:p>
          <a:p>
            <a:endParaRPr lang="ru-RU" sz="1100" dirty="0">
              <a:hlinkClick r:id="rId2"/>
            </a:endParaRPr>
          </a:p>
          <a:p>
            <a:endParaRPr lang="ru-RU" sz="1100" dirty="0" smtClean="0">
              <a:hlinkClick r:id="rId2"/>
            </a:endParaRPr>
          </a:p>
          <a:p>
            <a:endParaRPr lang="ru-RU" sz="1100" dirty="0">
              <a:hlinkClick r:id="rId2"/>
            </a:endParaRPr>
          </a:p>
          <a:p>
            <a:endParaRPr lang="ru-RU" sz="1100" dirty="0" smtClean="0">
              <a:hlinkClick r:id="rId2"/>
            </a:endParaRPr>
          </a:p>
          <a:p>
            <a:endParaRPr lang="ru-RU" sz="1100" dirty="0">
              <a:hlinkClick r:id="rId2"/>
            </a:endParaRPr>
          </a:p>
          <a:p>
            <a:endParaRPr lang="ru-RU" sz="1100" dirty="0" smtClean="0">
              <a:hlinkClick r:id="rId2"/>
            </a:endParaRPr>
          </a:p>
          <a:p>
            <a:endParaRPr lang="ru-RU" sz="1100" dirty="0">
              <a:hlinkClick r:id="rId2"/>
            </a:endParaRPr>
          </a:p>
          <a:p>
            <a:endParaRPr lang="ru-RU" sz="1100" dirty="0" smtClean="0">
              <a:hlinkClick r:id="rId2"/>
            </a:endParaRPr>
          </a:p>
          <a:p>
            <a:endParaRPr lang="ru-RU" sz="1100" dirty="0">
              <a:hlinkClick r:id="rId2"/>
            </a:endParaRPr>
          </a:p>
          <a:p>
            <a:endParaRPr lang="ru-RU" sz="1400" b="1" i="1" dirty="0" smtClean="0">
              <a:solidFill>
                <a:srgbClr val="CC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ru-RU" sz="1400" b="1" i="1" dirty="0">
              <a:solidFill>
                <a:srgbClr val="CC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25727"/>
            <a:ext cx="6424040" cy="402580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2123728" y="980728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+mj-lt"/>
              </a:rPr>
              <a:t>Спасибо за внимание</a:t>
            </a:r>
            <a:endParaRPr lang="ru-RU" sz="4000" b="1" i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9406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6048672" cy="1656184"/>
          </a:xfrm>
        </p:spPr>
        <p:txBody>
          <a:bodyPr>
            <a:normAutofit/>
          </a:bodyPr>
          <a:lstStyle/>
          <a:p>
            <a:pPr algn="r"/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691680" y="2564904"/>
            <a:ext cx="6624736" cy="35612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Admin\Desktop\фото сад\фольклор и финансовая\a88b7544-4683-4537-8424-aec9dde986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20688"/>
            <a:ext cx="5976664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161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916832"/>
            <a:ext cx="7128792" cy="4209331"/>
          </a:xfrm>
        </p:spPr>
        <p:txBody>
          <a:bodyPr>
            <a:normAutofit fontScale="62500" lnSpcReduction="20000"/>
          </a:bodyPr>
          <a:lstStyle/>
          <a:p>
            <a:pPr lvl="1"/>
            <a:r>
              <a:rPr lang="ru-RU" sz="2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 творческое   воображение  </a:t>
            </a:r>
          </a:p>
          <a:p>
            <a:r>
              <a:rPr lang="ru-RU" sz="2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(образные  высказывания  о     песне,  проявления  творческой активности);</a:t>
            </a:r>
          </a:p>
          <a:p>
            <a:pPr lvl="1"/>
            <a:r>
              <a:rPr lang="ru-RU" sz="2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Побуждать  детей  выражать  свои  музыкальные  </a:t>
            </a:r>
            <a:r>
              <a:rPr lang="en-US" sz="2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9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впечатления  в   исполнительской  и  творческой  </a:t>
            </a:r>
            <a:r>
              <a:rPr lang="en-US" sz="2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9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деятельности;</a:t>
            </a:r>
          </a:p>
          <a:p>
            <a:pPr lvl="1"/>
            <a:r>
              <a:rPr lang="ru-RU" sz="2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природную музыкальность детей, способность  к    </a:t>
            </a:r>
          </a:p>
          <a:p>
            <a:r>
              <a:rPr lang="ru-RU" sz="2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спонтанному  творческому  поведению;</a:t>
            </a:r>
          </a:p>
          <a:p>
            <a:pPr lvl="1"/>
            <a:r>
              <a:rPr lang="ru-RU" sz="2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Побуждать детей к различным  проявлениям  творчества:   </a:t>
            </a:r>
          </a:p>
          <a:p>
            <a:r>
              <a:rPr lang="ru-RU" sz="2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певческие импровизации, музыкально-ритмические </a:t>
            </a:r>
          </a:p>
          <a:p>
            <a:r>
              <a:rPr lang="ru-RU" sz="2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движения,  игра на детских музыкальных  инструментах;</a:t>
            </a:r>
          </a:p>
          <a:p>
            <a:pPr lvl="1"/>
            <a:r>
              <a:rPr lang="ru-RU" sz="2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 предпосылки  к  формированию  творческого  </a:t>
            </a:r>
          </a:p>
          <a:p>
            <a:r>
              <a:rPr lang="ru-RU" sz="2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мышления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dirty="0">
                <a:solidFill>
                  <a:srgbClr val="CC0000"/>
                </a:solidFill>
              </a:rPr>
              <a:t/>
            </a:r>
            <a:br>
              <a:rPr lang="ru-RU" b="1" i="1" dirty="0">
                <a:solidFill>
                  <a:srgbClr val="CC0000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8658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>
            <a:normAutofit/>
          </a:bodyPr>
          <a:lstStyle/>
          <a:p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916832"/>
            <a:ext cx="7128792" cy="4209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CC0000"/>
                </a:solidFill>
              </a:rPr>
              <a:t/>
            </a:r>
            <a:br>
              <a:rPr lang="ru-RU" b="1" i="1" dirty="0">
                <a:solidFill>
                  <a:srgbClr val="CC0000"/>
                </a:solidFill>
              </a:rPr>
            </a:br>
            <a:endParaRPr lang="ru-RU" dirty="0"/>
          </a:p>
        </p:txBody>
      </p:sp>
      <p:pic>
        <p:nvPicPr>
          <p:cNvPr id="2050" name="Picture 2" descr="C:\Users\Admin\Desktop\фото сад\фольклор и финансовая\3a90719e-dfc7-4c69-a2ba-320c610491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92696"/>
            <a:ext cx="561662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398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193121" y="1082535"/>
            <a:ext cx="5472608" cy="144016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</a:rPr>
              <a:t>Песенно-игровой фольклор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03648" y="3118813"/>
            <a:ext cx="2880320" cy="21602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Танцы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пением (хороводы)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29425" y="3140968"/>
            <a:ext cx="2973570" cy="21602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Народные</a:t>
            </a:r>
          </a:p>
          <a:p>
            <a:pPr lvl="0" algn="ctr"/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одвижные игры</a:t>
            </a:r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2507005" y="2615477"/>
            <a:ext cx="336803" cy="503336"/>
          </a:xfrm>
          <a:prstGeom prst="downArrow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876256" y="2557978"/>
            <a:ext cx="288032" cy="560835"/>
          </a:xfrm>
          <a:prstGeom prst="downArrow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124744"/>
            <a:ext cx="5760640" cy="135902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/>
            </a:r>
            <a:b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Танцы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 пением (хороводы)</a:t>
            </a: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564904"/>
            <a:ext cx="6984776" cy="3345235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старших групп учим «играть» народные песенки,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попевки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плясовые мелодии – т.е. выразительно «проживать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lv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песню, изображают картинки жизни</a:t>
            </a:r>
          </a:p>
          <a:p>
            <a:pPr marL="0" lv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(например, в старинной игровой песне «На горе-то калина» гуляют, ломают</a:t>
            </a:r>
          </a:p>
          <a:p>
            <a:pPr marL="0" lv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калину, рвут ветки, вяжут их в пучки и кладут около дорожки, «А мы сеяли, сеяли ленок», «Как на тоненький ледок» -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сюжетноигровая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нар.песня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Капустка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»).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232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7128792" cy="55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8386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980728"/>
            <a:ext cx="6912768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Народные подвижные игры</a:t>
            </a:r>
            <a:r>
              <a:rPr lang="ru-RU" b="1" i="1" dirty="0">
                <a:solidFill>
                  <a:srgbClr val="C00000"/>
                </a:solidFill>
              </a:rPr>
              <a:t/>
            </a:r>
            <a:br>
              <a:rPr lang="ru-RU" b="1" i="1" dirty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276872"/>
            <a:ext cx="7488832" cy="3777283"/>
          </a:xfr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000099"/>
                </a:solidFill>
                <a:latin typeface="Times New Roman"/>
              </a:rPr>
              <a:t>   </a:t>
            </a:r>
            <a:endParaRPr lang="ru-RU" sz="2000" dirty="0" smtClean="0">
              <a:solidFill>
                <a:srgbClr val="000099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sz="4900" b="1" dirty="0" smtClean="0">
                <a:solidFill>
                  <a:srgbClr val="C00000"/>
                </a:solidFill>
                <a:latin typeface="Times New Roman"/>
              </a:rPr>
              <a:t>Самые </a:t>
            </a:r>
            <a:r>
              <a:rPr lang="ru-RU" sz="4900" b="1" dirty="0">
                <a:solidFill>
                  <a:srgbClr val="C00000"/>
                </a:solidFill>
                <a:latin typeface="Times New Roman"/>
              </a:rPr>
              <a:t>любимые игры для детей - это подвижные игры.</a:t>
            </a:r>
            <a:r>
              <a:rPr lang="ru-RU" sz="4900" dirty="0">
                <a:solidFill>
                  <a:srgbClr val="002060"/>
                </a:solidFill>
                <a:latin typeface="Times New Roman"/>
              </a:rPr>
              <a:t> 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4900" dirty="0">
                <a:solidFill>
                  <a:srgbClr val="002060"/>
                </a:solidFill>
                <a:latin typeface="Times New Roman"/>
              </a:rPr>
              <a:t>Обучение фольклору должно носить живой непосредственный характер.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4900" dirty="0" smtClean="0">
                <a:solidFill>
                  <a:srgbClr val="002060"/>
                </a:solidFill>
                <a:latin typeface="Times New Roman"/>
              </a:rPr>
              <a:t>Игры</a:t>
            </a:r>
            <a:r>
              <a:rPr lang="ru-RU" sz="4900" dirty="0">
                <a:solidFill>
                  <a:srgbClr val="002060"/>
                </a:solidFill>
                <a:latin typeface="Times New Roman"/>
              </a:rPr>
              <a:t>, в основе которых часто бывают простые </a:t>
            </a:r>
            <a:r>
              <a:rPr lang="ru-RU" sz="4900" dirty="0" err="1">
                <a:solidFill>
                  <a:srgbClr val="002060"/>
                </a:solidFill>
                <a:latin typeface="Times New Roman"/>
              </a:rPr>
              <a:t>попевочки</a:t>
            </a:r>
            <a:r>
              <a:rPr lang="ru-RU" sz="4900" dirty="0">
                <a:solidFill>
                  <a:srgbClr val="002060"/>
                </a:solidFill>
                <a:latin typeface="Times New Roman"/>
              </a:rPr>
              <a:t> - это народные подвижные игры. Дети в таких играх показывают быстроту движений, ловкость, сообразительность</a:t>
            </a:r>
            <a:r>
              <a:rPr lang="ru-RU" sz="4900" dirty="0" smtClean="0">
                <a:solidFill>
                  <a:srgbClr val="002060"/>
                </a:solidFill>
                <a:latin typeface="Times New Roman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4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народных играх, </a:t>
            </a:r>
            <a:r>
              <a:rPr lang="ru-RU" sz="4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  <a:r>
              <a:rPr lang="ru-RU" sz="4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характеризуя какой-либо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4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персонаж, импровизируют в передаче образа (медведя — в игре «У </a:t>
            </a:r>
            <a:r>
              <a:rPr lang="ru-RU" sz="4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медведя во </a:t>
            </a:r>
            <a:r>
              <a:rPr lang="ru-RU" sz="4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бору», кота — в игре «Кот Васька</a:t>
            </a:r>
            <a:r>
              <a:rPr lang="ru-RU" sz="4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старика -  в игре «Дударь» </a:t>
            </a:r>
            <a:r>
              <a:rPr lang="ru-RU" sz="4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т. д</a:t>
            </a:r>
            <a:r>
              <a:rPr lang="ru-RU" sz="4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4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5078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10122</TotalTime>
  <Words>587</Words>
  <Application>Microsoft Office PowerPoint</Application>
  <PresentationFormat>Экран (4:3)</PresentationFormat>
  <Paragraphs>79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Муниципальное казенное общеобразовательное учреждение «Одоевская средняя общеобразовательная школа имени В.Д. Успенского» структурное подразделение детский сад «Березка» Народный фольклор, как средство духовно нравственных основ у детей дошкольного возраста</vt:lpstr>
      <vt:lpstr>«Красоту, чистоту мы у старших берем, Саги, сказки из прошлого тащим, Потому, что добро остаётся добром В прошлом, будущем и настоящем.» В.Высотский</vt:lpstr>
      <vt:lpstr>Презентация PowerPoint</vt:lpstr>
      <vt:lpstr>Задачи</vt:lpstr>
      <vt:lpstr>Презентация PowerPoint</vt:lpstr>
      <vt:lpstr>Презентация PowerPoint</vt:lpstr>
      <vt:lpstr> Танцы с пением (хороводы) </vt:lpstr>
      <vt:lpstr>Презентация PowerPoint</vt:lpstr>
      <vt:lpstr> Народные подвижные игры </vt:lpstr>
      <vt:lpstr>                      Русские народные игры имеют многовековую историю, они сохранились и дошли до наших дней из глубокой старины, передавались из поколения в поколение, вбирая в себя лучшие национальные традиции.  Много игр – хороводов русский народ проводил во время  народных праздников, обрядов.   Частью игры в традиционной народной культуре были пляски, хождение под песни, шалости, спортивные забавы, развлечения, подвижные игры. Игры-песни, игры-пляски, игры-хороводы, игры-сценки всегда создавали в русском празднике атмосферу радости и веселья.   </vt:lpstr>
      <vt:lpstr>                           </vt:lpstr>
      <vt:lpstr>                           </vt:lpstr>
      <vt:lpstr>Презентация PowerPoint</vt:lpstr>
      <vt:lpstr>Условия проведения игр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для презентации  «Фольклорные мотивы – 2»</dc:title>
  <dc:creator>user</dc:creator>
  <cp:lastModifiedBy>Admin</cp:lastModifiedBy>
  <cp:revision>38</cp:revision>
  <cp:lastPrinted>2023-10-30T09:57:40Z</cp:lastPrinted>
  <dcterms:created xsi:type="dcterms:W3CDTF">2018-10-29T15:55:07Z</dcterms:created>
  <dcterms:modified xsi:type="dcterms:W3CDTF">2023-10-30T10:01:57Z</dcterms:modified>
</cp:coreProperties>
</file>