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81" r:id="rId4"/>
    <p:sldId id="258" r:id="rId5"/>
    <p:sldId id="259" r:id="rId6"/>
    <p:sldId id="260" r:id="rId7"/>
    <p:sldId id="27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0" r:id="rId18"/>
    <p:sldId id="271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2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82BA7-3D96-4A15-B135-DD28AB7F29C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CBA2A-AF63-44E6-849E-0C89833D2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6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99288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9" y="3789040"/>
            <a:ext cx="3240360" cy="2376263"/>
          </a:xfrm>
          <a:pattFill prst="divot">
            <a:fgClr>
              <a:srgbClr val="424242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«Формирование предпосылок функциональной грамотности 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у детей дошкольного возраста»</a:t>
            </a:r>
          </a:p>
        </p:txBody>
      </p:sp>
    </p:spTree>
    <p:extLst>
      <p:ext uri="{BB962C8B-B14F-4D97-AF65-F5344CB8AC3E}">
        <p14:creationId xmlns:p14="http://schemas.microsoft.com/office/powerpoint/2010/main" val="306226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456384" cy="54868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грамотность»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848872" cy="5616624"/>
          </a:xfrm>
        </p:spPr>
        <p:txBody>
          <a:bodyPr>
            <a:normAutofit fontScale="47500" lnSpcReduction="20000"/>
          </a:bodyPr>
          <a:lstStyle/>
          <a:p>
            <a:pPr marL="68580" indent="0" algn="ctr">
              <a:buNone/>
            </a:pPr>
            <a:r>
              <a:rPr lang="ru-RU" sz="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ыл </a:t>
            </a:r>
            <a:r>
              <a:rPr lang="ru-RU" sz="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 в 1957 году в документах </a:t>
            </a: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ЮНЕСКО</a:t>
            </a:r>
          </a:p>
          <a:p>
            <a:pPr marL="68580" indent="0" algn="ctr">
              <a:buNone/>
            </a:pP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2019 году в РФ дан старт реализации Национального проекта ОБРАЗОВАНИЕ. Срок реализации проекта 5 лет, основная цель -  повысить качество образования на всех уровнях и ступенях, сделать образование в РФ конкурентно-способным на мировом уровне</a:t>
            </a: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" indent="0">
              <a:buNone/>
            </a:pPr>
            <a:endParaRPr lang="ru-RU" sz="4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Проект «Образование» включает 8 </a:t>
            </a:r>
            <a:r>
              <a:rPr lang="ru-RU" sz="4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подпроектов</a:t>
            </a:r>
            <a:r>
              <a:rPr lang="ru-RU" sz="4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Непосредственно  дошкольников затрагивают пять проектов: «Современная школа», «Успех каждого ребёнка», «Цифровая образовательная среда», «Поддержка семей имеющих детей», «Учитель будущего</a:t>
            </a: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4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педагог дошкольной образовательной организации должен понимать, что  функциональная грамотность – это способность человека адаптироваться к окружающей среде </a:t>
            </a: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функционировать в ней, применяя уже имеющиеся </a:t>
            </a: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знания </a:t>
            </a:r>
            <a:r>
              <a:rPr lang="ru-RU" sz="4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конкретных ситуациях, для решения разнообразных жизненных </a:t>
            </a: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задач.</a:t>
            </a:r>
            <a:endParaRPr lang="ru-RU" sz="4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0"/>
            <a:ext cx="3384376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для групп: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7920880" cy="5544616"/>
          </a:xfrm>
        </p:spPr>
        <p:txBody>
          <a:bodyPr>
            <a:noAutofit/>
          </a:bodyPr>
          <a:lstStyle/>
          <a:p>
            <a:pPr marL="68580" indent="0">
              <a:buNone/>
            </a:pPr>
            <a:endParaRPr lang="ru-RU" sz="36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3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3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1 группы: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Пачка чая стоит 120 рублей. В пачке 25 пакетиков чая. Сколько будет стоить 1 пакетик чая</a:t>
            </a: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8580" indent="0">
              <a:buNone/>
            </a:pPr>
            <a:endParaRPr lang="ru-RU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Математическая/финансовая 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грамотность –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 человека определять и понимать роль математики в мире, в котором он живёт, использовать математические навыки в повседневной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3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7920880" cy="5328592"/>
          </a:xfrm>
        </p:spPr>
        <p:txBody>
          <a:bodyPr>
            <a:normAutofit lnSpcReduction="10000"/>
          </a:bodyPr>
          <a:lstStyle/>
          <a:p>
            <a:r>
              <a:rPr lang="ru-RU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для 2 группы: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 попросили заварить чай. Не очень крепкий, ароматный, полезный. Какой чай и как Вы приготовите, используя собственный опыт?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marL="6858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Естественнонаучная-научная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экологическая грамотность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способность человека осваивать и использовать естественнонаучные знания для распознания и постановки вопросов, для освоения новых знаний и умения использовать их в дальнейшей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16016" y="0"/>
            <a:ext cx="338437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для групп: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9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992888" cy="5544616"/>
          </a:xfrm>
        </p:spPr>
        <p:txBody>
          <a:bodyPr>
            <a:normAutofit lnSpcReduction="10000"/>
          </a:bodyPr>
          <a:lstStyle/>
          <a:p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Задача для 3 группы: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Вы направились в магазин для покупки чая определенного сорта. Продавец продал Вам не тот, который бы Вам хотелось купить. Вы возвращаетесь в магазин, чтобы обменять товар. Какая грамотность, по Вашему мнению, пригодится для обмена покупки?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marL="6858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речевой активности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умение правильно и грамотно излагать свои мысли, иметь широкий словарный запас – следующий компонент функциональной грамотности на уровне дошкольного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16016" y="0"/>
            <a:ext cx="338437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для групп: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3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97" y="980728"/>
            <a:ext cx="682899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1704" y="-9939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дошкольника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700808"/>
            <a:ext cx="2197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Математическая/финансовая грамотность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6056" y="1900863"/>
            <a:ext cx="2125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Естественно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научная-научная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экологическая грамотность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8296" y="4581128"/>
            <a:ext cx="2197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ечевая активность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3789040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оциально-коммуникативная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22702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основе функциональной грамотности  лежит формирование важнейших компетенций, закладываемых в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предшкольный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период и ориентированных на следующие показатели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23652"/>
            <a:ext cx="8064896" cy="41296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успешно взаимодействовать с изменяющимся окружающим миром, используя свои способности для совершенствования;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решать различные, в том числе нестандартные учебные и жизненные задачи, обладать сформированными умениями строить алгоритмы основных видов 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строить социальные отношения в соответствии с нравственно-этическими требованиями социума, правилами партнерства и сотрудничества;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совокупность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рефлексивных умений, обеспечивающих оценку своей грамотности, стремление к дальнейшему образованию,  самообразованию и дальнейшему развитию, умением прогнозировать свое будущее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6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 anchor="ctr"/>
          <a:lstStyle/>
          <a:p>
            <a:pPr marL="68580" indent="0"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«ОВЛАДЕНИЕ = УСВОЕНИЕ + ПРИМЕНЕНИЕ НА ПРАКТИКЕ»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1663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Формула успеха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696020"/>
            <a:ext cx="4608512" cy="575731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Функционально грамотная личность</a:t>
            </a:r>
          </a:p>
          <a:p>
            <a:pPr marL="6858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Педагогические технологии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Ключевые компетенции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Педагог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21203"/>
            <a:ext cx="2525488" cy="155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73984"/>
            <a:ext cx="896098" cy="109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61" y="3325352"/>
            <a:ext cx="1436455" cy="143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97152"/>
            <a:ext cx="1916362" cy="145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5168"/>
            <a:ext cx="3456384" cy="52351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для групп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>
            <a:normAutofit/>
          </a:bodyPr>
          <a:lstStyle/>
          <a:p>
            <a:r>
              <a:rPr lang="ru-RU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для 1 группы: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Подумайте, каким образом педагог может заниматься самообразованием, повышать свою квалификацию? Напишите на лейке.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3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Функционально грамотный педагог должен уметь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7992888" cy="5472608"/>
          </a:xfrm>
        </p:spPr>
        <p:txBody>
          <a:bodyPr>
            <a:normAutofit fontScale="77500" lnSpcReduction="20000"/>
          </a:bodyPr>
          <a:lstStyle/>
          <a:p>
            <a:pPr marL="68580" indent="0" fontAlgn="base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 Мыслить критично: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ставить под сомнение факты, которые не проверены официальными данными или источниками, обращать внимание на конкретность цифр и суждений. Задавать себе вопросы: точна ли услышанная или увиденная информация, есть ли у нее обоснование, кто ее выдает и зачем, каков главный посыл.</a:t>
            </a:r>
          </a:p>
          <a:p>
            <a:pPr marL="68580" indent="0" fontAlgn="base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Развивать коммуникативные навыки: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формулировать главную мысль сообщения, создавать текст с учетом разных позиций — своей, слушателя (читателя), автора. Не бояться выступать перед публикой, делиться своими идеями и выносить их на обсуждение.</a:t>
            </a:r>
          </a:p>
          <a:p>
            <a:pPr marL="68580" indent="0" fontAlgn="base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 Участвовать в дискуссиях: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обсуждать тему, рассматривать ее с разных сторон и точек зрения, учиться понятно для собеседников выражать свои мысли вслух, изучить стратегии убеждения собеседников и ведения переговоров. Участвовать в конференциях и форумах.</a:t>
            </a:r>
          </a:p>
          <a:p>
            <a:pPr marL="68580" indent="0" fontAlgn="base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4. Расширять кругозор: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разбираться в искусстве, экологии, здоровом образе жизни, влиянии науки и техники на развитие общества. Как можно больше читать книг, журналов, изучать экспертные точки зрения. Можно периодически проверять свои знания в викторинах, интеллектуальных играх, участвовать в географических диктантах или «Тотальных диктантах» по русскому языку.</a:t>
            </a:r>
          </a:p>
          <a:p>
            <a:pPr marL="68580" indent="0" fontAlgn="base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5. Организовывать процесс познания: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ставить цели и задачи, разрабатывать поэтапный план, искать нестандартные решения, анализировать данные, делать выводы.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1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3600400" cy="620688"/>
          </a:xfrm>
        </p:spPr>
        <p:txBody>
          <a:bodyPr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Оцените знания по теме</a:t>
            </a:r>
            <a:endParaRPr lang="ru-RU" sz="2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136904" cy="56886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</a:t>
            </a: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</a:t>
            </a: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endParaRPr lang="ru-RU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85243"/>
              </p:ext>
            </p:extLst>
          </p:nvPr>
        </p:nvGraphicFramePr>
        <p:xfrm>
          <a:off x="755576" y="908720"/>
          <a:ext cx="7776864" cy="547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  <a:gridCol w="3888432"/>
              </a:tblGrid>
              <a:tr h="17281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-я ничего не знаю об этом</a:t>
                      </a:r>
                    </a:p>
                  </a:txBody>
                  <a:tcPr/>
                </a:tc>
              </a:tr>
              <a:tr h="18722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-имею представление по данной теме,     но недостаточное</a:t>
                      </a:r>
                    </a:p>
                  </a:txBody>
                  <a:tcPr/>
                </a:tc>
              </a:tr>
              <a:tr h="1702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buNone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-я изучал данную тему и могу                   поделиться опытом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3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7848872" cy="5616624"/>
          </a:xfrm>
        </p:spPr>
        <p:txBody>
          <a:bodyPr>
            <a:normAutofit/>
          </a:bodyPr>
          <a:lstStyle/>
          <a:p>
            <a:r>
              <a:rPr lang="ru-RU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для 2 группы: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Подберите 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педагогические технологии</a:t>
            </a:r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помогающие сформировать и развить функционально грамотную личность дошкольного возраста?  Напишите их на струйках воды.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5168"/>
            <a:ext cx="3456384" cy="5235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для групп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-34256"/>
            <a:ext cx="3352218" cy="67314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Педагогические технологии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7920880" cy="54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роблемно-диалогическая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технология освоения новых знаний, позволяющая формировать организационные, интеллектуальные и другие умения, в том числе умение самостоятельно осуществлять деятельность учения;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ехнология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формирования типа правильной читательской деятельности, создающая условия для развития важнейших коммуникативных умений;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ехнология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проектной деятельности, обеспечивающая условия для формирования организационных, интеллектуальных, коммуникативных и оценочных умений (подготовка различных плакатов, памяток, моделей, организация и проведение выставок, викторин, конкурсов, спектаклей, мини- исследований, предусматривающих обязательную презентацию полученных результатов, и др.);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нформационные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коммуникационные технологии, использование которых позволяет формировать основу таких важнейших интеллектуальных умений, как сравнение и обобщение, анализ и синтез.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4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7992888" cy="5256584"/>
          </a:xfrm>
        </p:spPr>
        <p:txBody>
          <a:bodyPr>
            <a:normAutofit/>
          </a:bodyPr>
          <a:lstStyle/>
          <a:p>
            <a:r>
              <a:rPr lang="ru-RU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для 3 группы: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Подберите 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компетенции</a:t>
            </a:r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(т.е. какими учебными действиями должен овладеть ребенок в </a:t>
            </a:r>
            <a:r>
              <a:rPr lang="ru-RU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предшкольный</a:t>
            </a:r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период). Напишите на яблоках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рганизационные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интеллектуальные, оценочные и коммуникативные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5168"/>
            <a:ext cx="3456384" cy="5235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для групп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3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280210" cy="6138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нужно поменять  педагогам ДОО в работе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7920880" cy="54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Стремиться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максимальной поддержке инициативы и самостоятельной активности детей в проектной деятельности, в решении образовательных и жизненных задач.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интегрированный подход, позволяющий решать задачи нескольких образовательных областей в рамках одного мероприятия (события).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организации образовательных мероприятий максимально активизировать психические процессы (внимание, воображение, мышление).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родителей с национальным проектом «Образование», понятием «функциональная грамотность», оказать поддержку в организации развивающей работы в условиях семьи.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изменения в среду группы, так чтобы само пространство группы стимулировало активности ребёнка (экспериментировать, наблюдать, творческая деятельность и др.) («среда группы – как второй педагог»).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0"/>
            <a:ext cx="3384376" cy="5486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это сделать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7848872" cy="5328592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Изучать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практики поддержки детской инициативы, в т. ч. зарубежный опыт. / Подготовка с детьми различных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плакатов.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Планировать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проводить образовательные мероприятия (в т. ч.  НОД) в группе и на прогулке, интегрируя несколько образовательных областей.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каждому образовательному мероприятию, в независимости от образовательной области, подбирать игры, упражнения, организационные моменты способствующие развитию психических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процессов.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/Формировать картотеку интересных приёмов, игр, упражнений. / Создавать образовательные «проблемные ситуации».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доступной форме представить основные положения проекта. / Показать открытое интегрированное образовательное мероприятие с детьми с последующим комментированием. / Организовывать мероприятия, где дети представят родителям результаты проекта, мини-исследования. / Активно привлекать родителей к совместной детско-взрослой исследовательской, проектной деятельности.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Познакомиться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 опытом организации среды в других ДОУ/ Не бояться пробовать.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9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грамотность детей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определенный уровень образованности детей дошкольного возраста на ступени дошкольного образования, выражающий степень овладения детьми ключевыми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компетенциями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>
            <a:normAutofit fontScale="92500"/>
          </a:bodyPr>
          <a:lstStyle/>
          <a:p>
            <a:pPr marL="6858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Мои ученики будут узнавать новое не от меня;</a:t>
            </a:r>
          </a:p>
          <a:p>
            <a:pPr marL="6858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Они будут открывать это новое сами.</a:t>
            </a:r>
          </a:p>
          <a:p>
            <a:pPr marL="6858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Моя задача - помочь им раскрыться и развить собственные идеи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6858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r">
              <a:buNone/>
            </a:pP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Иоганн Генрих 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Песталоцци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24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752"/>
            <a:ext cx="3528392" cy="60113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Притча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«Чайная церемония»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064896" cy="554461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«Сегодня изучите обряд чайной церемонии», – сказал учитель и дал своим ученикам свиток, в котором были описаны тонкости чайной церемонии. Ученики погрузились в чтение, а учитель ушел в парк и сидел там весь день, молясь и размышляя. Ученики успели обсудить и выучить все, что было записано на свитке. Наконец, учитель вернулся и спросил учеников о том, что они узнали. — Вот что мы узнали о чае, напитке богов: «Белый журавль моет голову» – это значит, прополощи чайник кипятком, – с гордостью сказал первый ученик. — Бодхисаттва входит во дворец, – это значит, положи чай в чайник, – добавил второй. — Струя греет чайник, – это значит, кипящей водой залей чайник, – подхватил третий. Так ученики один за другим рассказали учителю все подробности чайной церемонии. Только последний ученик ничего не сказал. Он взял чайник, заварил в нем чай по всем правилам чайной церемонии и напоил учителя чаем. — Твой рассказ был лучшим, – похвалил учитель последнего ученика. – Ты порадовал меня вкусным чаем, и тем, что постиг важное правило: «Говори не о том, что прочел, а о том, что понял». — Учитель, но этот ученик вообще ничего не говорил, – заметил кто-то. —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 всегда говорят громче, чем слова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– ответил учитель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0113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064896" cy="554461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Самые прочные знания, это те, которые добыты самостоятельным трудом</a:t>
            </a:r>
          </a:p>
          <a:p>
            <a:pPr marL="68580" indent="0">
              <a:buNone/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«Обучение в сотрудничестве» дает также положительные результаты, это интерактивный метод</a:t>
            </a:r>
          </a:p>
          <a:p>
            <a:pPr marL="68580" indent="0">
              <a:buNone/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применять знания в жизни, это самое главное, чему мы должны учить детей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3600400" cy="60113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Задания по группам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554461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для </a:t>
            </a:r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группы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Используя каждую букву слова «личность» записать личностные качества</a:t>
            </a: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для </a:t>
            </a:r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Подобрать слова-синонимы к слову «функционировать»</a:t>
            </a: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для </a:t>
            </a:r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группы: Дать определение слову «грамотность»</a:t>
            </a:r>
            <a:endParaRPr lang="ru-RU" sz="3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Функционально грамотная личность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23652"/>
            <a:ext cx="7848872" cy="3508977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человек, думающий и действующий с высокой степенью самостоятельности и ответственности, умеющий добывать нужные ему знания, способный свободно использовать их для решения жизненно необходимых задач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7920880" cy="5400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А. Леонтьев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8024" y="11663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Определение понятия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связана с готовностью: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23652"/>
            <a:ext cx="7992888" cy="40576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Добывать знания</a:t>
            </a:r>
          </a:p>
          <a:p>
            <a:pPr marL="68580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Применять знания и умения</a:t>
            </a:r>
          </a:p>
          <a:p>
            <a:pPr marL="68580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Оценивать знания и умения</a:t>
            </a:r>
          </a:p>
          <a:p>
            <a:pPr marL="68580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Осуществлять саморазвитие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1197</Words>
  <Application>Microsoft Office PowerPoint</Application>
  <PresentationFormat>Экран (4:3)</PresentationFormat>
  <Paragraphs>120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Остин</vt:lpstr>
      <vt:lpstr>Презентация PowerPoint</vt:lpstr>
      <vt:lpstr>Оцените знания по теме</vt:lpstr>
      <vt:lpstr>Презентация PowerPoint</vt:lpstr>
      <vt:lpstr>Притча  «Чайная церемония»</vt:lpstr>
      <vt:lpstr>Выводы</vt:lpstr>
      <vt:lpstr>Задания по группам</vt:lpstr>
      <vt:lpstr>Функционально грамотная личность</vt:lpstr>
      <vt:lpstr>Презентация PowerPoint</vt:lpstr>
      <vt:lpstr>Функциональная грамотность связана с готовностью:</vt:lpstr>
      <vt:lpstr>Термин  «Функциональная грамотность» </vt:lpstr>
      <vt:lpstr>Задачи для групп:</vt:lpstr>
      <vt:lpstr>Презентация PowerPoint</vt:lpstr>
      <vt:lpstr>Презентация PowerPoint</vt:lpstr>
      <vt:lpstr>Презентация PowerPoint</vt:lpstr>
      <vt:lpstr>В основе функциональной грамотности  лежит формирование важнейших компетенций, закладываемых в предшкольный период и ориентированных на следующие показатели:</vt:lpstr>
      <vt:lpstr>Презентация PowerPoint</vt:lpstr>
      <vt:lpstr>Презентация PowerPoint</vt:lpstr>
      <vt:lpstr>Задание для групп</vt:lpstr>
      <vt:lpstr>Функционально грамотный педагог должен уметь</vt:lpstr>
      <vt:lpstr>Презентация PowerPoint</vt:lpstr>
      <vt:lpstr>Педагогические технологии</vt:lpstr>
      <vt:lpstr>Презентация PowerPoint</vt:lpstr>
      <vt:lpstr>Что нужно поменять  педагогам ДОО в работе?</vt:lpstr>
      <vt:lpstr>Как это сделать?</vt:lpstr>
      <vt:lpstr>Функциональная грамотность детей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предпосылок функциональной грамотности  у детей дошкольного возраста»</dc:title>
  <dc:creator>User</dc:creator>
  <cp:lastModifiedBy>Admin</cp:lastModifiedBy>
  <cp:revision>45</cp:revision>
  <cp:lastPrinted>2023-11-21T08:24:38Z</cp:lastPrinted>
  <dcterms:created xsi:type="dcterms:W3CDTF">2022-02-02T08:08:31Z</dcterms:created>
  <dcterms:modified xsi:type="dcterms:W3CDTF">2023-11-21T10:43:49Z</dcterms:modified>
</cp:coreProperties>
</file>