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4" r:id="rId3"/>
    <p:sldId id="265" r:id="rId4"/>
    <p:sldId id="258" r:id="rId5"/>
    <p:sldId id="266" r:id="rId6"/>
    <p:sldId id="259" r:id="rId7"/>
    <p:sldId id="260" r:id="rId8"/>
    <p:sldId id="267" r:id="rId9"/>
    <p:sldId id="262" r:id="rId10"/>
    <p:sldId id="261" r:id="rId11"/>
    <p:sldId id="268" r:id="rId12"/>
    <p:sldId id="269" r:id="rId13"/>
    <p:sldId id="257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>
        <p:scale>
          <a:sx n="76" d="100"/>
          <a:sy n="76" d="100"/>
        </p:scale>
        <p:origin x="-1627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B480E-DCC8-48E2-8D71-080BA952C400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DDE34-3B6E-4DAA-86BD-3E448559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90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https://ds03.infourok.ru/uploads/ex/02cf/0001eb16-8cddfdf1/hello_html_m2d2241e1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" y="0"/>
            <a:ext cx="4676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ds03.infourok.ru/uploads/ex/02cf/0001eb16-8cddfdf1/hello_html_m2d2241e1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67696" y="0"/>
            <a:ext cx="4676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ds03.infourok.ru/uploads/ex/02cf/0001eb16-8cddfdf1/hello_html_m2d2241e1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60013" y="1120362"/>
            <a:ext cx="4676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ds03.infourok.ru/uploads/ex/02cf/0001eb16-8cddfdf1/hello_html_m2d2241e1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4073" y="1113668"/>
            <a:ext cx="4676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ds03.infourok.ru/uploads/ex/02cf/0001eb16-8cddfdf1/hello_html_m2d2241e1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4536" y="-1084609"/>
            <a:ext cx="4676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-fotki.yandex.ru/get/9323/47407354.ca2/0_1338d9_c50f1851_orig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4" y="-101140"/>
            <a:ext cx="2161660" cy="215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ds03.infourok.ru/uploads/ex/02cf/0001eb16-8cddfdf1/hello_html_m2d2241e1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2376264"/>
          </a:xfrm>
        </p:spPr>
        <p:txBody>
          <a:bodyPr>
            <a:norm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300" b="1" dirty="0" smtClean="0">
                <a:solidFill>
                  <a:srgbClr val="002060"/>
                </a:solidFill>
              </a:rPr>
              <a:t>Муниципальное казенное общеобразовательное учреждение «Одоевская средняя общеобразовательная школа имени В.Д. Успенского» структурное подразделение детский сад «Березка»</a:t>
            </a:r>
            <a:r>
              <a:rPr lang="ru-RU" b="1" i="1" dirty="0" smtClean="0">
                <a:solidFill>
                  <a:srgbClr val="CC0000"/>
                </a:solidFill>
              </a:rPr>
              <a:t/>
            </a:r>
            <a:br>
              <a:rPr lang="ru-RU" b="1" i="1" dirty="0" smtClean="0">
                <a:solidFill>
                  <a:srgbClr val="CC000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Народный фольклор, как средство духовно нравственных основ у детей дошкольного возраста</a:t>
            </a:r>
            <a:endParaRPr lang="ru-RU" sz="36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869160"/>
            <a:ext cx="3456384" cy="108012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Подготовила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Рожкова М.А.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5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195736" y="1600201"/>
            <a:ext cx="2300064" cy="28369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1052736"/>
            <a:ext cx="6923112" cy="3649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C:\Users\Admin\Desktop\фото сад\фото масленница и 23\90b3912f-3dc6-40b8-b605-196e4ec70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5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7416824" cy="92697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Условия проведения игр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2132856"/>
            <a:ext cx="7200800" cy="374441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проходить от простых к сложным, быть разнохарактерными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не ограничивать время на игры и, в то же время, уметь рационально оценивать, стоит ли повторять игру, с интересом ли дети её воспринимают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возможно, использование отдельно взятых игр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виде физкультминуток,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свободной деятельности,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режимных моментах 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д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структуру игры (правила, жребий, границы, наказания и т. д.)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Пожалуй, самым важным, что требуется педагогу для организации народных игр с детьми, –   самому быть ТВОРЧЕСКОЙ ЛИЧНОСТЬЮ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5374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2060848"/>
            <a:ext cx="4176464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Users\Admin\Desktop\фото сад\масленница\IMG-20210312-WA0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752528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10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C0000"/>
                </a:solidFill>
              </a:rPr>
              <a:t/>
            </a:r>
            <a:br>
              <a:rPr lang="ru-RU" b="1" i="1" dirty="0" smtClean="0">
                <a:solidFill>
                  <a:srgbClr val="CC0000"/>
                </a:solidFill>
              </a:rPr>
            </a:br>
            <a:endParaRPr lang="ru-RU" b="1" i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100" dirty="0" smtClean="0">
              <a:hlinkClick r:id="rId2"/>
            </a:endParaRPr>
          </a:p>
          <a:p>
            <a:endParaRPr lang="ru-RU" sz="1100" dirty="0">
              <a:hlinkClick r:id="rId2"/>
            </a:endParaRPr>
          </a:p>
          <a:p>
            <a:endParaRPr lang="ru-RU" sz="1100" dirty="0" smtClean="0">
              <a:hlinkClick r:id="rId2"/>
            </a:endParaRPr>
          </a:p>
          <a:p>
            <a:endParaRPr lang="ru-RU" sz="1100" dirty="0">
              <a:hlinkClick r:id="rId2"/>
            </a:endParaRPr>
          </a:p>
          <a:p>
            <a:endParaRPr lang="ru-RU" sz="800" dirty="0" smtClean="0">
              <a:hlinkClick r:id="rId2"/>
            </a:endParaRPr>
          </a:p>
          <a:p>
            <a:endParaRPr lang="ru-RU" sz="1100" dirty="0">
              <a:hlinkClick r:id="rId2"/>
            </a:endParaRPr>
          </a:p>
          <a:p>
            <a:endParaRPr lang="ru-RU" sz="1100" dirty="0" smtClean="0">
              <a:hlinkClick r:id="rId2"/>
            </a:endParaRPr>
          </a:p>
          <a:p>
            <a:endParaRPr lang="ru-RU" sz="1100" dirty="0">
              <a:hlinkClick r:id="rId2"/>
            </a:endParaRPr>
          </a:p>
          <a:p>
            <a:endParaRPr lang="ru-RU" sz="1100" dirty="0" smtClean="0">
              <a:hlinkClick r:id="rId2"/>
            </a:endParaRPr>
          </a:p>
          <a:p>
            <a:endParaRPr lang="ru-RU" sz="1100" dirty="0">
              <a:hlinkClick r:id="rId2"/>
            </a:endParaRPr>
          </a:p>
          <a:p>
            <a:endParaRPr lang="ru-RU" sz="1100" dirty="0" smtClean="0">
              <a:hlinkClick r:id="rId2"/>
            </a:endParaRPr>
          </a:p>
          <a:p>
            <a:endParaRPr lang="ru-RU" sz="1100" dirty="0">
              <a:hlinkClick r:id="rId2"/>
            </a:endParaRPr>
          </a:p>
          <a:p>
            <a:endParaRPr lang="ru-RU" sz="1100" dirty="0" smtClean="0">
              <a:hlinkClick r:id="rId2"/>
            </a:endParaRPr>
          </a:p>
          <a:p>
            <a:endParaRPr lang="ru-RU" sz="1100" dirty="0">
              <a:hlinkClick r:id="rId2"/>
            </a:endParaRPr>
          </a:p>
          <a:p>
            <a:endParaRPr lang="ru-RU" sz="1100" dirty="0" smtClean="0">
              <a:hlinkClick r:id="rId2"/>
            </a:endParaRPr>
          </a:p>
          <a:p>
            <a:endParaRPr lang="ru-RU" sz="1100" dirty="0">
              <a:hlinkClick r:id="rId2"/>
            </a:endParaRPr>
          </a:p>
          <a:p>
            <a:endParaRPr lang="ru-RU" sz="1100" dirty="0" smtClean="0">
              <a:hlinkClick r:id="rId2"/>
            </a:endParaRPr>
          </a:p>
          <a:p>
            <a:endParaRPr lang="ru-RU" sz="1100" dirty="0">
              <a:hlinkClick r:id="rId2"/>
            </a:endParaRPr>
          </a:p>
          <a:p>
            <a:endParaRPr lang="ru-RU" sz="1400" b="1" i="1" dirty="0" smtClean="0">
              <a:solidFill>
                <a:srgbClr val="CC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1400" b="1" i="1" dirty="0">
              <a:solidFill>
                <a:srgbClr val="CC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25727"/>
            <a:ext cx="6424040" cy="402580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123728" y="98072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Спасибо за внимание</a:t>
            </a:r>
            <a:endParaRPr lang="ru-RU" sz="40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40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344816" cy="2088232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«Красоту, чистоту мы у старших берем,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Саги, сказки из прошлого тащим,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Потому, что добро остаётся добром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прошлом, будущем и настоящем.»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В.Высотский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600" y="2636912"/>
            <a:ext cx="7344816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важное средство воспитания в подрастающем человеке сознания своих национальных корней, характера мышления, воспитания патриотизма. Формируя устойчивый интерес к народному творчеству и знания о нем, мы воспитываем </a:t>
            </a:r>
            <a:r>
              <a:rPr lang="ru-RU" sz="23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народным традициям</a:t>
            </a:r>
            <a:r>
              <a:rPr lang="ru-RU" sz="23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это важное социально – нравственное качество личности.</a:t>
            </a: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знать, что народное творчество – это художественное искусство, которое создает народ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6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6048672" cy="1656184"/>
          </a:xfrm>
        </p:spPr>
        <p:txBody>
          <a:bodyPr>
            <a:normAutofit/>
          </a:bodyPr>
          <a:lstStyle/>
          <a:p>
            <a:pPr algn="r"/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91680" y="2564904"/>
            <a:ext cx="6624736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фото сад\фольклор и финансовая\a88b7544-4683-4537-8424-aec9dde986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9766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16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2"/>
            <a:ext cx="7128792" cy="4209331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 творческое   воображение  </a:t>
            </a:r>
          </a:p>
          <a:p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(образные  высказывания  о     песне,  проявления  творческой активности);</a:t>
            </a:r>
          </a:p>
          <a:p>
            <a:pPr lvl="1"/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Побуждать  детей  выражать  свои  музыкальные  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впечатления  в   исполнительской  и  творческой  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деятельности;</a:t>
            </a:r>
          </a:p>
          <a:p>
            <a:pPr lvl="1"/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природную музыкальность детей, способность  к    </a:t>
            </a:r>
          </a:p>
          <a:p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спонтанному  творческому  поведению;</a:t>
            </a:r>
          </a:p>
          <a:p>
            <a:pPr lvl="1"/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детей к различным  проявлениям  творчества:   </a:t>
            </a:r>
          </a:p>
          <a:p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певческие импровизации, музыкально-ритмические </a:t>
            </a:r>
          </a:p>
          <a:p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движения,  игра на детских музыкальных  инструментах;</a:t>
            </a:r>
          </a:p>
          <a:p>
            <a:pPr lvl="1"/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 предпосылки  к  формированию  творческого  </a:t>
            </a:r>
          </a:p>
          <a:p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CC0000"/>
                </a:solidFill>
              </a:rPr>
              <a:t/>
            </a:r>
            <a:br>
              <a:rPr lang="ru-RU" b="1" i="1" dirty="0">
                <a:solidFill>
                  <a:srgbClr val="CC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65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/>
          </a:bodyPr>
          <a:lstStyle/>
          <a:p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2"/>
            <a:ext cx="7128792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CC0000"/>
                </a:solidFill>
              </a:rPr>
              <a:t/>
            </a:r>
            <a:br>
              <a:rPr lang="ru-RU" b="1" i="1" dirty="0">
                <a:solidFill>
                  <a:srgbClr val="CC0000"/>
                </a:solidFill>
              </a:rPr>
            </a:br>
            <a:endParaRPr lang="ru-RU" dirty="0"/>
          </a:p>
        </p:txBody>
      </p:sp>
      <p:pic>
        <p:nvPicPr>
          <p:cNvPr id="2050" name="Picture 2" descr="C:\Users\Admin\Desktop\фото сад\фольклор и финансовая\3a90719e-dfc7-4c69-a2ba-320c61049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6166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39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93121" y="1082535"/>
            <a:ext cx="5472608" cy="14401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Песенно-игровой фольклор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3118813"/>
            <a:ext cx="2880320" cy="21602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Танцы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пением (хороводы)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9425" y="3140968"/>
            <a:ext cx="2973570" cy="21602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</a:t>
            </a:r>
          </a:p>
          <a:p>
            <a:pPr lvl="0"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одвижные игры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507005" y="2615477"/>
            <a:ext cx="336803" cy="503336"/>
          </a:xfrm>
          <a:prstGeom prst="down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876256" y="2557978"/>
            <a:ext cx="288032" cy="560835"/>
          </a:xfrm>
          <a:prstGeom prst="down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24744"/>
            <a:ext cx="5760640" cy="13590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Танцы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пением (хороводы)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564904"/>
            <a:ext cx="6984776" cy="334523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старших групп учим «играть» народные песенки,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попевки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плясовые мелодии – т.е. выразительно «проживать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песню, изображают картинки жизни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в старинной игровой песне «На горе-то калина» гуляют, ломают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калину, рвут ветки, вяжут их в пучки и кладут около дорожки, «А мы сеяли, сеяли ленок», «Как на тоненький ледок» -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сюжетноигровая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нар.песня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Капустка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3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128792" cy="55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386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80728"/>
            <a:ext cx="6912768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Народные подвижные игры</a:t>
            </a: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2"/>
            <a:ext cx="7488832" cy="3777283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99"/>
                </a:solidFill>
                <a:latin typeface="Times New Roman"/>
              </a:rPr>
              <a:t>   </a:t>
            </a:r>
            <a:endParaRPr lang="ru-RU" sz="2000" dirty="0" smtClean="0">
              <a:solidFill>
                <a:srgbClr val="000099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4900" b="1" dirty="0" smtClean="0">
                <a:solidFill>
                  <a:srgbClr val="C00000"/>
                </a:solidFill>
                <a:latin typeface="Times New Roman"/>
              </a:rPr>
              <a:t>Самые </a:t>
            </a:r>
            <a:r>
              <a:rPr lang="ru-RU" sz="4900" b="1" dirty="0">
                <a:solidFill>
                  <a:srgbClr val="C00000"/>
                </a:solidFill>
                <a:latin typeface="Times New Roman"/>
              </a:rPr>
              <a:t>любимые игры для детей - это подвижные игры.</a:t>
            </a:r>
            <a:r>
              <a:rPr lang="ru-RU" sz="4900" dirty="0">
                <a:solidFill>
                  <a:srgbClr val="002060"/>
                </a:solidFill>
                <a:latin typeface="Times New Roman"/>
              </a:rPr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900" dirty="0">
                <a:solidFill>
                  <a:srgbClr val="002060"/>
                </a:solidFill>
                <a:latin typeface="Times New Roman"/>
              </a:rPr>
              <a:t>Обучение фольклору должно носить живой непосредственный характер.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/>
              </a:rPr>
              <a:t>Игры</a:t>
            </a:r>
            <a:r>
              <a:rPr lang="ru-RU" sz="4900" dirty="0">
                <a:solidFill>
                  <a:srgbClr val="002060"/>
                </a:solidFill>
                <a:latin typeface="Times New Roman"/>
              </a:rPr>
              <a:t>, в основе которых часто бывают простые </a:t>
            </a:r>
            <a:r>
              <a:rPr lang="ru-RU" sz="4900" dirty="0" err="1">
                <a:solidFill>
                  <a:srgbClr val="002060"/>
                </a:solidFill>
                <a:latin typeface="Times New Roman"/>
              </a:rPr>
              <a:t>попевочки</a:t>
            </a:r>
            <a:r>
              <a:rPr lang="ru-RU" sz="4900" dirty="0">
                <a:solidFill>
                  <a:srgbClr val="002060"/>
                </a:solidFill>
                <a:latin typeface="Times New Roman"/>
              </a:rPr>
              <a:t> - это народные подвижные игры. Дети в таких играх показывают быстроту движений, ловкость, сообразительность</a:t>
            </a:r>
            <a:r>
              <a:rPr lang="ru-RU" sz="4900" dirty="0" smtClean="0">
                <a:solidFill>
                  <a:srgbClr val="002060"/>
                </a:solidFill>
                <a:latin typeface="Times New Roman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народных играх, </a:t>
            </a:r>
            <a:r>
              <a:rPr lang="ru-RU" sz="4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характеризуя какой-либо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персонаж, импровизируют в передаче образа (медведя — в игре «У </a:t>
            </a:r>
            <a:r>
              <a:rPr lang="ru-RU" sz="4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медведя во </a:t>
            </a:r>
            <a:r>
              <a:rPr lang="ru-RU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бору», кота — в игре «Кот Васька</a:t>
            </a:r>
            <a:r>
              <a:rPr lang="ru-RU" sz="4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старика -  в игре «Дударь» </a:t>
            </a:r>
            <a:r>
              <a:rPr lang="ru-RU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 д</a:t>
            </a:r>
            <a:r>
              <a:rPr lang="ru-RU" sz="4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4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07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10101</TotalTime>
  <Words>216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Муниципальное казенное общеобразовательное учреждение «Одоевская средняя общеобразовательная школа имени В.Д. Успенского» структурное подразделение детский сад «Березка» Народный фольклор, как средство духовно нравственных основ у детей дошкольного возраста</vt:lpstr>
      <vt:lpstr>«Красоту, чистоту мы у старших берем, Саги, сказки из прошлого тащим, Потому, что добро остаётся добром В прошлом, будущем и настоящем.» В.Высотский</vt:lpstr>
      <vt:lpstr>Презентация PowerPoint</vt:lpstr>
      <vt:lpstr>Задачи</vt:lpstr>
      <vt:lpstr>Презентация PowerPoint</vt:lpstr>
      <vt:lpstr>Презентация PowerPoint</vt:lpstr>
      <vt:lpstr> Танцы с пением (хороводы) </vt:lpstr>
      <vt:lpstr>Презентация PowerPoint</vt:lpstr>
      <vt:lpstr> Народные подвижные игры </vt:lpstr>
      <vt:lpstr>Презентация PowerPoint</vt:lpstr>
      <vt:lpstr>Условия проведения игр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  «Фольклорные мотивы – 2»</dc:title>
  <dc:creator>user</dc:creator>
  <cp:lastModifiedBy>Admin</cp:lastModifiedBy>
  <cp:revision>34</cp:revision>
  <cp:lastPrinted>2023-10-20T10:22:38Z</cp:lastPrinted>
  <dcterms:created xsi:type="dcterms:W3CDTF">2018-10-29T15:55:07Z</dcterms:created>
  <dcterms:modified xsi:type="dcterms:W3CDTF">2023-10-29T10:46:43Z</dcterms:modified>
</cp:coreProperties>
</file>