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67" r:id="rId13"/>
    <p:sldId id="268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8F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F2B66-E816-4588-ABF9-EE2495FFCF92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8FB74-8429-4444-951D-035C78883E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526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F2B66-E816-4588-ABF9-EE2495FFCF92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8FB74-8429-4444-951D-035C78883E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968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F2B66-E816-4588-ABF9-EE2495FFCF92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8FB74-8429-4444-951D-035C78883E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541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F2B66-E816-4588-ABF9-EE2495FFCF92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8FB74-8429-4444-951D-035C78883E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075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F2B66-E816-4588-ABF9-EE2495FFCF92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8FB74-8429-4444-951D-035C78883E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546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F2B66-E816-4588-ABF9-EE2495FFCF92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8FB74-8429-4444-951D-035C78883E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216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F2B66-E816-4588-ABF9-EE2495FFCF92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8FB74-8429-4444-951D-035C78883E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411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F2B66-E816-4588-ABF9-EE2495FFCF92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8FB74-8429-4444-951D-035C78883E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30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F2B66-E816-4588-ABF9-EE2495FFCF92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8FB74-8429-4444-951D-035C78883E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164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F2B66-E816-4588-ABF9-EE2495FFCF92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8FB74-8429-4444-951D-035C78883E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71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F2B66-E816-4588-ABF9-EE2495FFCF92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8FB74-8429-4444-951D-035C78883E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696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F2B66-E816-4588-ABF9-EE2495FFCF92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8FB74-8429-4444-951D-035C78883E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46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3962" y="1196752"/>
            <a:ext cx="7796075" cy="4116661"/>
          </a:xfrm>
        </p:spPr>
        <p:txBody>
          <a:bodyPr>
            <a:normAutofit fontScale="92500" lnSpcReduction="20000"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47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Федеральная образовательная программа дошкольного образования»</a:t>
            </a:r>
          </a:p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47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Переход и внедрение </a:t>
            </a:r>
          </a:p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47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образовательный процесс ДОУ</a:t>
            </a:r>
            <a:endParaRPr lang="ru-RU" sz="47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3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626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2C92CA-B68D-42D5-B771-CF411DEC23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4187542" cy="61206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CE0AB74-DD3B-4A5E-82D4-11C6AC2064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3078" y="366069"/>
            <a:ext cx="4188315" cy="608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935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F2247D-64CA-421F-9008-70AA12068F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00" y="361517"/>
            <a:ext cx="4187542" cy="604867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2E5BBDB-C1EE-40B1-8BC5-81ED10C8A7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542" y="361517"/>
            <a:ext cx="4187542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848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F5DC07D-BE83-45C2-9D76-18801918F3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45" y="368660"/>
            <a:ext cx="4168155" cy="61206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3B53DD4-6D14-42A5-B26D-49003CEBAD8C}"/>
              </a:ext>
            </a:extLst>
          </p:cNvPr>
          <p:cNvSpPr txBox="1"/>
          <p:nvPr/>
        </p:nvSpPr>
        <p:spPr>
          <a:xfrm>
            <a:off x="4716016" y="1089898"/>
            <a:ext cx="388843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Помимо основных государственных праздников,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рекомендованных ФОП,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в образовательный процесс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будут включены региональные праздники.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7364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0A00C0-B653-4EAA-A5A7-3607F792B3B7}"/>
              </a:ext>
            </a:extLst>
          </p:cNvPr>
          <p:cNvSpPr txBox="1"/>
          <p:nvPr/>
        </p:nvSpPr>
        <p:spPr>
          <a:xfrm>
            <a:off x="1763688" y="2060848"/>
            <a:ext cx="61764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Включить по желанию региональный компонент </a:t>
            </a:r>
            <a:r>
              <a:rPr lang="ru-RU" dirty="0" err="1"/>
              <a:t>компонент</a:t>
            </a:r>
            <a:r>
              <a:rPr lang="ru-RU" dirty="0"/>
              <a:t>.</a:t>
            </a:r>
          </a:p>
          <a:p>
            <a:r>
              <a:rPr lang="ru-RU" dirty="0"/>
              <a:t>Если нет, то слайд удалить</a:t>
            </a:r>
          </a:p>
        </p:txBody>
      </p:sp>
    </p:spTree>
    <p:extLst>
      <p:ext uri="{BB962C8B-B14F-4D97-AF65-F5344CB8AC3E}">
        <p14:creationId xmlns:p14="http://schemas.microsoft.com/office/powerpoint/2010/main" val="3320313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0A00C0-B653-4EAA-A5A7-3607F792B3B7}"/>
              </a:ext>
            </a:extLst>
          </p:cNvPr>
          <p:cNvSpPr txBox="1"/>
          <p:nvPr/>
        </p:nvSpPr>
        <p:spPr>
          <a:xfrm>
            <a:off x="899592" y="620688"/>
            <a:ext cx="748883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rgbClr val="002060"/>
                </a:solidFill>
              </a:rPr>
              <a:t>Спасибо за внимание!</a:t>
            </a:r>
            <a:br>
              <a:rPr lang="ru-RU" sz="4400" dirty="0">
                <a:solidFill>
                  <a:srgbClr val="002060"/>
                </a:solidFill>
              </a:rPr>
            </a:br>
            <a:r>
              <a:rPr lang="ru-RU" sz="4400" dirty="0">
                <a:solidFill>
                  <a:srgbClr val="002060"/>
                </a:solidFill>
              </a:rPr>
              <a:t>Поздравляем </a:t>
            </a:r>
          </a:p>
          <a:p>
            <a:pPr algn="ctr"/>
            <a:r>
              <a:rPr lang="ru-RU" sz="4400" dirty="0">
                <a:solidFill>
                  <a:srgbClr val="002060"/>
                </a:solidFill>
              </a:rPr>
              <a:t>с началом учебного года!</a:t>
            </a:r>
            <a:br>
              <a:rPr lang="ru-RU" sz="4400" dirty="0">
                <a:solidFill>
                  <a:srgbClr val="002060"/>
                </a:solidFill>
              </a:rPr>
            </a:br>
            <a:r>
              <a:rPr lang="ru-RU" sz="4400" dirty="0">
                <a:solidFill>
                  <a:srgbClr val="002060"/>
                </a:solidFill>
              </a:rPr>
              <a:t>Надеемся на активное</a:t>
            </a:r>
          </a:p>
          <a:p>
            <a:pPr algn="ctr"/>
            <a:r>
              <a:rPr lang="ru-RU" sz="4400" dirty="0">
                <a:solidFill>
                  <a:srgbClr val="002060"/>
                </a:solidFill>
              </a:rPr>
              <a:t> взаимодействие </a:t>
            </a:r>
          </a:p>
          <a:p>
            <a:pPr algn="ctr"/>
            <a:r>
              <a:rPr lang="ru-RU" sz="4400" dirty="0">
                <a:solidFill>
                  <a:srgbClr val="002060"/>
                </a:solidFill>
              </a:rPr>
              <a:t>и сотрудничество </a:t>
            </a:r>
          </a:p>
          <a:p>
            <a:pPr algn="ctr"/>
            <a:r>
              <a:rPr lang="ru-RU" sz="4400" dirty="0">
                <a:solidFill>
                  <a:srgbClr val="002060"/>
                </a:solidFill>
              </a:rPr>
              <a:t>в вопросах воспитания </a:t>
            </a:r>
          </a:p>
          <a:p>
            <a:pPr algn="ctr"/>
            <a:r>
              <a:rPr lang="ru-RU" sz="4400" dirty="0">
                <a:solidFill>
                  <a:srgbClr val="002060"/>
                </a:solidFill>
              </a:rPr>
              <a:t>и обучения наших детей!</a:t>
            </a:r>
          </a:p>
        </p:txBody>
      </p:sp>
    </p:spTree>
    <p:extLst>
      <p:ext uri="{BB962C8B-B14F-4D97-AF65-F5344CB8AC3E}">
        <p14:creationId xmlns:p14="http://schemas.microsoft.com/office/powerpoint/2010/main" val="3119571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16632"/>
            <a:ext cx="8784976" cy="309634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" y="260648"/>
            <a:ext cx="8589640" cy="2520279"/>
          </a:xfrm>
        </p:spPr>
        <p:txBody>
          <a:bodyPr>
            <a:noAutofit/>
          </a:bodyPr>
          <a:lstStyle/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Федеральная образовательная программа дошкольного образования </a:t>
            </a:r>
            <a:r>
              <a:rPr lang="ru-RU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(далее — Федеральная программа)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разработана в соответствии с Порядком разработки и утверждения федеральных основных общеобразовательных программ, утверждённым приказом Министерства просвещения Российской Федерации от 25 ноября 2022 г. № 1028 (зарегистрирован Министерством юстиции Российской Федерации 28 декабря 2022 г., регистрационный № 71847).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EE575D8-1CCC-4330-A2B1-85AED21EF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3308151"/>
            <a:ext cx="2051328" cy="30963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A8FFEA9-2FF5-49D4-9EC0-B976A3DEE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4" y="3376465"/>
            <a:ext cx="6048672" cy="307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681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Федеральная образовательная программа дошкольного образования </a:t>
            </a:r>
            <a:r>
              <a:rPr lang="ru-RU" sz="2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(ФОП ДО)</a:t>
            </a:r>
            <a:r>
              <a:rPr lang="ru-RU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это норматив, который был разработан с целью реализации нескольких функций:</a:t>
            </a:r>
            <a:b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1540" y="2616364"/>
            <a:ext cx="8229600" cy="3764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570463" y="2015591"/>
            <a:ext cx="6197267" cy="802140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450215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создать единое федеральное образовательное пространство для воспитания и развития дошкольников;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Блок-схема: процесс 19"/>
          <p:cNvSpPr/>
          <p:nvPr/>
        </p:nvSpPr>
        <p:spPr>
          <a:xfrm>
            <a:off x="1597278" y="3140968"/>
            <a:ext cx="6408712" cy="576064"/>
          </a:xfrm>
          <a:prstGeom prst="flowChartProcess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450215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обеспечить детям и родителям равные и качественные условия дошкольного образования на всей территории России;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Нашивка 21"/>
          <p:cNvSpPr/>
          <p:nvPr/>
        </p:nvSpPr>
        <p:spPr>
          <a:xfrm>
            <a:off x="800578" y="2149257"/>
            <a:ext cx="576064" cy="576064"/>
          </a:xfrm>
          <a:prstGeom prst="chevron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Нашивка 27"/>
          <p:cNvSpPr/>
          <p:nvPr/>
        </p:nvSpPr>
        <p:spPr>
          <a:xfrm>
            <a:off x="726377" y="3195667"/>
            <a:ext cx="576064" cy="576064"/>
          </a:xfrm>
          <a:prstGeom prst="chevron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22" y="4220279"/>
            <a:ext cx="6223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41" y="5731758"/>
            <a:ext cx="6223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1500432" y="3953319"/>
            <a:ext cx="6480720" cy="158280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450215" algn="just">
              <a:lnSpc>
                <a:spcPct val="107000"/>
              </a:lnSpc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 родины и семьи;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представления о семейном укладе и родной земле</a:t>
            </a:r>
          </a:p>
          <a:p>
            <a:pPr marL="0" marR="0" lvl="0" indent="450215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89581" y="5713429"/>
            <a:ext cx="6480720" cy="606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450215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и развивать ребенка с активной гражданской позицией, патриотическими взглядами и ценностями.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174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199D4F7-6C84-46A6-907D-EA7E156F5121}"/>
              </a:ext>
            </a:extLst>
          </p:cNvPr>
          <p:cNvSpPr txBox="1"/>
          <p:nvPr/>
        </p:nvSpPr>
        <p:spPr>
          <a:xfrm>
            <a:off x="683568" y="692696"/>
            <a:ext cx="7632848" cy="5605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Работать по ФОП наш коллектив начинает </a:t>
            </a:r>
          </a:p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1 сентября 2023 года.</a:t>
            </a:r>
            <a:endParaRPr lang="ru-RU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 остается неизменным соотношение обязательной 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(не менее 60%)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и вариативной части программы 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(не более 40%)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по вашему мнению, входит в вариативную часть 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(часть, формируемую участниками образовательных отношений)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Главная особенность документа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он позволяет объединить образование и воспитание дошкольников в один гармоничный процесс.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Еще одна отличительная особенность программы — воспитание патриотических чувств, любви и уважения к Родине. 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728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B237498-026C-4DED-B10A-0CBD2864DDDB}"/>
              </a:ext>
            </a:extLst>
          </p:cNvPr>
          <p:cNvSpPr txBox="1"/>
          <p:nvPr/>
        </p:nvSpPr>
        <p:spPr>
          <a:xfrm>
            <a:off x="611560" y="548680"/>
            <a:ext cx="8136904" cy="5218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содержит в себе учебно-методические документы и состоит из трех разделов: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целевого, содержательного и организационного.</a:t>
            </a:r>
            <a:endPara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Целевом разделе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представлены цели, задачи и принципы. Раскрыты планируемые результаты по. Описана педагогическая диагностика.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Содержательный раздел. 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Включает в себя 3 части: Федеральную рабочую программу образования; Федеральную рабочую программу воспитания; программу коррекционно-развивающей работы.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Организационный раздел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ФОП ДО описывает условия реализации программы: психолого-педагогические и кадровые условия, обустройство РППС, материально-техническое обеспечение. Также появился Федеральный календарный план воспитательной работы.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365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C678D25-BA0C-4DB2-8D6C-6E77D045FD69}"/>
              </a:ext>
            </a:extLst>
          </p:cNvPr>
          <p:cNvSpPr txBox="1"/>
          <p:nvPr/>
        </p:nvSpPr>
        <p:spPr>
          <a:xfrm>
            <a:off x="539552" y="476672"/>
            <a:ext cx="7992888" cy="3296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Целью Федеральной образовательной  программы является разностороннее развитие ребёнка в период дошкольного детства с учётом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3C114A-7A46-466A-8139-20EDD58F864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5696" y="3284984"/>
            <a:ext cx="5190606" cy="342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85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5F9ADA9-BA4F-4B56-8BBB-F57CA224E728}"/>
              </a:ext>
            </a:extLst>
          </p:cNvPr>
          <p:cNvSpPr txBox="1"/>
          <p:nvPr/>
        </p:nvSpPr>
        <p:spPr>
          <a:xfrm>
            <a:off x="251520" y="476672"/>
            <a:ext cx="8424936" cy="5679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Федеральной программы достигается через следующих задач:</a:t>
            </a:r>
            <a:endParaRPr lang="ru-RU" sz="1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единых для Российской Федерации содержание ДО и планируемых результатов освоение образовательной программы ДО;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приобщение детей </a:t>
            </a:r>
            <a:r>
              <a:rPr lang="ru-RU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(в соответствии с возрастными особенностями)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к базовым ценностям российского народа –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формирования ценностного отношения к окружающему миру, становления опята действий и поступков на основе осмысления ценностей;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 </a:t>
            </a:r>
            <a:r>
              <a:rPr lang="ru-RU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(структурирование)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содержания образовательной деятельности на основе учета возрастных и индивидуальных особенностей развития;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развития физических, личностных, нравственных качеств и основ патриотизма, интеллектуальных и художественно-творческих способностей ребенка, его инициативности, самостоятельности и ответственности;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 родителей </a:t>
            </a:r>
            <a:r>
              <a:rPr lang="ru-RU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(законных представителей)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в вопросах воспитания, обучения и развития, охраны и укрепления здоровья детей, обеспечения их безопасности;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765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B9AE4E5-6BAB-448B-A746-67357051C8CB}"/>
              </a:ext>
            </a:extLst>
          </p:cNvPr>
          <p:cNvSpPr txBox="1"/>
          <p:nvPr/>
        </p:nvSpPr>
        <p:spPr>
          <a:xfrm>
            <a:off x="467544" y="620688"/>
            <a:ext cx="8064896" cy="58443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Федеральная программа построена на следующих принципах ДО, установленных ФГОС ДО:</a:t>
            </a:r>
            <a:endParaRPr lang="ru-RU" sz="12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полноценное проживание ребенком всех этапов детства (младенческого, раннего и дошкольного возраста, обогащение </a:t>
            </a:r>
            <a:r>
              <a:rPr lang="ru-RU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(амплификация)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детского развития;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содействие и сотрудничество детей и родителей (законных представителей, совершеннолетних членов семьи, принимающих участие в воспитании детей младенческого, раннего и дошкольного возраста, а также педагогических работников </a:t>
            </a:r>
            <a:r>
              <a:rPr lang="ru-RU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(далее вместе – взрослые)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 признание ребенка полноценным участником </a:t>
            </a:r>
            <a:r>
              <a:rPr lang="ru-RU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(субъектом)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образовательных отношений;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5) поддержка инициативы детей в различных видах деятельности;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6) сотрудничество ДОО с семьей;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7) приобщение детей к социокультурным нормам, традициям семьи, общества и государства;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8) формирование познавательных интересов и познавательных действий ребенка в различных видах деятельности;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9) возрастная адекватность дошкольного образования (соответствие условий, требований, методов возрасту и особенностям развития);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10) учет этнокультурной ситуации развития детей.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040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0B07C44-4119-4FFA-BF5C-6DA412EC2F7C}"/>
              </a:ext>
            </a:extLst>
          </p:cNvPr>
          <p:cNvSpPr txBox="1"/>
          <p:nvPr/>
        </p:nvSpPr>
        <p:spPr>
          <a:xfrm>
            <a:off x="521790" y="476672"/>
            <a:ext cx="7920880" cy="26462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Планируемые результаты реализации </a:t>
            </a:r>
          </a:p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программы</a:t>
            </a:r>
            <a:endParaRPr lang="ru-RU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ФГОС ДО специфика дошкольного возраста и системные особенности ДО делают неправомерными требования от ребенка дошкольного возраста конкретных образовательных достижений. Поэтому планируемые результаты освоения Федеральной программы представляют собой 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возрастные характеристики возможных достижений ребенка дошкольного возраста на разных возрастных этапах и к завершению ДО.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62CB53-C854-4EB9-845D-4E53179FEE99}"/>
              </a:ext>
            </a:extLst>
          </p:cNvPr>
          <p:cNvSpPr txBox="1"/>
          <p:nvPr/>
        </p:nvSpPr>
        <p:spPr>
          <a:xfrm>
            <a:off x="755576" y="3933056"/>
            <a:ext cx="7704856" cy="21522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Степень выраженности возрастных характеристик возможных достижений может различаться у детей одного возраста по причине высокой индивидуализации их психического развития и разных стартовых условий освоения образовательной программы. Обозначенные различия не должны быть констатированы как трудности ребенка в освоении образовательной программы ДОО и не подразумевают его включения в соответствующую целевую группу.</a:t>
            </a:r>
            <a:endParaRPr lang="ru-RU" sz="1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0254BAC-16BA-4099-8B69-79D91441781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1790" y="3122909"/>
            <a:ext cx="1501068" cy="105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2496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959</Words>
  <Application>Microsoft Office PowerPoint</Application>
  <PresentationFormat>Экран (4:3)</PresentationFormat>
  <Paragraphs>59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Symbol</vt:lpstr>
      <vt:lpstr>Times New Roman</vt:lpstr>
      <vt:lpstr>Тема Office</vt:lpstr>
      <vt:lpstr>Презентация PowerPoint</vt:lpstr>
      <vt:lpstr>Презентация PowerPoint</vt:lpstr>
      <vt:lpstr>  Федеральная образовательная программа дошкольного образования (ФОП ДО) — это норматив, который был разработан с целью реализации нескольких функций: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Наименование учреждения</dc:title>
  <dc:creator>Asus</dc:creator>
  <cp:lastModifiedBy>Оксана Халиуллина</cp:lastModifiedBy>
  <cp:revision>17</cp:revision>
  <dcterms:created xsi:type="dcterms:W3CDTF">2021-10-04T06:01:53Z</dcterms:created>
  <dcterms:modified xsi:type="dcterms:W3CDTF">2023-08-28T08:57:12Z</dcterms:modified>
</cp:coreProperties>
</file>