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6484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076" autoAdjust="0"/>
  </p:normalViewPr>
  <p:slideViewPr>
    <p:cSldViewPr snapToGrid="0">
      <p:cViewPr varScale="1">
        <p:scale>
          <a:sx n="63" d="100"/>
          <a:sy n="63" d="100"/>
        </p:scale>
        <p:origin x="9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3DA26-06D0-4294-A852-CE5AFDF1ED4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5163" y="4643438"/>
            <a:ext cx="5318125" cy="4397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550" y="928370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A0ABB-F053-477F-AB72-1BC980CD5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082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A0ABB-F053-477F-AB72-1BC980CD5D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4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86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00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44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27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81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36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36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44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5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05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00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A0BB2-3083-419E-AC20-B3AA37781EB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06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Стрелка вправо 51"/>
          <p:cNvSpPr/>
          <p:nvPr/>
        </p:nvSpPr>
        <p:spPr>
          <a:xfrm rot="5400000">
            <a:off x="8672236" y="5719489"/>
            <a:ext cx="460025" cy="369201"/>
          </a:xfrm>
          <a:prstGeom prst="rightArrow">
            <a:avLst>
              <a:gd name="adj1" fmla="val 50000"/>
              <a:gd name="adj2" fmla="val 119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7929" y="1328805"/>
            <a:ext cx="1425153" cy="4093494"/>
          </a:xfrm>
          <a:prstGeom prst="roundRect">
            <a:avLst/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dirty="0">
                <a:latin typeface="Franklin Gothic Medium Cond" panose="020B0606030402020204" pitchFamily="34" charset="0"/>
              </a:rPr>
              <a:t>Родитель (законный представитель)- заявитель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54912" y="2281845"/>
            <a:ext cx="1243914" cy="2617052"/>
          </a:xfrm>
          <a:prstGeom prst="roundRect">
            <a:avLst/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dirty="0">
                <a:latin typeface="Franklin Gothic Medium Cond" panose="020B0606030402020204" pitchFamily="34" charset="0"/>
              </a:rPr>
              <a:t>Орган местного самоуправления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09321" y="2281845"/>
            <a:ext cx="1680296" cy="2617052"/>
          </a:xfrm>
          <a:prstGeom prst="roundRect">
            <a:avLst/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300" dirty="0">
                <a:latin typeface="Franklin Gothic Medium Cond" panose="020B0606030402020204" pitchFamily="34" charset="0"/>
              </a:rPr>
              <a:t>Заявление </a:t>
            </a:r>
            <a:r>
              <a:rPr lang="ru-RU" sz="1300">
                <a:latin typeface="Franklin Gothic Medium Cond" panose="020B0606030402020204" pitchFamily="34" charset="0"/>
              </a:rPr>
              <a:t>о </a:t>
            </a:r>
            <a:r>
              <a:rPr lang="ru-RU" sz="1300" smtClean="0">
                <a:latin typeface="Franklin Gothic Medium Cond" panose="020B0606030402020204" pitchFamily="34" charset="0"/>
              </a:rPr>
              <a:t>назначении</a:t>
            </a:r>
          </a:p>
          <a:p>
            <a:pPr algn="ctr"/>
            <a:r>
              <a:rPr lang="ru-RU" sz="1300" smtClean="0">
                <a:latin typeface="Franklin Gothic Medium Cond" panose="020B0606030402020204" pitchFamily="34" charset="0"/>
              </a:rPr>
              <a:t>компенсации</a:t>
            </a:r>
            <a:endParaRPr lang="ru-RU" sz="1300" dirty="0">
              <a:latin typeface="Franklin Gothic Medium Cond" panose="020B0606030402020204" pitchFamily="34" charset="0"/>
            </a:endParaRPr>
          </a:p>
          <a:p>
            <a:pPr algn="ctr"/>
            <a:r>
              <a:rPr lang="ru-RU" sz="1300" dirty="0">
                <a:latin typeface="Franklin Gothic Medium Cond" panose="020B0606030402020204" pitchFamily="34" charset="0"/>
              </a:rPr>
              <a:t> и документы (сведения)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652043" y="3111144"/>
            <a:ext cx="1243914" cy="1799971"/>
          </a:xfrm>
          <a:prstGeom prst="roundRect">
            <a:avLst/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Регистрация </a:t>
            </a:r>
            <a:r>
              <a:rPr lang="ru-RU" sz="1400" dirty="0">
                <a:latin typeface="Franklin Gothic Medium Cond" panose="020B0606030402020204" pitchFamily="34" charset="0"/>
              </a:rPr>
              <a:t>заявления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652043" y="1053883"/>
            <a:ext cx="1243914" cy="1795338"/>
          </a:xfrm>
          <a:prstGeom prst="roundRect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Решение об отказе в приеме документов</a:t>
            </a:r>
          </a:p>
        </p:txBody>
      </p:sp>
      <p:sp>
        <p:nvSpPr>
          <p:cNvPr id="21" name="Развернутая стрелка 20"/>
          <p:cNvSpPr/>
          <p:nvPr/>
        </p:nvSpPr>
        <p:spPr>
          <a:xfrm rot="10800000" flipV="1">
            <a:off x="780364" y="562637"/>
            <a:ext cx="6572935" cy="532905"/>
          </a:xfrm>
          <a:prstGeom prst="uturnArrow">
            <a:avLst>
              <a:gd name="adj1" fmla="val 31491"/>
              <a:gd name="adj2" fmla="val 25000"/>
              <a:gd name="adj3" fmla="val 38683"/>
              <a:gd name="adj4" fmla="val 50000"/>
              <a:gd name="adj5" fmla="val 100000"/>
            </a:avLst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596644" y="801415"/>
            <a:ext cx="1243914" cy="2084173"/>
          </a:xfrm>
          <a:prstGeom prst="roundRect">
            <a:avLst/>
          </a:prstGeom>
          <a:ln w="635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dirty="0">
                <a:latin typeface="Franklin Gothic Medium Cond" panose="020B0606030402020204" pitchFamily="34" charset="0"/>
              </a:rPr>
              <a:t>Межведомственное взаимодействие (ПФР, ФНС, МВД)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350278" y="801414"/>
            <a:ext cx="1243914" cy="2084173"/>
          </a:xfrm>
          <a:prstGeom prst="roundRect">
            <a:avLst/>
          </a:prstGeom>
          <a:ln w="635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dirty="0">
                <a:latin typeface="Franklin Gothic Medium Cond" panose="020B0606030402020204" pitchFamily="34" charset="0"/>
              </a:rPr>
              <a:t>Орган местного самоуправления</a:t>
            </a:r>
          </a:p>
        </p:txBody>
      </p:sp>
      <p:sp>
        <p:nvSpPr>
          <p:cNvPr id="30" name="Стрелка вправо 29"/>
          <p:cNvSpPr/>
          <p:nvPr/>
        </p:nvSpPr>
        <p:spPr>
          <a:xfrm rot="19341950">
            <a:off x="7687122" y="2741733"/>
            <a:ext cx="968338" cy="43602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91" y="3080254"/>
            <a:ext cx="1290521" cy="18617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0" t="3255" r="18488" b="3875"/>
          <a:stretch/>
        </p:blipFill>
        <p:spPr>
          <a:xfrm>
            <a:off x="2744538" y="3614935"/>
            <a:ext cx="1026977" cy="951464"/>
          </a:xfrm>
          <a:prstGeom prst="rect">
            <a:avLst/>
          </a:prstGeom>
        </p:spPr>
      </p:pic>
      <p:sp>
        <p:nvSpPr>
          <p:cNvPr id="38" name="Скругленная прямоугольная выноска 37"/>
          <p:cNvSpPr/>
          <p:nvPr/>
        </p:nvSpPr>
        <p:spPr>
          <a:xfrm>
            <a:off x="1871570" y="1318556"/>
            <a:ext cx="1703122" cy="789708"/>
          </a:xfrm>
          <a:prstGeom prst="wedgeRoundRectCallout">
            <a:avLst>
              <a:gd name="adj1" fmla="val -51058"/>
              <a:gd name="adj2" fmla="val 183399"/>
              <a:gd name="adj3" fmla="val 16667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Franklin Gothic Medium Cond" panose="020B0606030402020204" pitchFamily="34" charset="0"/>
              </a:rPr>
              <a:t>Лично</a:t>
            </a:r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4190116" y="1328805"/>
            <a:ext cx="1761240" cy="789708"/>
          </a:xfrm>
          <a:prstGeom prst="wedgeRoundRectCallout">
            <a:avLst>
              <a:gd name="adj1" fmla="val -45850"/>
              <a:gd name="adj2" fmla="val 180271"/>
              <a:gd name="adj3" fmla="val 16667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Franklin Gothic Medium Cond" panose="020B0606030402020204" pitchFamily="34" charset="0"/>
              </a:rPr>
              <a:t>Бумажный </a:t>
            </a:r>
          </a:p>
          <a:p>
            <a:r>
              <a:rPr lang="ru-RU" sz="1400" dirty="0">
                <a:latin typeface="Franklin Gothic Medium Cond" panose="020B0606030402020204" pitchFamily="34" charset="0"/>
              </a:rPr>
              <a:t>носитель</a:t>
            </a:r>
          </a:p>
        </p:txBody>
      </p:sp>
      <p:sp>
        <p:nvSpPr>
          <p:cNvPr id="46" name="Скругленная прямоугольная выноска 45"/>
          <p:cNvSpPr/>
          <p:nvPr/>
        </p:nvSpPr>
        <p:spPr>
          <a:xfrm>
            <a:off x="1865207" y="5062693"/>
            <a:ext cx="1703123" cy="903740"/>
          </a:xfrm>
          <a:prstGeom prst="wedgeRoundRectCallout">
            <a:avLst>
              <a:gd name="adj1" fmla="val -51234"/>
              <a:gd name="adj2" fmla="val -170489"/>
              <a:gd name="adj3" fmla="val 16667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Franklin Gothic Medium Cond" panose="020B0606030402020204" pitchFamily="34" charset="0"/>
              </a:rPr>
              <a:t>Через </a:t>
            </a:r>
          </a:p>
          <a:p>
            <a:r>
              <a:rPr lang="ru-RU" sz="1400" dirty="0">
                <a:latin typeface="Franklin Gothic Medium Cond" panose="020B0606030402020204" pitchFamily="34" charset="0"/>
              </a:rPr>
              <a:t>ЕПГУ</a:t>
            </a:r>
          </a:p>
        </p:txBody>
      </p:sp>
      <p:sp>
        <p:nvSpPr>
          <p:cNvPr id="47" name="Скругленная прямоугольная выноска 46"/>
          <p:cNvSpPr/>
          <p:nvPr/>
        </p:nvSpPr>
        <p:spPr>
          <a:xfrm>
            <a:off x="4190117" y="5066500"/>
            <a:ext cx="1872522" cy="864976"/>
          </a:xfrm>
          <a:prstGeom prst="wedgeRoundRectCallout">
            <a:avLst>
              <a:gd name="adj1" fmla="val -45711"/>
              <a:gd name="adj2" fmla="val -182996"/>
              <a:gd name="adj3" fmla="val 16667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300" dirty="0" smtClean="0">
                <a:latin typeface="Franklin Gothic Medium Cond" panose="020B0606030402020204" pitchFamily="34" charset="0"/>
              </a:rPr>
              <a:t>Электронная </a:t>
            </a:r>
            <a:endParaRPr lang="ru-RU" sz="1300" dirty="0">
              <a:latin typeface="Franklin Gothic Medium Cond" panose="020B0606030402020204" pitchFamily="34" charset="0"/>
            </a:endParaRPr>
          </a:p>
          <a:p>
            <a:r>
              <a:rPr lang="ru-RU" sz="1300" dirty="0">
                <a:latin typeface="Franklin Gothic Medium Cond" panose="020B0606030402020204" pitchFamily="34" charset="0"/>
              </a:rPr>
              <a:t>форма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5992304" y="2470804"/>
            <a:ext cx="614145" cy="41478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231" y="1998093"/>
            <a:ext cx="1045824" cy="75895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84" y="1444063"/>
            <a:ext cx="559192" cy="55919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200" y="5150134"/>
            <a:ext cx="735227" cy="735227"/>
          </a:xfrm>
          <a:prstGeom prst="rect">
            <a:avLst/>
          </a:prstGeom>
        </p:spPr>
      </p:pic>
      <p:sp>
        <p:nvSpPr>
          <p:cNvPr id="48" name="Скругленный прямоугольник 47"/>
          <p:cNvSpPr/>
          <p:nvPr/>
        </p:nvSpPr>
        <p:spPr>
          <a:xfrm>
            <a:off x="9956567" y="4617714"/>
            <a:ext cx="1983435" cy="988297"/>
          </a:xfrm>
          <a:prstGeom prst="roundRect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4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Об отказе в компенсации </a:t>
            </a: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605" y="4978551"/>
            <a:ext cx="805114" cy="584270"/>
          </a:xfrm>
          <a:prstGeom prst="rect">
            <a:avLst/>
          </a:prstGeom>
        </p:spPr>
      </p:pic>
      <p:sp>
        <p:nvSpPr>
          <p:cNvPr id="50" name="Скругленный прямоугольник 49"/>
          <p:cNvSpPr/>
          <p:nvPr/>
        </p:nvSpPr>
        <p:spPr>
          <a:xfrm>
            <a:off x="7964933" y="4617714"/>
            <a:ext cx="1873428" cy="1003055"/>
          </a:xfrm>
          <a:prstGeom prst="roundRect">
            <a:avLst/>
          </a:prstGeom>
          <a:ln w="635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400" dirty="0">
                <a:latin typeface="Franklin Gothic Medium Cond" panose="020B0606030402020204" pitchFamily="34" charset="0"/>
              </a:rPr>
              <a:t>О назначении компенсации 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9754799" y="1638590"/>
            <a:ext cx="555703" cy="41220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8596644" y="3414993"/>
            <a:ext cx="3090771" cy="753808"/>
          </a:xfrm>
          <a:prstGeom prst="roundRect">
            <a:avLst/>
          </a:prstGeom>
          <a:ln w="635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Franklin Gothic Medium Cond" panose="020B0606030402020204" pitchFamily="34" charset="0"/>
              </a:rPr>
              <a:t>Принятие </a:t>
            </a:r>
            <a:r>
              <a:rPr lang="ru-RU" sz="1400" dirty="0">
                <a:latin typeface="Franklin Gothic Medium Cond" panose="020B0606030402020204" pitchFamily="34" charset="0"/>
              </a:rPr>
              <a:t>решения</a:t>
            </a: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58" y="3988314"/>
            <a:ext cx="748872" cy="748872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154" y="5186182"/>
            <a:ext cx="635143" cy="636031"/>
          </a:xfrm>
          <a:prstGeom prst="rect">
            <a:avLst/>
          </a:prstGeom>
        </p:spPr>
      </p:pic>
      <p:sp>
        <p:nvSpPr>
          <p:cNvPr id="24" name="Стрелка вправо 23"/>
          <p:cNvSpPr/>
          <p:nvPr/>
        </p:nvSpPr>
        <p:spPr>
          <a:xfrm rot="5400000">
            <a:off x="8874820" y="4141432"/>
            <a:ext cx="461151" cy="41809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10902155" y="4135485"/>
            <a:ext cx="451262" cy="420097"/>
          </a:xfrm>
          <a:prstGeom prst="rightArrow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 rot="5400000">
            <a:off x="10690992" y="2854811"/>
            <a:ext cx="595479" cy="42009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276" y="3572839"/>
            <a:ext cx="1164362" cy="886306"/>
          </a:xfrm>
          <a:prstGeom prst="rect">
            <a:avLst/>
          </a:prstGeom>
        </p:spPr>
      </p:pic>
      <p:sp>
        <p:nvSpPr>
          <p:cNvPr id="41" name="Стрелка вправо 40"/>
          <p:cNvSpPr/>
          <p:nvPr/>
        </p:nvSpPr>
        <p:spPr>
          <a:xfrm>
            <a:off x="5992304" y="4217292"/>
            <a:ext cx="621240" cy="4612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054" y="1780585"/>
            <a:ext cx="1164362" cy="886306"/>
          </a:xfrm>
          <a:prstGeom prst="rect">
            <a:avLst/>
          </a:prstGeom>
        </p:spPr>
      </p:pic>
      <p:sp>
        <p:nvSpPr>
          <p:cNvPr id="3" name="Прямоугольник: скругленные противолежащие углы 2">
            <a:extLst>
              <a:ext uri="{FF2B5EF4-FFF2-40B4-BE49-F238E27FC236}">
                <a16:creationId xmlns:a16="http://schemas.microsoft.com/office/drawing/2014/main" id="{D6D74453-7816-4226-8A02-DBFD9FE19DD5}"/>
              </a:ext>
            </a:extLst>
          </p:cNvPr>
          <p:cNvSpPr/>
          <p:nvPr/>
        </p:nvSpPr>
        <p:spPr>
          <a:xfrm>
            <a:off x="197929" y="60155"/>
            <a:ext cx="11887429" cy="432414"/>
          </a:xfrm>
          <a:prstGeom prst="round2DiagRect">
            <a:avLst/>
          </a:prstGeom>
          <a:solidFill>
            <a:schemeClr val="lt1">
              <a:alpha val="75000"/>
            </a:schemeClr>
          </a:solidFill>
          <a:ln w="38100"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Памятка о порядке обращения за получением компенсации родительской платы за присмотр и уход за ребенком в детском саду</a:t>
            </a:r>
          </a:p>
        </p:txBody>
      </p:sp>
      <p:sp>
        <p:nvSpPr>
          <p:cNvPr id="45" name="Развернутая стрелка 20">
            <a:extLst>
              <a:ext uri="{FF2B5EF4-FFF2-40B4-BE49-F238E27FC236}">
                <a16:creationId xmlns:a16="http://schemas.microsoft.com/office/drawing/2014/main" id="{E60C5DE6-13D5-4AD1-A668-BE1F79D2D801}"/>
              </a:ext>
            </a:extLst>
          </p:cNvPr>
          <p:cNvSpPr/>
          <p:nvPr/>
        </p:nvSpPr>
        <p:spPr>
          <a:xfrm rot="10800000">
            <a:off x="696187" y="5586095"/>
            <a:ext cx="10367779" cy="633730"/>
          </a:xfrm>
          <a:prstGeom prst="uturnArrow">
            <a:avLst>
              <a:gd name="adj1" fmla="val 22245"/>
              <a:gd name="adj2" fmla="val 25000"/>
              <a:gd name="adj3" fmla="val 35878"/>
              <a:gd name="adj4" fmla="val 45108"/>
              <a:gd name="adj5" fmla="val 10000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581" y="3500439"/>
            <a:ext cx="595649" cy="59326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123" y="5111862"/>
            <a:ext cx="782462" cy="40738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56" y="2122392"/>
            <a:ext cx="971529" cy="61621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330" y="1397027"/>
            <a:ext cx="568408" cy="623415"/>
          </a:xfrm>
          <a:prstGeom prst="rect">
            <a:avLst/>
          </a:prstGeom>
        </p:spPr>
      </p:pic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7625" y="6273959"/>
            <a:ext cx="12085357" cy="545741"/>
          </a:xfrm>
          <a:prstGeom prst="round2DiagRect">
            <a:avLst/>
          </a:prstGeom>
          <a:solidFill>
            <a:schemeClr val="lt1">
              <a:alpha val="75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sz="1600" b="1" dirty="0" smtClean="0">
                <a:solidFill>
                  <a:srgbClr val="FF0000"/>
                </a:solidFill>
              </a:rPr>
              <a:t>ВНИМАНИЕ !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 Для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назначения компенсации с 1 января 2023 года заявитель вправе подать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заявление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на получение компенсации и документы (сведения) до 31 марта 2023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г.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7" name="Стрелка вправо 56"/>
          <p:cNvSpPr/>
          <p:nvPr/>
        </p:nvSpPr>
        <p:spPr>
          <a:xfrm>
            <a:off x="3964638" y="3328415"/>
            <a:ext cx="809578" cy="41478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право 57"/>
          <p:cNvSpPr/>
          <p:nvPr/>
        </p:nvSpPr>
        <p:spPr>
          <a:xfrm>
            <a:off x="1530767" y="3328414"/>
            <a:ext cx="809578" cy="41478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26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102</Words>
  <Application>Microsoft Office PowerPoint</Application>
  <PresentationFormat>Широкоэкранный</PresentationFormat>
  <Paragraphs>22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Medium Cond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о ??????????????????????</dc:title>
  <dc:creator>Я</dc:creator>
  <cp:lastModifiedBy>Юля</cp:lastModifiedBy>
  <cp:revision>61</cp:revision>
  <cp:lastPrinted>2022-11-16T14:38:04Z</cp:lastPrinted>
  <dcterms:created xsi:type="dcterms:W3CDTF">2022-11-16T13:36:43Z</dcterms:created>
  <dcterms:modified xsi:type="dcterms:W3CDTF">2023-03-02T08:41:37Z</dcterms:modified>
</cp:coreProperties>
</file>