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60" r:id="rId4"/>
  </p:sldMasterIdLst>
  <p:notesMasterIdLst>
    <p:notesMasterId r:id="rId65"/>
  </p:notesMasterIdLst>
  <p:handoutMasterIdLst>
    <p:handoutMasterId r:id="rId66"/>
  </p:handoutMasterIdLst>
  <p:sldIdLst>
    <p:sldId id="382" r:id="rId5"/>
    <p:sldId id="431" r:id="rId6"/>
    <p:sldId id="470" r:id="rId7"/>
    <p:sldId id="443" r:id="rId8"/>
    <p:sldId id="435" r:id="rId9"/>
    <p:sldId id="362" r:id="rId10"/>
    <p:sldId id="444" r:id="rId11"/>
    <p:sldId id="426" r:id="rId12"/>
    <p:sldId id="455" r:id="rId13"/>
    <p:sldId id="464" r:id="rId14"/>
    <p:sldId id="463" r:id="rId15"/>
    <p:sldId id="462" r:id="rId16"/>
    <p:sldId id="335" r:id="rId17"/>
    <p:sldId id="467" r:id="rId18"/>
    <p:sldId id="468" r:id="rId19"/>
    <p:sldId id="469" r:id="rId20"/>
    <p:sldId id="429" r:id="rId21"/>
    <p:sldId id="437" r:id="rId22"/>
    <p:sldId id="342" r:id="rId23"/>
    <p:sldId id="385" r:id="rId24"/>
    <p:sldId id="471" r:id="rId25"/>
    <p:sldId id="457" r:id="rId26"/>
    <p:sldId id="465" r:id="rId27"/>
    <p:sldId id="406" r:id="rId28"/>
    <p:sldId id="364" r:id="rId29"/>
    <p:sldId id="417" r:id="rId30"/>
    <p:sldId id="430" r:id="rId31"/>
    <p:sldId id="439" r:id="rId32"/>
    <p:sldId id="370" r:id="rId33"/>
    <p:sldId id="413" r:id="rId34"/>
    <p:sldId id="414" r:id="rId35"/>
    <p:sldId id="420" r:id="rId36"/>
    <p:sldId id="371" r:id="rId37"/>
    <p:sldId id="459" r:id="rId38"/>
    <p:sldId id="460" r:id="rId39"/>
    <p:sldId id="449" r:id="rId40"/>
    <p:sldId id="416" r:id="rId41"/>
    <p:sldId id="450" r:id="rId42"/>
    <p:sldId id="453" r:id="rId43"/>
    <p:sldId id="423" r:id="rId44"/>
    <p:sldId id="451" r:id="rId45"/>
    <p:sldId id="440" r:id="rId46"/>
    <p:sldId id="422" r:id="rId47"/>
    <p:sldId id="365" r:id="rId48"/>
    <p:sldId id="428" r:id="rId49"/>
    <p:sldId id="375" r:id="rId50"/>
    <p:sldId id="458" r:id="rId51"/>
    <p:sldId id="390" r:id="rId52"/>
    <p:sldId id="410" r:id="rId53"/>
    <p:sldId id="408" r:id="rId54"/>
    <p:sldId id="452" r:id="rId55"/>
    <p:sldId id="441" r:id="rId56"/>
    <p:sldId id="373" r:id="rId57"/>
    <p:sldId id="418" r:id="rId58"/>
    <p:sldId id="415" r:id="rId59"/>
    <p:sldId id="424" r:id="rId60"/>
    <p:sldId id="407" r:id="rId61"/>
    <p:sldId id="377" r:id="rId62"/>
    <p:sldId id="442" r:id="rId63"/>
    <p:sldId id="378" r:id="rId64"/>
  </p:sldIdLst>
  <p:sldSz cx="9144000" cy="5143500" type="screen16x9"/>
  <p:notesSz cx="9775825" cy="6669088"/>
  <p:defaultTextStyle>
    <a:defPPr>
      <a:defRPr lang="en-US"/>
    </a:defPPr>
    <a:lvl1pPr marL="0" algn="l" defTabSz="38961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89616" algn="l" defTabSz="38961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79233" algn="l" defTabSz="38961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68849" algn="l" defTabSz="38961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558464" algn="l" defTabSz="38961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948081" algn="l" defTabSz="38961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337697" algn="l" defTabSz="38961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727313" algn="l" defTabSz="38961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3116929" algn="l" defTabSz="38961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31">
          <p15:clr>
            <a:srgbClr val="A4A3A4"/>
          </p15:clr>
        </p15:guide>
        <p15:guide id="2" pos="2145">
          <p15:clr>
            <a:srgbClr val="A4A3A4"/>
          </p15:clr>
        </p15:guide>
        <p15:guide id="3" orient="horz" pos="3079">
          <p15:clr>
            <a:srgbClr val="A4A3A4"/>
          </p15:clr>
        </p15:guide>
        <p15:guide id="4" pos="2102">
          <p15:clr>
            <a:srgbClr val="A4A3A4"/>
          </p15:clr>
        </p15:guide>
        <p15:guide id="5" orient="horz" pos="2136">
          <p15:clr>
            <a:srgbClr val="A4A3A4"/>
          </p15:clr>
        </p15:guide>
        <p15:guide id="6" orient="horz" pos="2101">
          <p15:clr>
            <a:srgbClr val="A4A3A4"/>
          </p15:clr>
        </p15:guide>
        <p15:guide id="7" pos="3144">
          <p15:clr>
            <a:srgbClr val="A4A3A4"/>
          </p15:clr>
        </p15:guide>
        <p15:guide id="8" pos="308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Владелец" initials="В" lastIdx="39" clrIdx="0"/>
  <p:cmAuthor id="71" name="Пользователь Microsoft Office" initials="Office [70]" lastIdx="1" clrIdx="71">
    <p:extLst/>
  </p:cmAuthor>
  <p:cmAuthor id="1" name="Н. А. Золотарёв" initials="НЗ_" lastIdx="1" clrIdx="1"/>
  <p:cmAuthor id="72" name="Пользователь Microsoft Office" initials="Office [71]" lastIdx="1" clrIdx="72">
    <p:extLst/>
  </p:cmAuthor>
  <p:cmAuthor id="2" name="Пользователь Microsoft Office" initials="Office" lastIdx="1" clrIdx="2">
    <p:extLst/>
  </p:cmAuthor>
  <p:cmAuthor id="73" name="Пользователь Microsoft Office" initials="Office [72]" lastIdx="1" clrIdx="73">
    <p:extLst/>
  </p:cmAuthor>
  <p:cmAuthor id="3" name="Пользователь Microsoft Office" initials="Office [2]" lastIdx="1" clrIdx="3">
    <p:extLst/>
  </p:cmAuthor>
  <p:cmAuthor id="74" name="Пользователь Microsoft Office" initials="Office [73]" lastIdx="1" clrIdx="74">
    <p:extLst/>
  </p:cmAuthor>
  <p:cmAuthor id="4" name="Пользователь Microsoft Office" initials="Office [3]" lastIdx="1" clrIdx="4">
    <p:extLst/>
  </p:cmAuthor>
  <p:cmAuthor id="75" name="Пользователь Microsoft Office" initials="Office [74]" lastIdx="1" clrIdx="75">
    <p:extLst/>
  </p:cmAuthor>
  <p:cmAuthor id="5" name="Пользователь Microsoft Office" initials="Office [4]" lastIdx="1" clrIdx="5">
    <p:extLst/>
  </p:cmAuthor>
  <p:cmAuthor id="76" name="Пользователь Microsoft Office" initials="Office [75]" lastIdx="1" clrIdx="76">
    <p:extLst/>
  </p:cmAuthor>
  <p:cmAuthor id="6" name="Пользователь Microsoft Office" initials="Office [5]" lastIdx="1" clrIdx="6">
    <p:extLst/>
  </p:cmAuthor>
  <p:cmAuthor id="77" name="Пользователь Microsoft Office" initials="Office [76]" lastIdx="1" clrIdx="77">
    <p:extLst/>
  </p:cmAuthor>
  <p:cmAuthor id="7" name="Пользователь Microsoft Office" initials="Office [6]" lastIdx="1" clrIdx="7">
    <p:extLst/>
  </p:cmAuthor>
  <p:cmAuthor id="78" name="Пользователь Microsoft Office" initials="Office [77]" lastIdx="1" clrIdx="78">
    <p:extLst/>
  </p:cmAuthor>
  <p:cmAuthor id="8" name="Пользователь Microsoft Office" initials="Office [7]" lastIdx="1" clrIdx="8">
    <p:extLst/>
  </p:cmAuthor>
  <p:cmAuthor id="79" name="Пользователь Microsoft Office" initials="Office [78]" lastIdx="1" clrIdx="79">
    <p:extLst/>
  </p:cmAuthor>
  <p:cmAuthor id="9" name="Пользователь Microsoft Office" initials="Office [8]" lastIdx="1" clrIdx="9">
    <p:extLst/>
  </p:cmAuthor>
  <p:cmAuthor id="80" name="Бутковский Юрий Викторович" initials="БЮВ" lastIdx="9" clrIdx="80">
    <p:extLst/>
  </p:cmAuthor>
  <p:cmAuthor id="10" name="Пользователь Microsoft Office" initials="Office [9]" lastIdx="1" clrIdx="10">
    <p:extLst/>
  </p:cmAuthor>
  <p:cmAuthor id="81" name="Усан-Подгорнова Ирина Алексеевна" initials="УИА" lastIdx="13" clrIdx="81"/>
  <p:cmAuthor id="11" name="Пользователь Microsoft Office" initials="Office [10]" lastIdx="1" clrIdx="11">
    <p:extLst/>
  </p:cmAuthor>
  <p:cmAuthor id="12" name="Пользователь Microsoft Office" initials="Office [11]" lastIdx="1" clrIdx="12">
    <p:extLst/>
  </p:cmAuthor>
  <p:cmAuthor id="13" name="Пользователь Microsoft Office" initials="Office [12]" lastIdx="1" clrIdx="13">
    <p:extLst/>
  </p:cmAuthor>
  <p:cmAuthor id="14" name="Пользователь Microsoft Office" initials="Office [13]" lastIdx="1" clrIdx="14">
    <p:extLst/>
  </p:cmAuthor>
  <p:cmAuthor id="15" name="Пользователь Microsoft Office" initials="Office [14]" lastIdx="1" clrIdx="15">
    <p:extLst/>
  </p:cmAuthor>
  <p:cmAuthor id="16" name="Пользователь Microsoft Office" initials="Office [15]" lastIdx="1" clrIdx="16">
    <p:extLst/>
  </p:cmAuthor>
  <p:cmAuthor id="17" name="Пользователь Microsoft Office" initials="Office [16]" lastIdx="1" clrIdx="17">
    <p:extLst/>
  </p:cmAuthor>
  <p:cmAuthor id="18" name="Пользователь Microsoft Office" initials="Office [17]" lastIdx="1" clrIdx="18">
    <p:extLst/>
  </p:cmAuthor>
  <p:cmAuthor id="19" name="Пользователь Microsoft Office" initials="Office [18]" lastIdx="1" clrIdx="19">
    <p:extLst/>
  </p:cmAuthor>
  <p:cmAuthor id="20" name="Пользователь Microsoft Office" initials="Office [19]" lastIdx="1" clrIdx="20">
    <p:extLst/>
  </p:cmAuthor>
  <p:cmAuthor id="21" name="Пользователь Microsoft Office" initials="Office [20]" lastIdx="1" clrIdx="21">
    <p:extLst/>
  </p:cmAuthor>
  <p:cmAuthor id="22" name="Пользователь Microsoft Office" initials="Office [21]" lastIdx="1" clrIdx="22">
    <p:extLst/>
  </p:cmAuthor>
  <p:cmAuthor id="23" name="Пользователь Microsoft Office" initials="Office [22]" lastIdx="1" clrIdx="23">
    <p:extLst/>
  </p:cmAuthor>
  <p:cmAuthor id="24" name="Пользователь Microsoft Office" initials="Office [23]" lastIdx="1" clrIdx="24">
    <p:extLst/>
  </p:cmAuthor>
  <p:cmAuthor id="25" name="Пользователь Microsoft Office" initials="Office [24]" lastIdx="1" clrIdx="25">
    <p:extLst/>
  </p:cmAuthor>
  <p:cmAuthor id="26" name="Пользователь Microsoft Office" initials="Office [25]" lastIdx="1" clrIdx="26">
    <p:extLst/>
  </p:cmAuthor>
  <p:cmAuthor id="27" name="Пользователь Microsoft Office" initials="Office [26]" lastIdx="1" clrIdx="27">
    <p:extLst/>
  </p:cmAuthor>
  <p:cmAuthor id="28" name="Пользователь Microsoft Office" initials="Office [27]" lastIdx="1" clrIdx="28">
    <p:extLst/>
  </p:cmAuthor>
  <p:cmAuthor id="29" name="Пользователь Microsoft Office" initials="Office [28]" lastIdx="1" clrIdx="29">
    <p:extLst/>
  </p:cmAuthor>
  <p:cmAuthor id="30" name="Пользователь Microsoft Office" initials="Office [29]" lastIdx="1" clrIdx="30">
    <p:extLst/>
  </p:cmAuthor>
  <p:cmAuthor id="31" name="Пользователь Microsoft Office" initials="Office [30]" lastIdx="1" clrIdx="31">
    <p:extLst/>
  </p:cmAuthor>
  <p:cmAuthor id="32" name="Пользователь Microsoft Office" initials="Office [31]" lastIdx="1" clrIdx="32">
    <p:extLst/>
  </p:cmAuthor>
  <p:cmAuthor id="33" name="Пользователь Microsoft Office" initials="Office [32]" lastIdx="1" clrIdx="33">
    <p:extLst/>
  </p:cmAuthor>
  <p:cmAuthor id="34" name="Пользователь Microsoft Office" initials="Office [33]" lastIdx="1" clrIdx="34">
    <p:extLst/>
  </p:cmAuthor>
  <p:cmAuthor id="35" name="Пользователь Microsoft Office" initials="Office [34]" lastIdx="1" clrIdx="35">
    <p:extLst/>
  </p:cmAuthor>
  <p:cmAuthor id="36" name="Пользователь Microsoft Office" initials="Office [35]" lastIdx="1" clrIdx="36">
    <p:extLst/>
  </p:cmAuthor>
  <p:cmAuthor id="37" name="Пользователь Microsoft Office" initials="Office [36]" lastIdx="1" clrIdx="37">
    <p:extLst/>
  </p:cmAuthor>
  <p:cmAuthor id="38" name="Пользователь Microsoft Office" initials="Office [37]" lastIdx="1" clrIdx="38">
    <p:extLst/>
  </p:cmAuthor>
  <p:cmAuthor id="39" name="Пользователь Microsoft Office" initials="Office [38]" lastIdx="1" clrIdx="39">
    <p:extLst/>
  </p:cmAuthor>
  <p:cmAuthor id="40" name="Пользователь Microsoft Office" initials="Office [39]" lastIdx="1" clrIdx="40">
    <p:extLst/>
  </p:cmAuthor>
  <p:cmAuthor id="41" name="Пользователь Microsoft Office" initials="Office [40]" lastIdx="1" clrIdx="41">
    <p:extLst/>
  </p:cmAuthor>
  <p:cmAuthor id="42" name="Пользователь Microsoft Office" initials="Office [41]" lastIdx="1" clrIdx="42">
    <p:extLst/>
  </p:cmAuthor>
  <p:cmAuthor id="43" name="Пользователь Microsoft Office" initials="Office [42]" lastIdx="1" clrIdx="43">
    <p:extLst/>
  </p:cmAuthor>
  <p:cmAuthor id="44" name="Пользователь Microsoft Office" initials="Office [43]" lastIdx="1" clrIdx="44">
    <p:extLst/>
  </p:cmAuthor>
  <p:cmAuthor id="45" name="Пользователь Microsoft Office" initials="Office [44]" lastIdx="1" clrIdx="45">
    <p:extLst/>
  </p:cmAuthor>
  <p:cmAuthor id="46" name="Пользователь Microsoft Office" initials="Office [45]" lastIdx="1" clrIdx="46">
    <p:extLst/>
  </p:cmAuthor>
  <p:cmAuthor id="47" name="Пользователь Microsoft Office" initials="Office [46]" lastIdx="1" clrIdx="47">
    <p:extLst/>
  </p:cmAuthor>
  <p:cmAuthor id="48" name="Пользователь Microsoft Office" initials="Office [47]" lastIdx="1" clrIdx="48">
    <p:extLst/>
  </p:cmAuthor>
  <p:cmAuthor id="49" name="Пользователь Microsoft Office" initials="Office [48]" lastIdx="1" clrIdx="49">
    <p:extLst/>
  </p:cmAuthor>
  <p:cmAuthor id="50" name="Пользователь Microsoft Office" initials="Office [49]" lastIdx="1" clrIdx="50">
    <p:extLst/>
  </p:cmAuthor>
  <p:cmAuthor id="51" name="Пользователь Microsoft Office" initials="Office [50]" lastIdx="1" clrIdx="51">
    <p:extLst/>
  </p:cmAuthor>
  <p:cmAuthor id="52" name="Пользователь Microsoft Office" initials="Office [51]" lastIdx="1" clrIdx="52">
    <p:extLst/>
  </p:cmAuthor>
  <p:cmAuthor id="53" name="Пользователь Microsoft Office" initials="Office [52]" lastIdx="1" clrIdx="53">
    <p:extLst/>
  </p:cmAuthor>
  <p:cmAuthor id="54" name="Пользователь Microsoft Office" initials="Office [53]" lastIdx="1" clrIdx="54">
    <p:extLst/>
  </p:cmAuthor>
  <p:cmAuthor id="55" name="Пользователь Microsoft Office" initials="Office [54]" lastIdx="1" clrIdx="55">
    <p:extLst/>
  </p:cmAuthor>
  <p:cmAuthor id="56" name="Пользователь Microsoft Office" initials="Office [55]" lastIdx="1" clrIdx="56">
    <p:extLst/>
  </p:cmAuthor>
  <p:cmAuthor id="57" name="Пользователь Microsoft Office" initials="Office [56]" lastIdx="1" clrIdx="57">
    <p:extLst/>
  </p:cmAuthor>
  <p:cmAuthor id="58" name="Пользователь Microsoft Office" initials="Office [57]" lastIdx="1" clrIdx="58">
    <p:extLst/>
  </p:cmAuthor>
  <p:cmAuthor id="59" name="Пользователь Microsoft Office" initials="Office [58]" lastIdx="1" clrIdx="59">
    <p:extLst/>
  </p:cmAuthor>
  <p:cmAuthor id="60" name="Пользователь Microsoft Office" initials="Office [59]" lastIdx="1" clrIdx="60">
    <p:extLst/>
  </p:cmAuthor>
  <p:cmAuthor id="61" name="Пользователь Microsoft Office" initials="Office [60]" lastIdx="1" clrIdx="61">
    <p:extLst/>
  </p:cmAuthor>
  <p:cmAuthor id="62" name="Пользователь Microsoft Office" initials="Office [61]" lastIdx="1" clrIdx="62">
    <p:extLst/>
  </p:cmAuthor>
  <p:cmAuthor id="63" name="Пользователь Microsoft Office" initials="Office [62]" lastIdx="1" clrIdx="63">
    <p:extLst/>
  </p:cmAuthor>
  <p:cmAuthor id="64" name="Пользователь Microsoft Office" initials="Office [63]" lastIdx="1" clrIdx="64">
    <p:extLst/>
  </p:cmAuthor>
  <p:cmAuthor id="65" name="Пользователь Microsoft Office" initials="Office [64]" lastIdx="1" clrIdx="65">
    <p:extLst/>
  </p:cmAuthor>
  <p:cmAuthor id="66" name="Пользователь Microsoft Office" initials="Office [65]" lastIdx="1" clrIdx="66">
    <p:extLst/>
  </p:cmAuthor>
  <p:cmAuthor id="67" name="Пользователь Microsoft Office" initials="Office [66]" lastIdx="1" clrIdx="67">
    <p:extLst/>
  </p:cmAuthor>
  <p:cmAuthor id="68" name="Пользователь Microsoft Office" initials="Office [67]" lastIdx="1" clrIdx="68">
    <p:extLst/>
  </p:cmAuthor>
  <p:cmAuthor id="69" name="Пользователь Microsoft Office" initials="Office [68]" lastIdx="1" clrIdx="69">
    <p:extLst/>
  </p:cmAuthor>
  <p:cmAuthor id="70" name="Пользователь Microsoft Office" initials="Office [69]" lastIdx="1" clrIdx="7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9AB4"/>
    <a:srgbClr val="0066CC"/>
    <a:srgbClr val="67CFC5"/>
    <a:srgbClr val="3AC3DE"/>
    <a:srgbClr val="69BCCD"/>
    <a:srgbClr val="CC93F7"/>
    <a:srgbClr val="9E4C4C"/>
    <a:srgbClr val="CCECFF"/>
    <a:srgbClr val="5BB5C8"/>
    <a:srgbClr val="415C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66" autoAdjust="0"/>
    <p:restoredTop sz="94707" autoAdjust="0"/>
  </p:normalViewPr>
  <p:slideViewPr>
    <p:cSldViewPr snapToObjects="1">
      <p:cViewPr>
        <p:scale>
          <a:sx n="157" d="100"/>
          <a:sy n="157" d="100"/>
        </p:scale>
        <p:origin x="-294" y="-48"/>
      </p:cViewPr>
      <p:guideLst>
        <p:guide orient="horz" pos="2160"/>
        <p:guide orient="horz" pos="1620"/>
        <p:guide pos="3120"/>
        <p:guide pos="2880"/>
      </p:guideLst>
    </p:cSldViewPr>
  </p:slideViewPr>
  <p:outlineViewPr>
    <p:cViewPr>
      <p:scale>
        <a:sx n="33" d="100"/>
        <a:sy n="33" d="100"/>
      </p:scale>
      <p:origin x="0" y="-35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Objects="1">
      <p:cViewPr>
        <p:scale>
          <a:sx n="100" d="100"/>
          <a:sy n="100" d="100"/>
        </p:scale>
        <p:origin x="-3486" y="-72"/>
      </p:cViewPr>
      <p:guideLst>
        <p:guide orient="horz" pos="3131"/>
        <p:guide orient="horz" pos="3079"/>
        <p:guide orient="horz" pos="2136"/>
        <p:guide orient="horz" pos="2101"/>
        <p:guide pos="2145"/>
        <p:guide pos="2102"/>
        <p:guide pos="3144"/>
        <p:guide pos="308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commentAuthors" Target="comment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4237114" cy="333454"/>
          </a:xfrm>
          <a:prstGeom prst="rect">
            <a:avLst/>
          </a:prstGeom>
        </p:spPr>
        <p:txBody>
          <a:bodyPr vert="horz" lIns="90536" tIns="45268" rIns="90536" bIns="45268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536405" y="2"/>
            <a:ext cx="4237114" cy="333454"/>
          </a:xfrm>
          <a:prstGeom prst="rect">
            <a:avLst/>
          </a:prstGeom>
        </p:spPr>
        <p:txBody>
          <a:bodyPr vert="horz" lIns="90536" tIns="45268" rIns="90536" bIns="45268" rtlCol="0"/>
          <a:lstStyle>
            <a:lvl1pPr algn="r">
              <a:defRPr sz="1200"/>
            </a:lvl1pPr>
          </a:lstStyle>
          <a:p>
            <a:fld id="{C27F9451-68AF-46A0-A2D7-CB8532B78C76}" type="datetimeFigureOut">
              <a:rPr lang="ru-RU" smtClean="0"/>
              <a:pPr/>
              <a:t>22.05.2018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334563"/>
            <a:ext cx="4237114" cy="333454"/>
          </a:xfrm>
          <a:prstGeom prst="rect">
            <a:avLst/>
          </a:prstGeom>
        </p:spPr>
        <p:txBody>
          <a:bodyPr vert="horz" lIns="90536" tIns="45268" rIns="90536" bIns="45268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536405" y="6334563"/>
            <a:ext cx="4237114" cy="333454"/>
          </a:xfrm>
          <a:prstGeom prst="rect">
            <a:avLst/>
          </a:prstGeom>
        </p:spPr>
        <p:txBody>
          <a:bodyPr vert="horz" lIns="90536" tIns="45268" rIns="90536" bIns="45268" rtlCol="0" anchor="b"/>
          <a:lstStyle>
            <a:lvl1pPr algn="r">
              <a:defRPr sz="1200"/>
            </a:lvl1pPr>
          </a:lstStyle>
          <a:p>
            <a:fld id="{BAD0A96C-9AF1-40BE-8E20-2984A43C030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5494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6" y="2"/>
            <a:ext cx="4236191" cy="333454"/>
          </a:xfrm>
          <a:prstGeom prst="rect">
            <a:avLst/>
          </a:prstGeom>
        </p:spPr>
        <p:txBody>
          <a:bodyPr vert="horz" lIns="89856" tIns="44928" rIns="89856" bIns="4492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37377" y="2"/>
            <a:ext cx="4236191" cy="333454"/>
          </a:xfrm>
          <a:prstGeom prst="rect">
            <a:avLst/>
          </a:prstGeom>
        </p:spPr>
        <p:txBody>
          <a:bodyPr vert="horz" lIns="89856" tIns="44928" rIns="89856" bIns="44928" rtlCol="0"/>
          <a:lstStyle>
            <a:lvl1pPr algn="r">
              <a:defRPr sz="1200"/>
            </a:lvl1pPr>
          </a:lstStyle>
          <a:p>
            <a:fld id="{D65A330C-4897-49FF-A78D-91731BACC6D9}" type="datetimeFigureOut">
              <a:rPr lang="en-US" smtClean="0"/>
              <a:pPr/>
              <a:t>5/22/2018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65413" y="500063"/>
            <a:ext cx="4445000" cy="25003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856" tIns="44928" rIns="89856" bIns="4492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77584" y="3167819"/>
            <a:ext cx="7820659" cy="3001089"/>
          </a:xfrm>
          <a:prstGeom prst="rect">
            <a:avLst/>
          </a:prstGeom>
        </p:spPr>
        <p:txBody>
          <a:bodyPr vert="horz" lIns="89856" tIns="44928" rIns="89856" bIns="4492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6" y="6334478"/>
            <a:ext cx="4236191" cy="333454"/>
          </a:xfrm>
          <a:prstGeom prst="rect">
            <a:avLst/>
          </a:prstGeom>
        </p:spPr>
        <p:txBody>
          <a:bodyPr vert="horz" lIns="89856" tIns="44928" rIns="89856" bIns="4492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37377" y="6334478"/>
            <a:ext cx="4236191" cy="333454"/>
          </a:xfrm>
          <a:prstGeom prst="rect">
            <a:avLst/>
          </a:prstGeom>
        </p:spPr>
        <p:txBody>
          <a:bodyPr vert="horz" lIns="89856" tIns="44928" rIns="89856" bIns="44928" rtlCol="0" anchor="b"/>
          <a:lstStyle>
            <a:lvl1pPr algn="r">
              <a:defRPr sz="1200"/>
            </a:lvl1pPr>
          </a:lstStyle>
          <a:p>
            <a:fld id="{D12A22E6-12C5-4627-BEE3-D95F1D2F2E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98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89626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79252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68878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558503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948129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337755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727381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117007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65413" y="500063"/>
            <a:ext cx="4445000" cy="250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A22E6-12C5-4627-BEE3-D95F1D2F2E99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2778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65413" y="500063"/>
            <a:ext cx="4445000" cy="250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Менее половины россиян (45%) осуществляют учёт личных финансов. </a:t>
            </a:r>
          </a:p>
          <a:p>
            <a:endParaRPr lang="ru-RU" dirty="0"/>
          </a:p>
          <a:p>
            <a:r>
              <a:rPr lang="ru-RU" dirty="0"/>
              <a:t>2/3 планируют свои финансы на месяц и лишь 9% - на период более одного года.</a:t>
            </a:r>
          </a:p>
          <a:p>
            <a:endParaRPr lang="ru-RU" dirty="0"/>
          </a:p>
          <a:p>
            <a:r>
              <a:rPr lang="ru-RU" dirty="0"/>
              <a:t>Отсутствует устойчивая привычка сравнивать различные условия получения финансовых услуг – более 50% не делают этого никогда или лишь изредка. </a:t>
            </a:r>
          </a:p>
          <a:p>
            <a:endParaRPr lang="ru-RU" dirty="0"/>
          </a:p>
          <a:p>
            <a:r>
              <a:rPr lang="ru-RU" dirty="0"/>
              <a:t>Лишь 11% россиян имеют стратегию накоплений на обеспечение старости (для сравнения – 63% в Великобритании).</a:t>
            </a:r>
          </a:p>
          <a:p>
            <a:endParaRPr lang="ru-RU" dirty="0"/>
          </a:p>
          <a:p>
            <a:r>
              <a:rPr lang="ru-RU" dirty="0"/>
              <a:t>Значительная часть населения не готова нести ответственность за свои финансовые решения - 28% считает, что государство должно компенсировать потери, связанные с падением цен на активы.</a:t>
            </a:r>
          </a:p>
          <a:p>
            <a:endParaRPr lang="ru-RU" dirty="0"/>
          </a:p>
          <a:p>
            <a:r>
              <a:rPr lang="ru-RU" dirty="0"/>
              <a:t>Каждый 10-й россиянин не доволен финансовыми организациями, услугами которыми пользовался, и только 4% из них выразили свою жалобу в устном или письменном виде</a:t>
            </a:r>
          </a:p>
          <a:p>
            <a:r>
              <a:rPr lang="ru-RU" dirty="0"/>
              <a:t>Финансовая грамотность (финансовая компетентность)  является основой деятельности по управлению домашним хозяйством в современных условиях развития финансового рынка. Большое количество совершаемых платежей, осуществляемых финансовых операций и разнообразие финансовых услуг требуют от домашних хозяйств обоснованных решений относительно кредитования, потребления, инвестирования. Выбор концепции соотношения потребления и сбережения средств («купить сейчас, рассчитаться потом – жизнь в кредит» или «сначала накопить, а потом купить») зависит от психологических особенностей и организационных способностей членов домашнего хозяйства, а также требует прогнозирования потока доходов домашнего хозяйства. </a:t>
            </a:r>
          </a:p>
          <a:p>
            <a:endParaRPr lang="ru-RU" dirty="0"/>
          </a:p>
          <a:p>
            <a:r>
              <a:rPr lang="ru-RU" dirty="0"/>
              <a:t>Последствия финансовой неграмотности весьма многообразны, а зачастую и печальны. Если человек принимает преимущественно неверные финансовые решения, то его ошибочные действия, приведшие к потере средств, закрепляют паттерн недоверия ко всем финансовым организациям, минимизируют его участие в обороте капитала, а его доверие к финансовым институтам падает. Взрослые, обжёгшиеся по своей вине на финансовой «воде», передают следующему за ним поколению по наследству недоверие к финансовым операциям.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A22E6-12C5-4627-BEE3-D95F1D2F2E99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0505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65413" y="500063"/>
            <a:ext cx="4445000" cy="250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A22E6-12C5-4627-BEE3-D95F1D2F2E99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1561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65413" y="500063"/>
            <a:ext cx="4445000" cy="250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A22E6-12C5-4627-BEE3-D95F1D2F2E99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8233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65413" y="500063"/>
            <a:ext cx="4445000" cy="250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A22E6-12C5-4627-BEE3-D95F1D2F2E99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0930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65413" y="500063"/>
            <a:ext cx="4445000" cy="250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cap="none" baseline="0" dirty="0">
                <a:solidFill>
                  <a:srgbClr val="000000"/>
                </a:solidFill>
              </a:rPr>
              <a:t>Цель потребителя – извлечение максимальной полезности от потребления финансовых продуктов и услуг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cap="none" baseline="0" dirty="0">
              <a:solidFill>
                <a:srgbClr val="000000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cap="none" baseline="0" dirty="0">
                <a:solidFill>
                  <a:srgbClr val="000000"/>
                </a:solidFill>
              </a:rPr>
              <a:t>Ограничения на пути достижения цели потребителя: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1200" cap="none" baseline="0" dirty="0">
                <a:solidFill>
                  <a:srgbClr val="000000"/>
                </a:solidFill>
              </a:rPr>
              <a:t>бюджет – баланс доходов и расходов,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1200" cap="none" baseline="0" dirty="0">
                <a:solidFill>
                  <a:srgbClr val="000000"/>
                </a:solidFill>
              </a:rPr>
              <a:t>стоимость пользования финансовыми услугами или продуктами,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1200" cap="none" baseline="0" dirty="0">
                <a:solidFill>
                  <a:srgbClr val="000000"/>
                </a:solidFill>
              </a:rPr>
              <a:t>ассортимент (номенклатура, спектр) предлагаемых инструментов и услуг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cap="none" baseline="0" dirty="0">
              <a:solidFill>
                <a:srgbClr val="000000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cap="none" baseline="0" dirty="0">
                <a:solidFill>
                  <a:srgbClr val="000000"/>
                </a:solidFill>
              </a:rPr>
              <a:t>Рациональное поведение потребителя — продуманное поведение, предполагающее сопоставление</a:t>
            </a:r>
            <a:r>
              <a:rPr lang="ru-RU" sz="1200" cap="none" dirty="0">
                <a:solidFill>
                  <a:srgbClr val="000000"/>
                </a:solidFill>
              </a:rPr>
              <a:t> результатов действия с затратами. Этапы </a:t>
            </a:r>
            <a:r>
              <a:rPr lang="ru-RU" sz="1200" cap="none" baseline="0" dirty="0">
                <a:solidFill>
                  <a:srgbClr val="000000"/>
                </a:solidFill>
              </a:rPr>
              <a:t>рационального поведения: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1200" cap="none" baseline="0" dirty="0">
                <a:solidFill>
                  <a:srgbClr val="000000"/>
                </a:solidFill>
              </a:rPr>
              <a:t>постановка финансовой цели,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1200" cap="none" baseline="0" dirty="0">
                <a:solidFill>
                  <a:srgbClr val="000000"/>
                </a:solidFill>
              </a:rPr>
              <a:t>поиск информации об финансовом инструменте или финансовой услуге,</a:t>
            </a:r>
            <a:r>
              <a:rPr lang="ru-RU" sz="1200" cap="none" dirty="0">
                <a:solidFill>
                  <a:srgbClr val="000000"/>
                </a:solidFill>
              </a:rPr>
              <a:t> позволяющих наилучшим способом достичь эту цель,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1200" cap="none" baseline="0" dirty="0">
                <a:solidFill>
                  <a:srgbClr val="000000"/>
                </a:solidFill>
              </a:rPr>
              <a:t>оценка возможных вариантов приобретения и принятие решения о приобретении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A22E6-12C5-4627-BEE3-D95F1D2F2E99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035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65413" y="500063"/>
            <a:ext cx="4445000" cy="250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Активы</a:t>
            </a:r>
            <a:r>
              <a:rPr lang="ru-RU" dirty="0"/>
              <a:t> – имущество, находящееся в вашей собственности и имеющее денежную стоимость. Условно можно разделить на движимое имущество (автомобиль, бытовая техника, мебель) и недвижимое имущество (квартира, дом, земельный участок, вертолёт, яхта) и инвестиционные активы (собственный бизнес, ценные бумаги, инвестиционная недвижимость, драгоценные металлы, антиквариат)</a:t>
            </a:r>
          </a:p>
          <a:p>
            <a:endParaRPr lang="ru-RU" b="1" dirty="0"/>
          </a:p>
          <a:p>
            <a:r>
              <a:rPr lang="ru-RU" b="1" dirty="0"/>
              <a:t>Пассивы</a:t>
            </a:r>
            <a:r>
              <a:rPr lang="ru-RU" dirty="0"/>
              <a:t> – материальные и финансовые обязательства, которые вы должны выполнить (любые долги, например неоплаченные налоги, задолженность по кредитной карте, непогашенный кредит или заём) </a:t>
            </a:r>
          </a:p>
          <a:p>
            <a:endParaRPr lang="ru-RU" b="1" dirty="0"/>
          </a:p>
          <a:p>
            <a:r>
              <a:rPr lang="ru-RU" b="1" dirty="0"/>
              <a:t>Доходы</a:t>
            </a:r>
            <a:r>
              <a:rPr lang="ru-RU" dirty="0"/>
              <a:t> – это деньги, выгода, имущество и т.д., которые поступают в ваше распоряжение</a:t>
            </a:r>
          </a:p>
          <a:p>
            <a:endParaRPr lang="ru-RU" b="1" dirty="0"/>
          </a:p>
          <a:p>
            <a:r>
              <a:rPr lang="ru-RU" b="1" dirty="0"/>
              <a:t>Расходы</a:t>
            </a:r>
            <a:r>
              <a:rPr lang="ru-RU" dirty="0"/>
              <a:t> – это деньги, которые вы тратите на удовлетворение своих потребностей, выполнение материальных и финансовых обязательств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При оценке своих активов и пассивов необходимо помнить,</a:t>
            </a:r>
            <a:r>
              <a:rPr lang="ru-RU" baseline="0" dirty="0"/>
              <a:t> что </a:t>
            </a:r>
            <a:r>
              <a:rPr lang="ru-RU" b="1" baseline="0" dirty="0"/>
              <a:t>активы, не приносящие доход</a:t>
            </a:r>
            <a:r>
              <a:rPr lang="ru-RU" baseline="0" dirty="0"/>
              <a:t>, и, более того, </a:t>
            </a:r>
            <a:r>
              <a:rPr lang="ru-RU" b="1" baseline="0" dirty="0"/>
              <a:t>требующие затратного обслуживания</a:t>
            </a:r>
            <a:r>
              <a:rPr lang="ru-RU" baseline="0" dirty="0"/>
              <a:t>, по своей сути </a:t>
            </a:r>
            <a:r>
              <a:rPr lang="ru-RU" b="1" baseline="0" dirty="0"/>
              <a:t>становятся пассивами</a:t>
            </a:r>
            <a:r>
              <a:rPr lang="ru-RU" baseline="0" dirty="0"/>
              <a:t>.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Выходом из бессистемного потребления может стать личный финансовый план, который поможет САМОСТОЯТЕЛЬНО ОТВЕТИТЬ НА ВОПРОСЫ:</a:t>
            </a:r>
          </a:p>
          <a:p>
            <a:endParaRPr lang="ru-RU" dirty="0"/>
          </a:p>
          <a:p>
            <a:r>
              <a:rPr lang="ru-RU" dirty="0"/>
              <a:t>	Куда уходят заработанные деньги?</a:t>
            </a:r>
          </a:p>
          <a:p>
            <a:endParaRPr lang="ru-RU" dirty="0"/>
          </a:p>
          <a:p>
            <a:r>
              <a:rPr lang="ru-RU" dirty="0"/>
              <a:t>	Как избежать дефицита денежных средств  за несколько дней до зарплаты?</a:t>
            </a:r>
          </a:p>
          <a:p>
            <a:endParaRPr lang="ru-RU" dirty="0"/>
          </a:p>
          <a:p>
            <a:r>
              <a:rPr lang="ru-RU" dirty="0"/>
              <a:t>	Как спланировать дорогостоящую покупку (копить или брать кредит)?</a:t>
            </a:r>
          </a:p>
          <a:p>
            <a:endParaRPr lang="ru-RU" dirty="0"/>
          </a:p>
          <a:p>
            <a:r>
              <a:rPr lang="ru-RU" dirty="0"/>
              <a:t>	Куда лучше вложить свободные средства с учётом личного уровня приемлемого риска?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A22E6-12C5-4627-BEE3-D95F1D2F2E99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8648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65413" y="500063"/>
            <a:ext cx="4445000" cy="250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A22E6-12C5-4627-BEE3-D95F1D2F2E99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3455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65413" y="500063"/>
            <a:ext cx="4445000" cy="250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317FA6-4613-5147-9AF7-9731C55C9896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0537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65413" y="500063"/>
            <a:ext cx="4445000" cy="250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317FA6-4613-5147-9AF7-9731C55C9896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2657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65413" y="500063"/>
            <a:ext cx="4445000" cy="250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317FA6-4613-5147-9AF7-9731C55C9896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04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A22E6-12C5-4627-BEE3-D95F1D2F2E9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7026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65413" y="500063"/>
            <a:ext cx="4445000" cy="250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A22E6-12C5-4627-BEE3-D95F1D2F2E99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463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65413" y="500063"/>
            <a:ext cx="4445000" cy="250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A22E6-12C5-4627-BEE3-D95F1D2F2E99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340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65413" y="500063"/>
            <a:ext cx="4445000" cy="250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A22E6-12C5-4627-BEE3-D95F1D2F2E99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1509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65413" y="500063"/>
            <a:ext cx="4445000" cy="250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Примеры поведенческих особенностей, влияющих на принятие решений:</a:t>
            </a:r>
          </a:p>
          <a:p>
            <a:endParaRPr lang="ru-RU" dirty="0"/>
          </a:p>
          <a:p>
            <a:r>
              <a:rPr lang="ru-RU" dirty="0"/>
              <a:t>— страх потерь — люди чувствуют разочарование от потерь сильнее, чем удовлетворение от прибыли,</a:t>
            </a:r>
          </a:p>
          <a:p>
            <a:r>
              <a:rPr lang="ru-RU" dirty="0"/>
              <a:t>— откладывание на последний момент —- просрочки платежей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A22E6-12C5-4627-BEE3-D95F1D2F2E99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2765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65413" y="500063"/>
            <a:ext cx="4445000" cy="250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A22E6-12C5-4627-BEE3-D95F1D2F2E99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2076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65413" y="500063"/>
            <a:ext cx="4445000" cy="250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Вычеты предоставляются в сумме, уплаченной в налоговом периоде, в размере фактически произведённых расходов:</a:t>
            </a:r>
          </a:p>
          <a:p>
            <a:endParaRPr lang="ru-RU" dirty="0"/>
          </a:p>
          <a:p>
            <a:r>
              <a:rPr lang="ru-RU" dirty="0"/>
              <a:t>– за своё обучение в образовательных учреждениях (обучение детей – не более 50 тыс. руб. на одного ребёнка),</a:t>
            </a:r>
          </a:p>
          <a:p>
            <a:r>
              <a:rPr lang="ru-RU" dirty="0"/>
              <a:t>– за медицинские услуги,</a:t>
            </a:r>
          </a:p>
          <a:p>
            <a:r>
              <a:rPr lang="ru-RU" dirty="0"/>
              <a:t>– за приобретение лекарственных препаратов,</a:t>
            </a:r>
            <a:endParaRPr lang="ru-RU" sz="1400" dirty="0"/>
          </a:p>
          <a:p>
            <a:r>
              <a:rPr lang="ru-RU" sz="1400" dirty="0"/>
              <a:t>– дополнительные страховые взносы на накопительную пенсию.</a:t>
            </a:r>
          </a:p>
          <a:p>
            <a:endParaRPr lang="ru-RU" sz="1400" dirty="0"/>
          </a:p>
          <a:p>
            <a:r>
              <a:rPr lang="ru-RU" sz="1400" dirty="0"/>
              <a:t>Суммарный размер предоставляемых налоговых вычетов не может превышать 120 тыс. руб. за налоговый период.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CA9FD-159A-4B19-8332-356A84639DA3}" type="slidenum">
              <a:rPr lang="ru-RU" smtClean="0"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7266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65413" y="500063"/>
            <a:ext cx="4445000" cy="250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Налогоплательщик имеет право на получение следующих имущественных налоговых вычетов:</a:t>
            </a:r>
          </a:p>
          <a:p>
            <a:endParaRPr lang="ru-RU" dirty="0"/>
          </a:p>
          <a:p>
            <a:r>
              <a:rPr lang="ru-RU" dirty="0"/>
              <a:t>– при продаже недвижимости, находящейся в собственности более трёх</a:t>
            </a:r>
            <a:r>
              <a:rPr lang="ru-RU" baseline="0" dirty="0"/>
              <a:t> лет – в размере не более 1 млн руб.,</a:t>
            </a:r>
          </a:p>
          <a:p>
            <a:endParaRPr lang="ru-RU" baseline="0" dirty="0"/>
          </a:p>
          <a:p>
            <a:pPr defTabSz="914321">
              <a:defRPr/>
            </a:pPr>
            <a:r>
              <a:rPr lang="ru-RU" baseline="0" dirty="0"/>
              <a:t>– при </a:t>
            </a:r>
            <a:r>
              <a:rPr lang="ru-RU" dirty="0"/>
              <a:t>покупке или строительстве жилья (кроме расходов по оформлению сделок) </a:t>
            </a:r>
            <a:r>
              <a:rPr lang="ru-RU" baseline="0" dirty="0"/>
              <a:t>– в размере не более 2 млн руб.,</a:t>
            </a:r>
          </a:p>
          <a:p>
            <a:endParaRPr lang="ru-RU" dirty="0"/>
          </a:p>
          <a:p>
            <a:pPr defTabSz="914321">
              <a:defRPr/>
            </a:pPr>
            <a:r>
              <a:rPr lang="ru-RU" dirty="0"/>
              <a:t>– при погашении процентов по целевым кредитам на покупку и строительство жилья</a:t>
            </a:r>
            <a:r>
              <a:rPr lang="en-US" dirty="0"/>
              <a:t> </a:t>
            </a:r>
            <a:r>
              <a:rPr lang="ru-RU" baseline="0" dirty="0"/>
              <a:t>– в размере не более </a:t>
            </a:r>
            <a:r>
              <a:rPr lang="en-US" baseline="0" dirty="0"/>
              <a:t>3</a:t>
            </a:r>
            <a:r>
              <a:rPr lang="ru-RU" baseline="0" dirty="0"/>
              <a:t> млн руб.,</a:t>
            </a:r>
          </a:p>
          <a:p>
            <a:endParaRPr lang="ru-RU" dirty="0"/>
          </a:p>
          <a:p>
            <a:pPr defTabSz="914321">
              <a:defRPr/>
            </a:pPr>
            <a:r>
              <a:rPr lang="en-US" dirty="0"/>
              <a:t>– </a:t>
            </a:r>
            <a:r>
              <a:rPr lang="ru-RU" dirty="0"/>
              <a:t>при</a:t>
            </a:r>
            <a:r>
              <a:rPr lang="ru-RU" baseline="0" dirty="0"/>
              <a:t> и</a:t>
            </a:r>
            <a:r>
              <a:rPr lang="ru-RU" dirty="0"/>
              <a:t>зъятии имущества для государственных и муниципальных нужд – в</a:t>
            </a:r>
            <a:r>
              <a:rPr lang="ru-RU" dirty="0">
                <a:solidFill>
                  <a:srgbClr val="990000"/>
                </a:solidFill>
              </a:rPr>
              <a:t> размере выкупной стоимости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CA9FD-159A-4B19-8332-356A84639DA3}" type="slidenum">
              <a:rPr lang="ru-RU" smtClean="0"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7266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65413" y="500063"/>
            <a:ext cx="4445000" cy="250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Не пытайтесь брать более дорогой кредит для погашения уже имеющейся задолженности. Как правило, такая стратегия ведёт к закредитованности.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A22E6-12C5-4627-BEE3-D95F1D2F2E99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620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65413" y="500063"/>
            <a:ext cx="4445000" cy="250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ПОМНИТЕ! Практика показывает, что долговая нагрузка по обслуживанию всех кредитов и займов не должна превышать 30% ежемесячного дохода.</a:t>
            </a:r>
          </a:p>
          <a:p>
            <a:endParaRPr lang="ru-RU" dirty="0">
              <a:solidFill>
                <a:srgbClr val="FF0000"/>
              </a:solidFill>
            </a:endParaRPr>
          </a:p>
          <a:p>
            <a:r>
              <a:rPr lang="ru-RU" dirty="0">
                <a:solidFill>
                  <a:srgbClr val="FF0000"/>
                </a:solidFill>
              </a:rPr>
              <a:t>Иначе возникает риск неисполнения обязательств перед кредитором, и как следствие, применения им штрафных санкций.</a:t>
            </a:r>
          </a:p>
          <a:p>
            <a:endParaRPr lang="ru-RU" dirty="0">
              <a:solidFill>
                <a:srgbClr val="FF0000"/>
              </a:solidFill>
            </a:endParaRPr>
          </a:p>
          <a:p>
            <a:r>
              <a:rPr lang="ru-RU" dirty="0">
                <a:solidFill>
                  <a:srgbClr val="FF0000"/>
                </a:solidFill>
              </a:rPr>
              <a:t>Поэтому, прежде чем взять заём, проанализируйте, так ли он вам необходим, и сможете ли вы справиться с его обслуживанием!</a:t>
            </a:r>
          </a:p>
          <a:p>
            <a:endParaRPr lang="ru-RU" dirty="0">
              <a:solidFill>
                <a:srgbClr val="FF0000"/>
              </a:solidFill>
            </a:endParaRPr>
          </a:p>
          <a:p>
            <a:endParaRPr lang="ru-RU" dirty="0">
              <a:solidFill>
                <a:srgbClr val="FF0000"/>
              </a:solidFill>
            </a:endParaRPr>
          </a:p>
          <a:p>
            <a:r>
              <a:rPr lang="ru-RU" dirty="0">
                <a:solidFill>
                  <a:srgbClr val="FF0000"/>
                </a:solidFill>
              </a:rPr>
              <a:t>Внимание!</a:t>
            </a:r>
            <a:r>
              <a:rPr lang="ru-RU" dirty="0"/>
              <a:t> Банк России предупреждает:</a:t>
            </a:r>
          </a:p>
          <a:p>
            <a:endParaRPr lang="ru-RU" dirty="0"/>
          </a:p>
          <a:p>
            <a:r>
              <a:rPr lang="ru-RU" dirty="0"/>
              <a:t>Несвоевременное выполнение своих финансовых обязательств перед кредиторами приведёт вас к общению</a:t>
            </a:r>
            <a:r>
              <a:rPr lang="ru-RU" baseline="0" dirty="0"/>
              <a:t> с коллекторами!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A22E6-12C5-4627-BEE3-D95F1D2F2E99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9710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65413" y="500063"/>
            <a:ext cx="4445000" cy="250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ПОМНИТЕ! Практика показывает, что долговая нагрузка по обслуживанию всех кредитов и займов не должна превышать 30% ежемесячного дохода.</a:t>
            </a:r>
          </a:p>
          <a:p>
            <a:endParaRPr lang="ru-RU" dirty="0">
              <a:solidFill>
                <a:srgbClr val="FF0000"/>
              </a:solidFill>
            </a:endParaRPr>
          </a:p>
          <a:p>
            <a:r>
              <a:rPr lang="ru-RU" dirty="0">
                <a:solidFill>
                  <a:srgbClr val="FF0000"/>
                </a:solidFill>
              </a:rPr>
              <a:t>Иначе возникает риск неисполнения обязательств перед кредитором, и как следствие, применения им штрафных санкций.</a:t>
            </a:r>
          </a:p>
          <a:p>
            <a:endParaRPr lang="ru-RU" dirty="0">
              <a:solidFill>
                <a:srgbClr val="FF0000"/>
              </a:solidFill>
            </a:endParaRPr>
          </a:p>
          <a:p>
            <a:r>
              <a:rPr lang="ru-RU" dirty="0">
                <a:solidFill>
                  <a:srgbClr val="FF0000"/>
                </a:solidFill>
              </a:rPr>
              <a:t>Поэтому, прежде чем взять заём, проанализируйте, так ли он вам необходим, и сможете ли вы справиться с его обслуживанием!</a:t>
            </a:r>
          </a:p>
          <a:p>
            <a:endParaRPr lang="ru-RU" dirty="0">
              <a:solidFill>
                <a:srgbClr val="FF0000"/>
              </a:solidFill>
            </a:endParaRPr>
          </a:p>
          <a:p>
            <a:endParaRPr lang="ru-RU" dirty="0">
              <a:solidFill>
                <a:srgbClr val="FF0000"/>
              </a:solidFill>
            </a:endParaRPr>
          </a:p>
          <a:p>
            <a:r>
              <a:rPr lang="ru-RU" dirty="0">
                <a:solidFill>
                  <a:srgbClr val="FF0000"/>
                </a:solidFill>
              </a:rPr>
              <a:t>Внимание!</a:t>
            </a:r>
            <a:r>
              <a:rPr lang="ru-RU" dirty="0"/>
              <a:t> Банк России предупреждает:</a:t>
            </a:r>
          </a:p>
          <a:p>
            <a:endParaRPr lang="ru-RU" dirty="0"/>
          </a:p>
          <a:p>
            <a:r>
              <a:rPr lang="ru-RU" dirty="0"/>
              <a:t>Несвоевременное выполнение своих финансовых обязательств перед кредиторами приведёт вас к общению</a:t>
            </a:r>
            <a:r>
              <a:rPr lang="ru-RU" baseline="0" dirty="0"/>
              <a:t> с коллекторами!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A22E6-12C5-4627-BEE3-D95F1D2F2E99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971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Стратегические задачи</a:t>
            </a:r>
          </a:p>
          <a:p>
            <a:pPr marL="0" marR="0" indent="0" algn="l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dirty="0" smtClean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0" lvl="2">
              <a:spcBef>
                <a:spcPts val="2400"/>
              </a:spcBef>
              <a:spcAft>
                <a:spcPts val="600"/>
              </a:spcAft>
            </a:pP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Защита прав потребителей финансовых услуг.</a:t>
            </a:r>
          </a:p>
          <a:p>
            <a:pPr marL="0" lvl="2">
              <a:spcBef>
                <a:spcPts val="2400"/>
              </a:spcBef>
              <a:spcAft>
                <a:spcPts val="600"/>
              </a:spcAft>
            </a:pPr>
            <a:endParaRPr lang="ru-RU" sz="1800" dirty="0" smtClean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0" lvl="2">
              <a:spcBef>
                <a:spcPts val="2400"/>
              </a:spcBef>
              <a:spcAft>
                <a:spcPts val="600"/>
              </a:spcAft>
            </a:pP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Повышение финансовой грамотности граждан, в том числе информирование: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об имеющихся возможностях защиты прав на финансовом рынке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об изменениях законодательства на финансовом рынке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об основных продуктах и услугах финансового рынка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о рисках финансовых продуктов и услуг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об инновациях на финансовом рынке</a:t>
            </a:r>
            <a:endParaRPr lang="ru-RU" sz="2400" dirty="0" smtClean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A22E6-12C5-4627-BEE3-D95F1D2F2E99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8715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65413" y="500063"/>
            <a:ext cx="4445000" cy="250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ПОМНИТЕ! Практика показывает, что долговая нагрузка по обслуживанию всех кредитов и займов не должна превышать 30% ежемесячного дохода.</a:t>
            </a:r>
          </a:p>
          <a:p>
            <a:endParaRPr lang="ru-RU" dirty="0">
              <a:solidFill>
                <a:srgbClr val="FF0000"/>
              </a:solidFill>
            </a:endParaRPr>
          </a:p>
          <a:p>
            <a:r>
              <a:rPr lang="ru-RU" dirty="0">
                <a:solidFill>
                  <a:srgbClr val="FF0000"/>
                </a:solidFill>
              </a:rPr>
              <a:t>Иначе возникает риск неисполнения обязательств перед кредитором, и как следствие, применения им штрафных санкций.</a:t>
            </a:r>
          </a:p>
          <a:p>
            <a:endParaRPr lang="ru-RU" dirty="0">
              <a:solidFill>
                <a:srgbClr val="FF0000"/>
              </a:solidFill>
            </a:endParaRPr>
          </a:p>
          <a:p>
            <a:r>
              <a:rPr lang="ru-RU" dirty="0">
                <a:solidFill>
                  <a:srgbClr val="FF0000"/>
                </a:solidFill>
              </a:rPr>
              <a:t>Поэтому, прежде чем взять заём, проанализируйте, так ли он вам необходим, и сможете ли вы справиться с его обслуживанием!</a:t>
            </a:r>
          </a:p>
          <a:p>
            <a:endParaRPr lang="ru-RU" dirty="0">
              <a:solidFill>
                <a:srgbClr val="FF0000"/>
              </a:solidFill>
            </a:endParaRPr>
          </a:p>
          <a:p>
            <a:endParaRPr lang="ru-RU" dirty="0">
              <a:solidFill>
                <a:srgbClr val="FF0000"/>
              </a:solidFill>
            </a:endParaRPr>
          </a:p>
          <a:p>
            <a:r>
              <a:rPr lang="ru-RU" dirty="0">
                <a:solidFill>
                  <a:srgbClr val="FF0000"/>
                </a:solidFill>
              </a:rPr>
              <a:t>Внимание!</a:t>
            </a:r>
            <a:r>
              <a:rPr lang="ru-RU" dirty="0"/>
              <a:t> Банк России предупреждает:</a:t>
            </a:r>
          </a:p>
          <a:p>
            <a:endParaRPr lang="ru-RU" dirty="0"/>
          </a:p>
          <a:p>
            <a:r>
              <a:rPr lang="ru-RU" dirty="0"/>
              <a:t>Несвоевременное выполнение своих финансовых обязательств перед кредиторами приведёт вас к общению</a:t>
            </a:r>
            <a:r>
              <a:rPr lang="ru-RU" baseline="0" dirty="0"/>
              <a:t> с коллекторами!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A22E6-12C5-4627-BEE3-D95F1D2F2E99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9710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65413" y="500063"/>
            <a:ext cx="4445000" cy="250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ПОМНИТЕ! Практика показывает, что долговая нагрузка по обслуживанию всех кредитов и займов не должна превышать 40% ежемесячного дохода.</a:t>
            </a:r>
          </a:p>
          <a:p>
            <a:endParaRPr lang="ru-RU" dirty="0">
              <a:solidFill>
                <a:srgbClr val="FF0000"/>
              </a:solidFill>
            </a:endParaRPr>
          </a:p>
          <a:p>
            <a:r>
              <a:rPr lang="ru-RU" dirty="0">
                <a:solidFill>
                  <a:srgbClr val="FF0000"/>
                </a:solidFill>
              </a:rPr>
              <a:t>Иначе возникает риск неисполнения обязательств перед кредитором, и как следствие, применения им штрафных санкций.</a:t>
            </a:r>
          </a:p>
          <a:p>
            <a:endParaRPr lang="ru-RU" dirty="0">
              <a:solidFill>
                <a:srgbClr val="FF0000"/>
              </a:solidFill>
            </a:endParaRPr>
          </a:p>
          <a:p>
            <a:r>
              <a:rPr lang="ru-RU" dirty="0">
                <a:solidFill>
                  <a:srgbClr val="FF0000"/>
                </a:solidFill>
              </a:rPr>
              <a:t>Поэтому, прежде чем взять заём, проанализируйте, так ли он вам необходим, и сможете ли вы справиться с его обслуживанием!</a:t>
            </a:r>
          </a:p>
          <a:p>
            <a:endParaRPr lang="ru-RU" dirty="0">
              <a:solidFill>
                <a:srgbClr val="FF0000"/>
              </a:solidFill>
            </a:endParaRPr>
          </a:p>
          <a:p>
            <a:endParaRPr lang="ru-RU" dirty="0">
              <a:solidFill>
                <a:srgbClr val="FF0000"/>
              </a:solidFill>
            </a:endParaRPr>
          </a:p>
          <a:p>
            <a:r>
              <a:rPr lang="ru-RU" dirty="0">
                <a:solidFill>
                  <a:srgbClr val="FF0000"/>
                </a:solidFill>
              </a:rPr>
              <a:t>Внимание!</a:t>
            </a:r>
            <a:r>
              <a:rPr lang="ru-RU" dirty="0"/>
              <a:t> Банк России предупреждает:</a:t>
            </a:r>
          </a:p>
          <a:p>
            <a:endParaRPr lang="ru-RU" dirty="0"/>
          </a:p>
          <a:p>
            <a:r>
              <a:rPr lang="ru-RU" dirty="0"/>
              <a:t>Несвоевременное выполнение своих финансовых обязательств перед кредиторами приведёт вас к общению</a:t>
            </a:r>
            <a:r>
              <a:rPr lang="ru-RU" baseline="0" dirty="0"/>
              <a:t> с коллекторами!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A22E6-12C5-4627-BEE3-D95F1D2F2E99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458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65413" y="500063"/>
            <a:ext cx="4445000" cy="250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411">
              <a:defRPr/>
            </a:pPr>
            <a:r>
              <a:rPr lang="ru-RU" dirty="0"/>
              <a:t>Большинство коллекторских </a:t>
            </a:r>
            <a:r>
              <a:rPr lang="ru-RU" sz="1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(от англ. </a:t>
            </a:r>
            <a:r>
              <a:rPr lang="ru-RU" sz="1000" i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сollection</a:t>
            </a:r>
            <a:r>
              <a:rPr lang="ru-RU" sz="1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 — сбор) </a:t>
            </a:r>
            <a:r>
              <a:rPr lang="ru-RU" dirty="0"/>
              <a:t>агентств собирают долги за агентское вознаграждение, формирующееся согласно количеству собранных финансовых средств в форме выплаты заранее определённых процентов от общей суммы взысканной задолженности. Также долг может быть целиком выкуплен коллектором.</a:t>
            </a:r>
          </a:p>
          <a:p>
            <a:pPr defTabSz="897411">
              <a:defRPr/>
            </a:pPr>
            <a:r>
              <a:rPr lang="ru-RU" dirty="0"/>
              <a:t>Коллекторы работают по взысканию задолженности не только частных лиц,  но и по портфелям просроченной задолженности компаний малого и среднего бизнеса. Многие банки объявляют тендеры по продаже долгов по кредитам МСБ.</a:t>
            </a:r>
          </a:p>
          <a:p>
            <a:pPr defTabSz="897411">
              <a:defRPr/>
            </a:pPr>
            <a:endParaRPr lang="ru-RU" dirty="0"/>
          </a:p>
          <a:p>
            <a:pPr defTabSz="897411">
              <a:defRPr/>
            </a:pPr>
            <a:r>
              <a:rPr lang="ru-RU" dirty="0"/>
              <a:t>Коллекторские агентства должны быть только юридическими лицами, зарегистрированными в установленном порядке, и действовать официально от имени кредитора или от своего имени.</a:t>
            </a:r>
          </a:p>
          <a:p>
            <a:pPr defTabSz="897411">
              <a:defRPr/>
            </a:pPr>
            <a:endParaRPr lang="ru-RU" dirty="0"/>
          </a:p>
          <a:p>
            <a:pPr defTabSz="897411">
              <a:defRPr/>
            </a:pPr>
            <a:r>
              <a:rPr lang="ru-RU" dirty="0"/>
              <a:t>Никто не застрахован от возникновения проблем, которые приводят к неплатёжеспособности. О возникновении таких обстоятельств необходимо сразу оповещать в письменной форме кредитора, чтобы он знал – заёмщик не отказывается платить, но просит: </a:t>
            </a:r>
          </a:p>
          <a:p>
            <a:pPr defTabSz="897411">
              <a:defRPr/>
            </a:pPr>
            <a:r>
              <a:rPr lang="ru-RU" dirty="0"/>
              <a:t>- о предоставлении кредитных каникул; </a:t>
            </a:r>
          </a:p>
          <a:p>
            <a:pPr defTabSz="897411">
              <a:defRPr/>
            </a:pPr>
            <a:r>
              <a:rPr lang="ru-RU" dirty="0"/>
              <a:t>- о снижении процентных ставок;</a:t>
            </a:r>
          </a:p>
          <a:p>
            <a:pPr defTabSz="897411">
              <a:defRPr/>
            </a:pPr>
            <a:r>
              <a:rPr lang="ru-RU" dirty="0"/>
              <a:t>- о пролонгации кредитного договора; об иных способах реструктуризации долгов.</a:t>
            </a:r>
          </a:p>
          <a:p>
            <a:pPr defTabSz="897411">
              <a:defRPr/>
            </a:pPr>
            <a:r>
              <a:rPr lang="ru-RU" dirty="0"/>
              <a:t>Однако если заёмщик проигнорирует письменные переговоры с кредитором, ему следует ждать коллекторов.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A22E6-12C5-4627-BEE3-D95F1D2F2E99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7524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65413" y="500063"/>
            <a:ext cx="4445000" cy="250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411"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A22E6-12C5-4627-BEE3-D95F1D2F2E99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55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65413" y="500063"/>
            <a:ext cx="4445000" cy="250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411"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A22E6-12C5-4627-BEE3-D95F1D2F2E99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5342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65413" y="500063"/>
            <a:ext cx="4445000" cy="250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5896">
              <a:defRPr/>
            </a:pPr>
            <a:r>
              <a:rPr lang="ru-RU" dirty="0"/>
              <a:t>Самый известный инструмент для приобретения жилья – ипотека.</a:t>
            </a:r>
          </a:p>
          <a:p>
            <a:pPr defTabSz="905896">
              <a:defRPr/>
            </a:pPr>
            <a:endParaRPr lang="ru-RU" dirty="0"/>
          </a:p>
          <a:p>
            <a:pPr defTabSz="905896">
              <a:defRPr/>
            </a:pPr>
            <a:r>
              <a:rPr lang="ru-RU" dirty="0"/>
              <a:t>Ипотека – вид залога, который служит страховкой для банка, выдающего кредит. Залогом может выступать как приобретаемая недвижимость, так и имеющаяся в наличии.</a:t>
            </a:r>
          </a:p>
          <a:p>
            <a:pPr defTabSz="905896">
              <a:defRPr/>
            </a:pPr>
            <a:endParaRPr lang="ru-RU" dirty="0"/>
          </a:p>
          <a:p>
            <a:pPr defTabSz="905896">
              <a:defRPr/>
            </a:pPr>
            <a:r>
              <a:rPr lang="ru-RU" dirty="0"/>
              <a:t>Имущество остаётся в собственности покупателя, но кредитор в случае нарушения долговых обязательств вправе отсудить его в свою пользу</a:t>
            </a:r>
          </a:p>
          <a:p>
            <a:pPr defTabSz="905896">
              <a:defRPr/>
            </a:pPr>
            <a:endParaRPr lang="ru-RU" dirty="0"/>
          </a:p>
          <a:p>
            <a:pPr defTabSz="905896"/>
            <a:r>
              <a:rPr lang="ru-RU" dirty="0"/>
              <a:t>Типичный набор требований к заёмщику:</a:t>
            </a:r>
          </a:p>
          <a:p>
            <a:pPr defTabSz="905896"/>
            <a:r>
              <a:rPr lang="ru-RU" dirty="0"/>
              <a:t>– возраст 21–60 лет,</a:t>
            </a:r>
          </a:p>
          <a:p>
            <a:pPr defTabSz="905896"/>
            <a:r>
              <a:rPr lang="ru-RU" dirty="0"/>
              <a:t>– желательно,</a:t>
            </a:r>
            <a:r>
              <a:rPr lang="ru-RU" baseline="0" dirty="0"/>
              <a:t> чтобы приобретаемая недвижимость находилась в том же регионе, где зарегистрирован заёмщик,</a:t>
            </a:r>
          </a:p>
          <a:p>
            <a:pPr defTabSz="905896"/>
            <a:r>
              <a:rPr lang="ru-RU" baseline="0" dirty="0"/>
              <a:t>– уровень дохода: ежемесячные затраты на покрытие кредита не должны превышать 40% дохода заёмщика, </a:t>
            </a:r>
          </a:p>
          <a:p>
            <a:pPr defTabSz="905896"/>
            <a:r>
              <a:rPr lang="ru-RU" baseline="0" dirty="0"/>
              <a:t>– трудовая биография: не менее полугода работы со дня окончания испытательного срока на текущем месте работы,</a:t>
            </a:r>
          </a:p>
          <a:p>
            <a:pPr defTabSz="905896"/>
            <a:r>
              <a:rPr lang="ru-RU" baseline="0" dirty="0"/>
              <a:t>– желательно наличие кредитной истории.</a:t>
            </a:r>
            <a:endParaRPr lang="ru-RU" dirty="0"/>
          </a:p>
          <a:p>
            <a:pPr defTabSz="905896"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A22E6-12C5-4627-BEE3-D95F1D2F2E99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4397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65413" y="500063"/>
            <a:ext cx="4445000" cy="250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pPr defTabSz="905896"/>
            <a:r>
              <a:rPr lang="ru-RU" dirty="0"/>
              <a:t>К льготным категориям относятся:</a:t>
            </a:r>
          </a:p>
          <a:p>
            <a:pPr defTabSz="905896"/>
            <a:r>
              <a:rPr lang="ru-RU" dirty="0"/>
              <a:t>– молодые</a:t>
            </a:r>
            <a:r>
              <a:rPr lang="ru-RU" baseline="0" dirty="0"/>
              <a:t> учителя и учёные,</a:t>
            </a:r>
          </a:p>
          <a:p>
            <a:pPr defTabSz="905896"/>
            <a:r>
              <a:rPr lang="ru-RU" baseline="0" dirty="0"/>
              <a:t>– военнослужащие,</a:t>
            </a:r>
          </a:p>
          <a:p>
            <a:pPr defTabSz="905896"/>
            <a:r>
              <a:rPr lang="ru-RU" baseline="0" dirty="0"/>
              <a:t>– многодетные семьи,</a:t>
            </a:r>
          </a:p>
          <a:p>
            <a:pPr defTabSz="905896"/>
            <a:r>
              <a:rPr lang="ru-RU" baseline="0" dirty="0"/>
              <a:t>– молодые семьи,</a:t>
            </a:r>
          </a:p>
          <a:p>
            <a:pPr defTabSz="905896"/>
            <a:r>
              <a:rPr lang="ru-RU" baseline="0" dirty="0"/>
              <a:t>– лица, получившие материнский капитал</a:t>
            </a:r>
            <a:endParaRPr lang="ru-RU" dirty="0"/>
          </a:p>
          <a:p>
            <a:pPr defTabSz="905896"/>
            <a:endParaRPr lang="ru-RU" dirty="0"/>
          </a:p>
          <a:p>
            <a:pPr defTabSz="905896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A22E6-12C5-4627-BEE3-D95F1D2F2E99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6846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65413" y="500063"/>
            <a:ext cx="4445000" cy="250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Инфляция</a:t>
            </a:r>
            <a:r>
              <a:rPr lang="ru-RU" baseline="0" dirty="0" smtClean="0"/>
              <a:t> – не рост всех цен (цены на какие-то товары и услуги могут расти, падать и не изменяться), а повышение общего уровня цен</a:t>
            </a:r>
            <a:endParaRPr lang="en-US" dirty="0" smtClean="0"/>
          </a:p>
          <a:p>
            <a:endParaRPr lang="en-US" dirty="0" smtClean="0"/>
          </a:p>
          <a:p>
            <a:r>
              <a:rPr lang="ru-RU" dirty="0" smtClean="0"/>
              <a:t>Инфляционное </a:t>
            </a:r>
            <a:r>
              <a:rPr lang="ru-RU" dirty="0"/>
              <a:t>таргетирование</a:t>
            </a:r>
            <a:r>
              <a:rPr lang="ru-RU" baseline="0" dirty="0"/>
              <a:t> – режим денежно-кредитной политики, при котором центральный банк отвечает за уровень инфляции в стране.</a:t>
            </a:r>
          </a:p>
          <a:p>
            <a:r>
              <a:rPr lang="ru-RU" dirty="0"/>
              <a:t>Условие осуществления инфляционного таргетирования – отказ от таргетирования прочих экономических показателей:</a:t>
            </a:r>
          </a:p>
          <a:p>
            <a:r>
              <a:rPr lang="ru-RU" dirty="0"/>
              <a:t>	уровень зарплат,</a:t>
            </a:r>
          </a:p>
          <a:p>
            <a:r>
              <a:rPr lang="ru-RU" dirty="0"/>
              <a:t>	валютный курс,</a:t>
            </a:r>
          </a:p>
          <a:p>
            <a:r>
              <a:rPr lang="ru-RU" dirty="0"/>
              <a:t>	уровень занятости</a:t>
            </a:r>
          </a:p>
          <a:p>
            <a:endParaRPr lang="ru-RU" dirty="0"/>
          </a:p>
          <a:p>
            <a:r>
              <a:rPr lang="ru-RU" dirty="0"/>
              <a:t>Основной инструмент инфляционного таргетирования –ключевая ставка.</a:t>
            </a:r>
          </a:p>
          <a:p>
            <a:r>
              <a:rPr lang="ru-RU" dirty="0"/>
              <a:t>Её повышение снижает уровень инфляции: повышение ставки ведёт к повышению ставок по депозитам в банках и увеличивает привлекательность сбережения денег.</a:t>
            </a:r>
          </a:p>
          <a:p>
            <a:r>
              <a:rPr lang="ru-RU" dirty="0"/>
              <a:t>А понижение – снижает банковские ставки, делая заимствования</a:t>
            </a:r>
            <a:r>
              <a:rPr lang="ru-RU" baseline="0" dirty="0"/>
              <a:t> более доступными, а</a:t>
            </a:r>
            <a:r>
              <a:rPr lang="ru-RU" dirty="0"/>
              <a:t> сбережения не столь выгодными, стимулируя таким образом </a:t>
            </a:r>
            <a:r>
              <a:rPr lang="ru-RU" dirty="0" smtClean="0"/>
              <a:t>потребление </a:t>
            </a:r>
            <a:r>
              <a:rPr lang="ru-RU" dirty="0"/>
              <a:t>и способствуя повышению уровня инфляции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A22E6-12C5-4627-BEE3-D95F1D2F2E99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2926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65413" y="500063"/>
            <a:ext cx="4445000" cy="250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Получение</a:t>
            </a:r>
            <a:r>
              <a:rPr lang="ru-RU" baseline="0" dirty="0"/>
              <a:t> дохода при инвестировании средств определяется не только доходностью и сроком инвестиций, но и уровнем инфляции: инвестиции вы делаете сегодня, а доходы будете получать спустя некоторое время и к тому моменту деньги обесценятся в результате инфляции.</a:t>
            </a:r>
          </a:p>
          <a:p>
            <a:endParaRPr lang="ru-RU" baseline="0" dirty="0"/>
          </a:p>
          <a:p>
            <a:r>
              <a:rPr lang="ru-RU" baseline="0" dirty="0"/>
              <a:t>Лично вы ничего не можете сделать для предотвращения инфляции, но вы можете воспользоваться способами минимизировать потери, которые может принести инфляция:</a:t>
            </a:r>
          </a:p>
          <a:p>
            <a:endParaRPr lang="ru-RU" baseline="0" dirty="0"/>
          </a:p>
          <a:p>
            <a:r>
              <a:rPr lang="ru-RU" baseline="0" dirty="0"/>
              <a:t>– диверсификация – распределение средств между различными способами и инструментами инвестирования, </a:t>
            </a:r>
          </a:p>
          <a:p>
            <a:endParaRPr lang="ru-RU" baseline="0" dirty="0"/>
          </a:p>
          <a:p>
            <a:r>
              <a:rPr lang="ru-RU" baseline="0" dirty="0"/>
              <a:t>– инвестиции в объекты, наименее подверженные инфляции (например, недвижимость или активы с фиксированным доходом (облигации))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A22E6-12C5-4627-BEE3-D95F1D2F2E99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1481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65413" y="500063"/>
            <a:ext cx="4445000" cy="250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411">
              <a:defRPr/>
            </a:pPr>
            <a:r>
              <a:rPr lang="ru-RU" dirty="0" smtClean="0"/>
              <a:t>Существует</a:t>
            </a:r>
            <a:r>
              <a:rPr lang="ru-RU" baseline="0" dirty="0" smtClean="0"/>
              <a:t> широкий спектр удобных банковских инструментов – счета, вклады с капитализацией процентов, с возможностью частичного снятия средств, дебетовые карты</a:t>
            </a:r>
            <a:endParaRPr lang="ru-RU" dirty="0" smtClean="0"/>
          </a:p>
          <a:p>
            <a:pPr defTabSz="897411">
              <a:defRPr/>
            </a:pPr>
            <a:r>
              <a:rPr lang="ru-RU" dirty="0" smtClean="0"/>
              <a:t>Вклады </a:t>
            </a:r>
            <a:r>
              <a:rPr lang="ru-RU" dirty="0"/>
              <a:t>с капитализацией процентов – предусматривают присоединение с определённой</a:t>
            </a:r>
            <a:r>
              <a:rPr lang="ru-RU" baseline="0" dirty="0"/>
              <a:t> периодичностью (ежедневно, ежемесячно, ежеквартально и т.д.) начисленных по вкладу процентов к сумме самого вклада.</a:t>
            </a:r>
          </a:p>
          <a:p>
            <a:pPr defTabSz="897411">
              <a:defRPr/>
            </a:pPr>
            <a:r>
              <a:rPr lang="ru-RU" baseline="0" dirty="0"/>
              <a:t>Таким образом каждое последующее начисление становится больше предыдущего, и общая доходность по вкладу возрастает.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A22E6-12C5-4627-BEE3-D95F1D2F2E99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928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65413" y="500063"/>
            <a:ext cx="4445000" cy="250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Современная жизнь человека тесно связана с финансовыми решениями</a:t>
            </a:r>
            <a:r>
              <a:rPr lang="ru-RU" baseline="0" dirty="0"/>
              <a:t> – люди имеют накопления, заботятся об образовании, медицинском обслуживании, о собственных пенсиях. Для принятия взвешенных и осознанных решений необходимо обладать базовыми знаниями в области финансов. Финансовая грамотность – одно из условий, позволяющих добиваться успеха. Заработать деньги сложно, хотя в этом может и повезти, но сохранить их и приумножить – тоже весьма непростая задача, универсального решения у которой нет. </a:t>
            </a:r>
          </a:p>
          <a:p>
            <a:endParaRPr lang="en-US" baseline="0" dirty="0"/>
          </a:p>
          <a:p>
            <a:r>
              <a:rPr lang="ru-RU" baseline="0" dirty="0"/>
              <a:t>Более широкое понятие чем финансовая грамотность – это финансовая культура. Данное понятие намного шире, чем финансовая грамотность и затрагивает аспекты деятельности человека, его поведения, заложенные на уровне установок экономически обоснованных финансовых решений.</a:t>
            </a:r>
            <a:endParaRPr lang="en-US" baseline="0" dirty="0"/>
          </a:p>
          <a:p>
            <a:r>
              <a:rPr lang="ru-RU" baseline="0" dirty="0"/>
              <a:t> </a:t>
            </a:r>
          </a:p>
          <a:p>
            <a:r>
              <a:rPr lang="ru-RU" dirty="0"/>
              <a:t>Понимание. Информированность о предназначении и рисках финансовых инструментов и услуг</a:t>
            </a:r>
          </a:p>
          <a:p>
            <a:endParaRPr lang="ru-RU" dirty="0"/>
          </a:p>
          <a:p>
            <a:r>
              <a:rPr lang="ru-RU" dirty="0"/>
              <a:t>Анализ. Осознание, почему данные знания являются полезными на разных этапах жизненного цикла, умение связать жизненные потребности с финансовыми инструментами</a:t>
            </a:r>
          </a:p>
          <a:p>
            <a:endParaRPr lang="ru-RU" dirty="0"/>
          </a:p>
          <a:p>
            <a:r>
              <a:rPr lang="ru-RU" dirty="0"/>
              <a:t>Практика. Практическое использование полученной информации в соответствии с индивидуальными мотивирующими факторами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A22E6-12C5-4627-BEE3-D95F1D2F2E99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63234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65413" y="500063"/>
            <a:ext cx="4445000" cy="250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411">
              <a:defRPr/>
            </a:pPr>
            <a:r>
              <a:rPr lang="ru-RU" dirty="0"/>
              <a:t>В соответствии с размером присущего им риска МФО разделены на два вида: микрокредитные компании (МКК) и микрофинансовые компании (МФК).</a:t>
            </a:r>
          </a:p>
          <a:p>
            <a:endParaRPr lang="ru-RU" dirty="0"/>
          </a:p>
          <a:p>
            <a:r>
              <a:rPr lang="ru-RU" dirty="0"/>
              <a:t>Банковские депозиты до 1,4 млн. рублей автоматически застрахованы государством, в случае отзыва у банка лицензии, вкладчик гарантированно вернёт свои деньги с процентами через Агентство по страхованию вкладов.</a:t>
            </a:r>
          </a:p>
          <a:p>
            <a:r>
              <a:rPr lang="ru-RU" dirty="0"/>
              <a:t>МФО в системе государственного страхования </a:t>
            </a:r>
            <a:r>
              <a:rPr lang="ru-RU" b="1" dirty="0"/>
              <a:t>НЕ УЧАСТВУЮТ</a:t>
            </a:r>
            <a:r>
              <a:rPr lang="ru-RU" dirty="0"/>
              <a:t>, но могут предложить застраховать инвестиции в частных страховых компаниях – либо за свой счёт, либо за счёт инвестора. И тогда уже нужно внимательно изучить надёжность предлагаемой страховой компании. Если сумма инвестиции не страхуется вовсе, инвестиция превращается в подобие азартной игры – с высоким потенциальным выигрышем, но и с запредельным риском потерять все деньги.</a:t>
            </a:r>
          </a:p>
          <a:p>
            <a:endParaRPr lang="ru-RU" dirty="0"/>
          </a:p>
          <a:p>
            <a:r>
              <a:rPr lang="ru-RU" dirty="0"/>
              <a:t>Проценты по банковским вкладам НДФЛ не облагаются, если процентная ставка не превышает величину ставки рефинансирования, увеличенную на пять процентных пункта. А с дохода, полученного от инвестиций в МФО, у вас появляется обязанность заплатить налоги в размере 13% доходов.</a:t>
            </a:r>
          </a:p>
          <a:p>
            <a:r>
              <a:rPr lang="ru-RU" dirty="0"/>
              <a:t>В договоре должно быть указано следующее: сумма и срок займа, процентная ставка и условия выплаты, ответственность за неустойку (для МФО) и за досрочное расторжение договора (для инвестора).</a:t>
            </a:r>
          </a:p>
          <a:p>
            <a:endParaRPr lang="ru-RU" dirty="0"/>
          </a:p>
          <a:p>
            <a:r>
              <a:rPr lang="ru-RU" dirty="0"/>
              <a:t>МКК </a:t>
            </a:r>
            <a:r>
              <a:rPr lang="mr-IN" dirty="0"/>
              <a:t>–</a:t>
            </a:r>
            <a:r>
              <a:rPr lang="ru-RU" dirty="0"/>
              <a:t> фондирование только за счет акционеров (участников) или привлечения денежных</a:t>
            </a:r>
            <a:r>
              <a:rPr lang="ru-RU" baseline="0" dirty="0"/>
              <a:t> средств юридических лиц</a:t>
            </a:r>
            <a:endParaRPr lang="ru-RU" dirty="0"/>
          </a:p>
          <a:p>
            <a:pPr marL="0" marR="0" indent="0" algn="l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МФК</a:t>
            </a:r>
            <a:r>
              <a:rPr lang="ru-RU" baseline="0" dirty="0"/>
              <a:t> </a:t>
            </a:r>
            <a:r>
              <a:rPr lang="ru-RU" sz="1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 Light" charset="0"/>
                <a:cs typeface="Calibri Light" charset="0"/>
              </a:rPr>
              <a:t>+ Имеют право на делегирование проведения идентификации, в т.ч. упрощённой, в целях предоставления онлайн-микрозаймов.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A22E6-12C5-4627-BEE3-D95F1D2F2E99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9281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65413" y="500063"/>
            <a:ext cx="4445000" cy="250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411">
              <a:defRPr/>
            </a:pPr>
            <a:r>
              <a:rPr lang="ru-RU" dirty="0"/>
              <a:t>Рынок ЦБ даёт абсолютно легальную возможность заработать частным и институциональным инвесторам. Покупать и продавать ценные бумаги можно через брокера или управляющую компанию, которые, в свою очередь, совершают эти операции на бирже.</a:t>
            </a:r>
          </a:p>
          <a:p>
            <a:endParaRPr lang="ru-RU" dirty="0"/>
          </a:p>
          <a:p>
            <a:r>
              <a:rPr lang="ru-RU" dirty="0"/>
              <a:t>От инвестиций на рынке ценных бумаг мы можем получать дополнительный доход. Например, покупая акции можно получить дивиденды, а также продать акции, когда/если их цена вырастет. Покупая облигации – вы кредитуете эмитента (государство, субъект федерации, муниципалитет или компанию) под определённый процент, который для вас является доходом.</a:t>
            </a:r>
          </a:p>
          <a:p>
            <a:r>
              <a:rPr lang="ru-RU" dirty="0"/>
              <a:t>За объектами своих инвестиций необходимо внимательно наблюдать, выбирая удобный момент для принятия инвестиционных решений. Нельзя инвестировать и «заснуть», иначе ваши инвестиции может постичь печальная судьба акций таких компаний, как ЮКОС или </a:t>
            </a:r>
            <a:r>
              <a:rPr lang="en-US" dirty="0"/>
              <a:t>Enron</a:t>
            </a:r>
            <a:r>
              <a:rPr lang="ru-RU" dirty="0"/>
              <a:t>.</a:t>
            </a:r>
          </a:p>
          <a:p>
            <a:r>
              <a:rPr lang="ru-RU" dirty="0"/>
              <a:t>Если у вас недостаточно знаний и опыта в этой теме, лучше доверить управление вашими инвестициями управляющей компании.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A22E6-12C5-4627-BEE3-D95F1D2F2E99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900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65413" y="500063"/>
            <a:ext cx="4445000" cy="250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411">
              <a:defRPr/>
            </a:pPr>
            <a:r>
              <a:rPr lang="ru-RU" b="0" dirty="0"/>
              <a:t>Первый тип (вычет на взносы)</a:t>
            </a:r>
          </a:p>
          <a:p>
            <a:pPr defTabSz="897411">
              <a:defRPr/>
            </a:pPr>
            <a:r>
              <a:rPr lang="ru-RU" b="0" dirty="0"/>
              <a:t>– по налогу на доходы физических лиц (13 %) — ежегодно налогооблагаемая база будет уменьшена на сумму, которую вы в течение года внесли на свой ИИС</a:t>
            </a:r>
          </a:p>
          <a:p>
            <a:pPr>
              <a:spcAft>
                <a:spcPts val="594"/>
              </a:spcAft>
            </a:pPr>
            <a:endParaRPr lang="ru-RU" b="1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594"/>
              </a:spcAft>
            </a:pPr>
            <a:r>
              <a:rPr lang="ru-RU" b="1" dirty="0">
                <a:solidFill>
                  <a:schemeClr val="tx2">
                    <a:lumMod val="65000"/>
                    <a:lumOff val="35000"/>
                  </a:schemeClr>
                </a:solidFill>
              </a:rPr>
              <a:t>Важно!</a:t>
            </a:r>
            <a:r>
              <a:rPr lang="ru-RU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Размер полученного из бюджета возврата налога не может превышать суммы уплаченного вами НДФЛ</a:t>
            </a:r>
          </a:p>
          <a:p>
            <a:pPr defTabSz="897411">
              <a:defRPr/>
            </a:pPr>
            <a:endParaRPr lang="ru-RU" b="0" dirty="0"/>
          </a:p>
          <a:p>
            <a:pPr defTabSz="897411">
              <a:defRPr/>
            </a:pPr>
            <a:endParaRPr lang="ru-RU" b="0" dirty="0"/>
          </a:p>
          <a:p>
            <a:pPr defTabSz="897411">
              <a:defRPr/>
            </a:pPr>
            <a:r>
              <a:rPr lang="ru-RU" dirty="0"/>
              <a:t>Второй тип (вычет на доход)</a:t>
            </a:r>
          </a:p>
          <a:p>
            <a:pPr defTabSz="897411">
              <a:defRPr/>
            </a:pPr>
            <a:r>
              <a:rPr lang="ru-RU" b="0" dirty="0">
                <a:solidFill>
                  <a:schemeClr val="tx1"/>
                </a:solidFill>
              </a:rPr>
              <a:t>– по налогу на доход, полученный от операций со средствами ИИС — сумма дохода на момент закрытия счета освобождается от подоходного налога (13 %)</a:t>
            </a:r>
          </a:p>
          <a:p>
            <a:pPr defTabSz="897411">
              <a:defRPr/>
            </a:pP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A22E6-12C5-4627-BEE3-D95F1D2F2E99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92815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65413" y="500063"/>
            <a:ext cx="4445000" cy="250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A22E6-12C5-4627-BEE3-D95F1D2F2E99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0809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65413" y="500063"/>
            <a:ext cx="4445000" cy="250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411"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A22E6-12C5-4627-BEE3-D95F1D2F2E99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9281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65413" y="500063"/>
            <a:ext cx="4445000" cy="250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411"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A22E6-12C5-4627-BEE3-D95F1D2F2E99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20822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65413" y="500063"/>
            <a:ext cx="4445000" cy="250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Вклады</a:t>
            </a:r>
          </a:p>
          <a:p>
            <a:r>
              <a:rPr lang="ru-RU" dirty="0">
                <a:solidFill>
                  <a:schemeClr val="accent6"/>
                </a:solidFill>
              </a:rPr>
              <a:t>РЫНОЧНЫЙ РИСК</a:t>
            </a:r>
            <a:r>
              <a:rPr lang="ru-RU" dirty="0"/>
              <a:t>: возможно банкротство, отзыв лицензии.  Необходимо удостовериться, что банк входит в Систему страхования вкладов. </a:t>
            </a:r>
          </a:p>
          <a:p>
            <a:r>
              <a:rPr lang="ru-RU" dirty="0">
                <a:solidFill>
                  <a:schemeClr val="accent6"/>
                </a:solidFill>
              </a:rPr>
              <a:t>РИСК ПОСТАВЩИКА</a:t>
            </a:r>
            <a:r>
              <a:rPr lang="ru-RU" dirty="0"/>
              <a:t>: Необходимо проверить лицензию банка, иметь на руках документы, удостоверяющие открытие вклада и внесения денежных средств на его счет. </a:t>
            </a:r>
          </a:p>
          <a:p>
            <a:r>
              <a:rPr lang="ru-RU" dirty="0">
                <a:solidFill>
                  <a:schemeClr val="accent6"/>
                </a:solidFill>
              </a:rPr>
              <a:t>РИСК МОШЕННИЧЕСТВА</a:t>
            </a:r>
            <a:r>
              <a:rPr lang="ru-RU" dirty="0"/>
              <a:t>: Отказ от выполнения обязательств по депозитному договору – возвращение вклада.</a:t>
            </a:r>
          </a:p>
          <a:p>
            <a:endParaRPr lang="ru-RU" dirty="0"/>
          </a:p>
          <a:p>
            <a:r>
              <a:rPr lang="ru-RU" dirty="0"/>
              <a:t>МФО</a:t>
            </a:r>
          </a:p>
          <a:p>
            <a:r>
              <a:rPr lang="ru-RU" dirty="0">
                <a:solidFill>
                  <a:schemeClr val="accent6"/>
                </a:solidFill>
              </a:rPr>
              <a:t>РЫНОЧНЫЙ РИСК</a:t>
            </a:r>
            <a:r>
              <a:rPr lang="ru-RU" dirty="0"/>
              <a:t>: возможно банкротство из-за невозврата займов, необходимо изучить условия страхования.</a:t>
            </a:r>
          </a:p>
          <a:p>
            <a:r>
              <a:rPr lang="ru-RU" dirty="0">
                <a:solidFill>
                  <a:schemeClr val="accent6"/>
                </a:solidFill>
              </a:rPr>
              <a:t>РИСК ПОСТАВЩИКА</a:t>
            </a:r>
            <a:r>
              <a:rPr lang="ru-RU" dirty="0"/>
              <a:t>: необходимо убедиться, что компания включена в реестр Банка России, иметь на руках документы, удостоверяющие открытие вклада и внесения денежных средств на ее счет. </a:t>
            </a:r>
          </a:p>
          <a:p>
            <a:r>
              <a:rPr lang="ru-RU" dirty="0">
                <a:solidFill>
                  <a:schemeClr val="accent6"/>
                </a:solidFill>
              </a:rPr>
              <a:t>РИСК МОШЕННИЧЕСТВА</a:t>
            </a:r>
            <a:r>
              <a:rPr lang="ru-RU" dirty="0"/>
              <a:t>: оформление займа на другого человека без его ведома; «забытый» факт расчёта по займу</a:t>
            </a:r>
          </a:p>
          <a:p>
            <a:endParaRPr lang="ru-RU" dirty="0"/>
          </a:p>
          <a:p>
            <a:r>
              <a:rPr lang="ru-RU" dirty="0"/>
              <a:t>РЦБ:</a:t>
            </a:r>
          </a:p>
          <a:p>
            <a:r>
              <a:rPr lang="ru-RU" dirty="0"/>
              <a:t>РЫНОЧНЫЙ РИСК: ценные бумаги могут упасть в цене и вы можете потерять часть ваших средств, а при неблагоприятных обстоятельствах и все Ваши средства. Инвестируя на рынке ценных бумаг, необходимо уметь скрупулёзно работать с источниками информации, анализировать и принимать решения. Нельзя инвестировать «последние» деньги.</a:t>
            </a:r>
          </a:p>
          <a:p>
            <a:r>
              <a:rPr lang="ru-RU" dirty="0"/>
              <a:t>РИСК ПОСТАВЩИКА: необходимо убедиться, что брокерская/управляющая компания имеет лицензию Банка России.</a:t>
            </a:r>
          </a:p>
          <a:p>
            <a:r>
              <a:rPr lang="ru-RU" dirty="0"/>
              <a:t>РИСК МОШЕННИЧЕСТВА: хищение ценных бумаг путём предоставления фиктивных документов</a:t>
            </a:r>
            <a:br>
              <a:rPr lang="ru-RU" dirty="0"/>
            </a:br>
            <a:r>
              <a:rPr lang="ru-RU" dirty="0"/>
              <a:t>о праве собственности; эмиссия ничем не обеспеченных ценных бумаг; использование инсайдерской информации при совершении сделок; манипулирование ценами.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Страхование</a:t>
            </a:r>
          </a:p>
          <a:p>
            <a:r>
              <a:rPr lang="ru-RU" dirty="0">
                <a:solidFill>
                  <a:schemeClr val="accent6"/>
                </a:solidFill>
              </a:rPr>
              <a:t>РИСК ПОСТАВЩИКА</a:t>
            </a:r>
            <a:r>
              <a:rPr lang="ru-RU" dirty="0"/>
              <a:t>: вероятность отзыва лицензии </a:t>
            </a:r>
          </a:p>
          <a:p>
            <a:r>
              <a:rPr lang="ru-RU" dirty="0">
                <a:solidFill>
                  <a:schemeClr val="accent6"/>
                </a:solidFill>
              </a:rPr>
              <a:t>РИСК МОШЕННИЧЕСТВА</a:t>
            </a:r>
            <a:r>
              <a:rPr lang="ru-RU" dirty="0"/>
              <a:t>: уклонение от страховой выплаты при наступлении страхового случая, продажа фальшивых полисов</a:t>
            </a:r>
          </a:p>
          <a:p>
            <a:endParaRPr lang="ru-RU" dirty="0"/>
          </a:p>
          <a:p>
            <a:r>
              <a:rPr lang="ru-RU" dirty="0">
                <a:solidFill>
                  <a:schemeClr val="accent6"/>
                </a:solidFill>
              </a:rPr>
              <a:t>Форекс</a:t>
            </a:r>
          </a:p>
          <a:p>
            <a:r>
              <a:rPr lang="ru-RU" dirty="0">
                <a:solidFill>
                  <a:schemeClr val="accent6"/>
                </a:solidFill>
              </a:rPr>
              <a:t>РЫНОЧНЫЙ РИСК</a:t>
            </a:r>
            <a:r>
              <a:rPr lang="ru-RU" dirty="0"/>
              <a:t>: зашкаливает, малейшее движение валютных пар в невыгодном для вас направлении способно лишить вас всех инвестированных денег</a:t>
            </a:r>
          </a:p>
          <a:p>
            <a:r>
              <a:rPr lang="ru-RU" dirty="0">
                <a:solidFill>
                  <a:schemeClr val="accent6"/>
                </a:solidFill>
              </a:rPr>
              <a:t>РИСК ПОСТАВЩИКА</a:t>
            </a:r>
            <a:r>
              <a:rPr lang="ru-RU" dirty="0"/>
              <a:t>: зашкаливает, лишь минимальное количество форекс-брокеров имеют лицензию Банка России</a:t>
            </a:r>
          </a:p>
          <a:p>
            <a:r>
              <a:rPr lang="ru-RU" dirty="0">
                <a:solidFill>
                  <a:schemeClr val="accent6"/>
                </a:solidFill>
              </a:rPr>
              <a:t>РИСК МОШЕННИЧЕСТВА</a:t>
            </a:r>
            <a:r>
              <a:rPr lang="ru-RU" dirty="0"/>
              <a:t>: зашкаливает, скорее всего путём различных манипуляций вас вынудят получить крупный убыток. А получение клиентом крупной прибыли может иметь криминальные последствия: возможны разнообразные махинации, в том числе организация различных технических сбоев и совершение несанкционированных операций по счёту клиента.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A22E6-12C5-4627-BEE3-D95F1D2F2E99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52076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65413" y="500063"/>
            <a:ext cx="4445000" cy="250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519">
              <a:defRPr/>
            </a:pPr>
            <a:r>
              <a:rPr lang="ru-RU" sz="1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(по состоянию на </a:t>
            </a:r>
            <a:r>
              <a:rPr lang="ru-RU" sz="10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15.09.2017 </a:t>
            </a:r>
            <a:r>
              <a:rPr lang="ru-RU" sz="1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лицензией на осуществление деятельности форекс-дилера обладают 8 организаций)</a:t>
            </a:r>
          </a:p>
          <a:p>
            <a:pPr defTabSz="897519">
              <a:defRPr/>
            </a:pPr>
            <a:endParaRPr lang="ru-RU" dirty="0"/>
          </a:p>
          <a:p>
            <a:r>
              <a:rPr lang="ru-RU" dirty="0"/>
              <a:t>Основным заработком форекс-брокеров является доход, получаемый от кредитования (предоставления займов) своих клиентов – физических лиц. При этом данные кредиты (займы) чаще всего называются «плечами». В связи с этим главной задачей дилинговых компаний является предоставление «кредитного плеча» (рассчитываемого как отношение суммы сделки к собственным средствам), величина которого может достигать 1/1000. То есть на каждый рубль собственных средств можно совершать сделки на 100 рублей. Такое «кредитное плечо» преподносится в рекламе как большое достоинство (потенциально можно больше заработать), одновременно это означает и большие риски. Так, при наличии «кредитного плеча», равного 100, движение рынка против игрока всего лишь на 1% означает полную потерю им 100% собственных средств! С учетом того, что среднее движение валютных курсов равняется примерно 1% в сутки, рано или поздно произойдет движение рынка против игрока. Из опыта известно, что при «кредитном плече», равном 1/100, вероятность потерять свои средства за два месяца приближается к 99%. При этом сама дилинговая организация независимо от того, получит её клиент прибыль или убыток, всегда успеет в результате проводимых спекуляций получить свои проценты от предоставленного «кредитного плеча».</a:t>
            </a:r>
          </a:p>
          <a:p>
            <a:endParaRPr lang="ru-RU" dirty="0"/>
          </a:p>
          <a:p>
            <a:r>
              <a:rPr lang="ru-RU" dirty="0"/>
              <a:t>В каком то смысле форекс можно сравнить с казино, но там хотя бы можно получить удовольствие от праздничной атмосферы. В России деятельность казино запрещена законом. Но если будете за границей и решите зайти, относитесь к этому, как к развлечению, а не как к способу заработать деньги. По крупному казино проигрывает крайне редко. Заранее положите в карман сумму, которую готовы оставить в казино, остальное не берите с собой. Получите удовольствие от вечера в красивой обстановке, заплатите за это, как за поход в театр или на футбольный матч.</a:t>
            </a:r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A22E6-12C5-4627-BEE3-D95F1D2F2E99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27250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65413" y="500063"/>
            <a:ext cx="4445000" cy="250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Информацию об организации «из ниоткуда» можно проверить </a:t>
            </a:r>
            <a:br>
              <a:rPr lang="ru-RU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в Едином государственном реестре юридических лиц ФНС России.</a:t>
            </a:r>
          </a:p>
          <a:p>
            <a:pPr marL="0" marR="0" lvl="2" indent="0" algn="l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6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0" marR="0" lvl="2" indent="0" algn="l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/>
              <a:t>Никогда не поддавайтесь соблазну получения «быстрых», «легких» денег и всегда изучайте организации и проекты, в которые вы собираетесь вложить сбережения</a:t>
            </a:r>
          </a:p>
          <a:p>
            <a:pPr marL="0" marR="0" lvl="2" indent="0" algn="l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6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A22E6-12C5-4627-BEE3-D95F1D2F2E99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05247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65413" y="500063"/>
            <a:ext cx="4445000" cy="250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5896"/>
            <a:r>
              <a:rPr lang="ru-RU" dirty="0"/>
              <a:t>Все самые распространённые виды мошенничества осуществляются с учётом психологии потенциальных жертв аферистов. Аферы продумываются до мельчайших деталей и способны обмануть бдительность даже самых осторожных и внимательных людей.</a:t>
            </a:r>
          </a:p>
          <a:p>
            <a:endParaRPr lang="ru-RU" dirty="0"/>
          </a:p>
          <a:p>
            <a:r>
              <a:rPr lang="ru-RU" dirty="0"/>
              <a:t>Виды мошенничества в банке</a:t>
            </a:r>
          </a:p>
          <a:p>
            <a:r>
              <a:rPr lang="ru-RU" dirty="0"/>
              <a:t>	при кредитовании – зачисление сумм, предназначенных для погашения долга на другие счета, оформление кредитов на несуществующих заёмщиков, оформление кредитов без ведома клиентов;</a:t>
            </a:r>
          </a:p>
          <a:p>
            <a:pPr lvl="2"/>
            <a:r>
              <a:rPr lang="ru-RU" dirty="0"/>
              <a:t>при расчётно-кассовом обслуживании – несанкционированное списание сумм со счета, подмена купюр фальшивыми, вытягивание банкнот из пересчитанной пачки;</a:t>
            </a:r>
          </a:p>
          <a:p>
            <a:pPr lvl="2"/>
            <a:r>
              <a:rPr lang="ru-RU" dirty="0"/>
              <a:t>с депозитами – изъятие внесённых средств, преуменьшение сумм в документах, списание средств без ведома клиента.</a:t>
            </a:r>
          </a:p>
          <a:p>
            <a:endParaRPr lang="ru-RU" dirty="0"/>
          </a:p>
          <a:p>
            <a:r>
              <a:rPr lang="ru-RU" dirty="0"/>
              <a:t>Виды мошенничества в интернете</a:t>
            </a:r>
          </a:p>
          <a:p>
            <a:pPr lvl="2"/>
            <a:r>
              <a:rPr lang="ru-RU" dirty="0"/>
              <a:t>Фишинг – кража персональных данных (пароля, логина) с целью похищения средств с банковской карты. В основном для фишинга используют почтовую рассылку, содержащую ссылку на фальшивые сайты;</a:t>
            </a:r>
          </a:p>
          <a:p>
            <a:pPr lvl="2"/>
            <a:r>
              <a:rPr lang="ru-RU" dirty="0"/>
              <a:t>Мошенничество через электронную почту – так называемые «нигерийские письма». Они содержат в себе красивую легенду о наследстве от мифического родственника и просьбу перевести деньги на счёт для получения оплаты услуг адвоката или выплаты комиссии;</a:t>
            </a:r>
          </a:p>
          <a:p>
            <a:pPr lvl="2"/>
            <a:r>
              <a:rPr lang="ru-RU" dirty="0"/>
              <a:t>Махинации с интернет-кошельками – чаще всего в таких случаях покупатель переводит предоплату продавцу на интернет-кошелёк, но в итоге не получает ни товара, ни денег.</a:t>
            </a:r>
          </a:p>
          <a:p>
            <a:endParaRPr lang="ru-RU" dirty="0"/>
          </a:p>
          <a:p>
            <a:r>
              <a:rPr lang="ru-RU" dirty="0"/>
              <a:t>Виды мошенничества по телефону</a:t>
            </a:r>
          </a:p>
          <a:p>
            <a:pPr lvl="2"/>
            <a:r>
              <a:rPr lang="ru-RU" dirty="0"/>
              <a:t>попытки получить персональные данные или реквизиты банковского счета или банковской карты (например, разыгрывается звонок близкого родственника, попавшего в беду и срочно нуждающегося в деньгах)</a:t>
            </a:r>
          </a:p>
          <a:p>
            <a:pPr lvl="2"/>
            <a:r>
              <a:rPr lang="ru-RU" dirty="0"/>
              <a:t>просьба переслать якобы ошибочно направленное </a:t>
            </a:r>
            <a:r>
              <a:rPr lang="en-US" dirty="0"/>
              <a:t>sms</a:t>
            </a:r>
            <a:r>
              <a:rPr lang="ru-RU" dirty="0"/>
              <a:t>-сообщение на указанный номер</a:t>
            </a:r>
          </a:p>
          <a:p>
            <a:pPr lvl="2"/>
            <a:r>
              <a:rPr lang="ru-RU" dirty="0"/>
              <a:t>звонок или </a:t>
            </a:r>
            <a:r>
              <a:rPr lang="en-US" dirty="0"/>
              <a:t>sms</a:t>
            </a:r>
            <a:r>
              <a:rPr lang="ru-RU" dirty="0"/>
              <a:t>-сообщение от имени банка с просьбой уточнить реквизиты банковского счета, банковской карты или данные для входа в личный кабинет</a:t>
            </a:r>
          </a:p>
          <a:p>
            <a:endParaRPr lang="ru-RU" dirty="0"/>
          </a:p>
          <a:p>
            <a:r>
              <a:rPr lang="ru-RU" dirty="0"/>
              <a:t>Виды мошенничества с деньгами</a:t>
            </a:r>
          </a:p>
          <a:p>
            <a:pPr lvl="2"/>
            <a:r>
              <a:rPr lang="ru-RU" dirty="0"/>
              <a:t>самым простым и распространённым является мошенничество путём замены настоящих купюр в пачке на фальшивые (в основном, сверху и снизу – настоящие, посередине – фальшивые или обычная бумага). Также практикуется «недостача» - из уже пересчитанной пачки купюр вытягивается несколько банкнот. Мошенничество может производиться также с помощью банкомата при попытке снять наличность, на котором устанавливается датчик, считывающий персональные данные. </a:t>
            </a:r>
          </a:p>
          <a:p>
            <a:pPr marL="0" lvl="2" defTabSz="905896"/>
            <a:endParaRPr lang="ru-RU" dirty="0"/>
          </a:p>
          <a:p>
            <a:pPr marL="0" lvl="2" defTabSz="905896"/>
            <a:r>
              <a:rPr lang="ru-RU" dirty="0"/>
              <a:t>«Раздолжнители» – они же «антиколлекторы», «кредитные юристы» и т.п. Предлагают уменьшить платежи по кредитам или вовсе избавить от долгов. Используют финансовую неграмотность должников, усугубляя их </a:t>
            </a:r>
          </a:p>
          <a:p>
            <a:r>
              <a:rPr lang="ru-RU" dirty="0"/>
              <a:t>положение: заёмщик оплачивает услуги «раздолжнения», а на невыплачиваемый кредит начисляются новые пени и штрафы.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A22E6-12C5-4627-BEE3-D95F1D2F2E99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604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65413" y="500063"/>
            <a:ext cx="4445000" cy="250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Ведёте ли вы учёт доходов и расходов? Если да, то с какой периодичностью?</a:t>
            </a:r>
          </a:p>
          <a:p>
            <a:r>
              <a:rPr lang="ru-RU" b="1" dirty="0"/>
              <a:t>	</a:t>
            </a:r>
            <a:r>
              <a:rPr lang="ru-RU" dirty="0"/>
              <a:t>Да, веду учет доходов и расходов, записываю постоянно, не реже 1 раза в несколько дней, отражая все полученные и израсходованные деньги, классифицируя расходы по основным видам. Ежемесячно подвожу итоги</a:t>
            </a:r>
          </a:p>
          <a:p>
            <a:endParaRPr lang="ru-RU" b="1" dirty="0"/>
          </a:p>
          <a:p>
            <a:r>
              <a:rPr lang="ru-RU" b="1" dirty="0"/>
              <a:t>Есть ли у вас финансовая «подушка безопасности»? Если да, то на какое время её хватит?</a:t>
            </a:r>
          </a:p>
          <a:p>
            <a:pPr lvl="2"/>
            <a:r>
              <a:rPr lang="ru-RU" dirty="0"/>
              <a:t>Да, я откладываю деньги на непредвиденные случаи, мой неприкосновенный резервный фонд составляет не  менее 3 размеров от моего среднемесячного дохода</a:t>
            </a:r>
          </a:p>
          <a:p>
            <a:endParaRPr lang="ru-RU" b="1" dirty="0"/>
          </a:p>
          <a:p>
            <a:r>
              <a:rPr lang="ru-RU" b="1" dirty="0"/>
              <a:t>Планируете ли вы личный бюджет или бюджет своей семьи? Если да, то на какой срок?</a:t>
            </a:r>
          </a:p>
          <a:p>
            <a:pPr lvl="2"/>
            <a:r>
              <a:rPr lang="ru-RU" dirty="0"/>
              <a:t>Да, я и моя семья планируем крупные покупки, ежемесячно откладываем деньги в резервный фонд; планируем бюджет так, чтобы вовремя делать все обязательные платежи, раз в год страхуем риски (личное, имущественное страхование и страхования ответственности), стараемся увеличивать сбережения, откладываем их на депозитный счет с капитализацией и возможностью частичного снятия</a:t>
            </a:r>
          </a:p>
          <a:p>
            <a:endParaRPr lang="ru-RU" b="1" dirty="0"/>
          </a:p>
          <a:p>
            <a:r>
              <a:rPr lang="ru-RU" b="1" dirty="0"/>
              <a:t>Откладываете ли вы деньги на пенсию самостоятельно, помимо средств, перечисляемых работодателем?</a:t>
            </a:r>
          </a:p>
          <a:p>
            <a:pPr lvl="2"/>
            <a:r>
              <a:rPr lang="ru-RU" dirty="0"/>
              <a:t>Да, я помню о пенсии, и поэтому самостоятельно формирую собственные пенсионные накопления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A22E6-12C5-4627-BEE3-D95F1D2F2E99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56831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65413" y="500063"/>
            <a:ext cx="4445000" cy="250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411">
              <a:defRPr/>
            </a:pPr>
            <a:endParaRPr lang="ru-RU" dirty="0"/>
          </a:p>
          <a:p>
            <a:pPr defTabSz="897411">
              <a:defRPr/>
            </a:pPr>
            <a:r>
              <a:rPr lang="ru-RU" dirty="0"/>
              <a:t>Не пойдёт с молотка:</a:t>
            </a:r>
          </a:p>
          <a:p>
            <a:pPr defTabSz="897411">
              <a:defRPr/>
            </a:pPr>
            <a:r>
              <a:rPr lang="ru-RU" dirty="0"/>
              <a:t>–</a:t>
            </a:r>
            <a:r>
              <a:rPr lang="ru-RU" baseline="0" dirty="0"/>
              <a:t> единственное жильё,</a:t>
            </a:r>
          </a:p>
          <a:p>
            <a:pPr defTabSz="897411">
              <a:defRPr/>
            </a:pPr>
            <a:r>
              <a:rPr lang="ru-RU" baseline="0" dirty="0"/>
              <a:t>– вещи обычного домашнего обихода и индивидуального пользования,</a:t>
            </a:r>
          </a:p>
          <a:p>
            <a:pPr defTabSz="897411">
              <a:defRPr/>
            </a:pPr>
            <a:r>
              <a:rPr lang="ru-RU" baseline="0" dirty="0"/>
              <a:t>– имущество, необходимое для профессиональной деятельности (машина, если вы – таксист),</a:t>
            </a:r>
          </a:p>
          <a:p>
            <a:pPr defTabSz="897411">
              <a:defRPr/>
            </a:pPr>
            <a:r>
              <a:rPr lang="ru-RU" baseline="0" dirty="0"/>
              <a:t>– имущество, на которое не может быть обращено взыскание</a:t>
            </a:r>
          </a:p>
          <a:p>
            <a:pPr defTabSz="897411">
              <a:defRPr/>
            </a:pPr>
            <a:endParaRPr lang="ru-RU" baseline="0" dirty="0"/>
          </a:p>
          <a:p>
            <a:pPr marL="0" marR="0" lvl="0" indent="0" algn="l" defTabSz="897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/>
              <a:t>Банк России предупреждает: </a:t>
            </a:r>
            <a:r>
              <a:rPr lang="ru-RU" dirty="0"/>
              <a:t>процедура банкротства сопряжена с затратами гражданина на оплату работы финансового управляющего, утверждаемого арбитражным судом в деле о банкротстве.  </a:t>
            </a:r>
          </a:p>
          <a:p>
            <a:pPr defTabSz="897411">
              <a:defRPr/>
            </a:pPr>
            <a:endParaRPr lang="ru-RU" baseline="0" dirty="0"/>
          </a:p>
          <a:p>
            <a:pPr defTabSz="897411">
              <a:defRPr/>
            </a:pPr>
            <a:endParaRPr lang="ru-RU" baseline="0" dirty="0"/>
          </a:p>
          <a:p>
            <a:pPr defTabSz="897411">
              <a:defRPr/>
            </a:pPr>
            <a:r>
              <a:rPr lang="ru-RU" baseline="0" dirty="0"/>
              <a:t>Даже будучи признанным банкротом, человек не избавляется от обязательств по алиментам и от взысканий за моральный вред или вред, причинённый жизни и здоровью</a:t>
            </a:r>
          </a:p>
          <a:p>
            <a:pPr defTabSz="897411">
              <a:defRPr/>
            </a:pPr>
            <a:endParaRPr lang="ru-RU" baseline="0" dirty="0"/>
          </a:p>
          <a:p>
            <a:pPr defTabSz="897411">
              <a:defRPr/>
            </a:pPr>
            <a:r>
              <a:rPr lang="ru-RU" baseline="0" dirty="0"/>
              <a:t>Статус банкрота сохраняется в течении пяти лет</a:t>
            </a:r>
            <a:endParaRPr lang="ru-RU" dirty="0"/>
          </a:p>
          <a:p>
            <a:pPr defTabSz="897411">
              <a:defRPr/>
            </a:pP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A22E6-12C5-4627-BEE3-D95F1D2F2E99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92815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65413" y="500063"/>
            <a:ext cx="4445000" cy="250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Согласно опросу населения (НАФИ в партнёрстве с ФинПотребСоюзом, ноябрь 2015 года), только каждый десятый опрошенный знает о том, какие организации в нашей стране занимаются защитой прав потребителей на финансовом рынке. И это при том, более трети россиян уверены, что их права как потребителей финансовых услуг защищены.</a:t>
            </a:r>
          </a:p>
          <a:p>
            <a:endParaRPr lang="ru-RU" dirty="0"/>
          </a:p>
          <a:p>
            <a:r>
              <a:rPr lang="ru-RU" dirty="0"/>
              <a:t>Нужно знать, куда нужно обращаться, если что-то пойдёт не так.</a:t>
            </a:r>
          </a:p>
          <a:p>
            <a:endParaRPr lang="ru-RU" dirty="0"/>
          </a:p>
          <a:p>
            <a:r>
              <a:rPr lang="ru-RU" dirty="0"/>
              <a:t>Существует несколько организаций как государственных, так и общественных, занимающихся защитой прав инвесторов и страхователей, но самый главный защитник — Центральный банк Российской Федерации (он же — Банк России). В Банке России для этого есть специальное подразделение — Служба Банка России по защите прав потребителей и обеспечению доступности финансовых услуг, именно туда необходимо обращаться за помощью в первую очередь.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A22E6-12C5-4627-BEE3-D95F1D2F2E99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00548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65413" y="500063"/>
            <a:ext cx="4445000" cy="250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Согласно опросу населения (НАФИ в партнёрстве с ФинПотребСоюзом, ноябрь 2015 года), только каждый десятый опрошенный знает о том, какие организации в нашей стране занимаются защитой прав потребителей на финансовом рынке. И это при том, более трети россиян уверены, что их права как потребителей финансовых услуг защищены.</a:t>
            </a:r>
          </a:p>
          <a:p>
            <a:endParaRPr lang="ru-RU" dirty="0"/>
          </a:p>
          <a:p>
            <a:r>
              <a:rPr lang="ru-RU" dirty="0"/>
              <a:t>Нужно знать, куда нужно обращаться, если что-то пойдёт не так.</a:t>
            </a:r>
          </a:p>
          <a:p>
            <a:endParaRPr lang="ru-RU" dirty="0"/>
          </a:p>
          <a:p>
            <a:r>
              <a:rPr lang="ru-RU" dirty="0"/>
              <a:t>Существует несколько организаций как государственных, так и общественных, занимающихся защитой прав инвесторов и страхователей, но самый главный защитник — Центральный банк Российской Федерации (он же — Банк России). В Банке России для этого есть специальное подразделение — Служба Банка России по защите прав потребителей и обеспечению доступности финансовых услуг, именно туда необходимо обращаться за помощью в первую очередь.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A22E6-12C5-4627-BEE3-D95F1D2F2E99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00548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65413" y="500063"/>
            <a:ext cx="4445000" cy="250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 каждому обращению, поступившему в Службу, содержащему информацию о возможном нарушении прав потребителя, Служба проводит проверку изложенных в обращении фактов, запрашивает и анализирует представленные документы. По результатам проведённого анализа заявителю направляется ответ по существу изложенной проблемы, а в адрес поднадзорного может быть направлено предписание об устранении выявленных нарушений, или может быть возбуждено дело об административном правонарушении, предусмотренном КоАП.</a:t>
            </a:r>
          </a:p>
          <a:p>
            <a:endParaRPr lang="ru-RU" dirty="0"/>
          </a:p>
          <a:p>
            <a:r>
              <a:rPr lang="ru-RU" dirty="0"/>
              <a:t>В Банке России действует интернет-приёмная, в которую может обратиться любой гражданин страны. Заходя в интернет-приёмную, вы выбираете либо поднадзорную организацию, на которую хотите пожаловаться, либо продукт. Затем после заполнения определённых полей автоматически формируется жалоба, которая поступает к нам. С такой структурированной жалобой работать значительно проще: сокращается время на первичную обработку, и жалоба быстрее поступает в соответствующее подразделение. Также в Банке России функционирует колл-центр, куда граждане могут позвонить и получить ответы по всему спектру вопросов, находящихся в компетенции Банка России.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A22E6-12C5-4627-BEE3-D95F1D2F2E99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421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65413" y="500063"/>
            <a:ext cx="4445000" cy="250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Раздаём</a:t>
            </a:r>
            <a:r>
              <a:rPr lang="ru-RU" baseline="0" dirty="0"/>
              <a:t> бланки с вопросами. Предлагаем заполнить их в течение 5 мин. Заполненные бланки не собираем.</a:t>
            </a:r>
          </a:p>
          <a:p>
            <a:endParaRPr lang="ru-RU" baseline="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A22E6-12C5-4627-BEE3-D95F1D2F2E99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0853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65413" y="500063"/>
            <a:ext cx="4445000" cy="250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Раздаём</a:t>
            </a:r>
            <a:r>
              <a:rPr lang="ru-RU" baseline="0" dirty="0"/>
              <a:t> бланки с вопросами. Предлагаем заполнить их в течение 5 мин. Заполненные бланки не собираем.</a:t>
            </a:r>
          </a:p>
          <a:p>
            <a:endParaRPr lang="ru-RU" baseline="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A22E6-12C5-4627-BEE3-D95F1D2F2E99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129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65413" y="500063"/>
            <a:ext cx="4445000" cy="250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Раздаём</a:t>
            </a:r>
            <a:r>
              <a:rPr lang="ru-RU" baseline="0" dirty="0"/>
              <a:t> бланки с вопросами. Предлагаем заполнить их в течение 5 мин.</a:t>
            </a:r>
          </a:p>
          <a:p>
            <a:endParaRPr lang="ru-RU" baseline="0" dirty="0"/>
          </a:p>
          <a:p>
            <a:r>
              <a:rPr lang="ru-RU" baseline="0" dirty="0"/>
              <a:t>Заполненные бланки не собираем, а на следующем слайде демонстрируем правильные ответы и даём комментарии к ним.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A22E6-12C5-4627-BEE3-D95F1D2F2E99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696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65413" y="500063"/>
            <a:ext cx="4445000" cy="250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Какими видами страхования вы пользуетесь?</a:t>
            </a:r>
          </a:p>
          <a:p>
            <a:pPr lvl="2"/>
            <a:r>
              <a:rPr lang="ru-RU" dirty="0"/>
              <a:t>Я и моя семья пользуемся страхованием жизни, имущества и гражданской ответственности. Примеры страхования гражданской ответственности: ОСАГО, от причинения ущерба соседям </a:t>
            </a:r>
            <a:br>
              <a:rPr lang="ru-RU" dirty="0"/>
            </a:br>
            <a:r>
              <a:rPr lang="ru-RU" dirty="0"/>
              <a:t>(С поправкой на обстоятельства – наличие или отсутствие автомобиля, например)</a:t>
            </a:r>
          </a:p>
          <a:p>
            <a:endParaRPr lang="ru-RU" b="1" dirty="0"/>
          </a:p>
          <a:p>
            <a:r>
              <a:rPr lang="ru-RU" b="1" dirty="0"/>
              <a:t>Как вы выбираете финансовую организацию? </a:t>
            </a:r>
          </a:p>
          <a:p>
            <a:pPr lvl="2"/>
            <a:r>
              <a:rPr lang="ru-RU" dirty="0"/>
              <a:t>Прежде чем выбрать финансовый продукт (банковский депозит, страховку КАСКО и т.д.), я сравниваю разные предложения от финансовых организаций. Затем проверяю</a:t>
            </a:r>
            <a:r>
              <a:rPr lang="ru-RU" baseline="0" dirty="0"/>
              <a:t> у выбранной организации наличие лицензии на осуществлении заявленной деятельности (или записи об этой организации в соответствующем государственном реестре). </a:t>
            </a:r>
            <a:r>
              <a:rPr lang="ru-RU" dirty="0"/>
              <a:t>Внимательно знакомлюсь с условиями договора – читаю договор, сравнивая существенные условия договора (сроки, размеры сумм и процентов и т.д.). Если не понятны термины и/ или условия договора, прошу разъяснить у специалистов организации или обращаюсь к независимым экспертам.  Выбираю  наиболее выгодное для меня предложение, точно осознавая свои права и обязанности при подписании договора</a:t>
            </a:r>
          </a:p>
          <a:p>
            <a:endParaRPr lang="ru-RU" b="1" dirty="0"/>
          </a:p>
          <a:p>
            <a:r>
              <a:rPr lang="ru-RU" b="1" dirty="0"/>
              <a:t>Какие организации защищают права потребителя финансовых услуг?</a:t>
            </a:r>
          </a:p>
          <a:p>
            <a:pPr lvl="2"/>
            <a:r>
              <a:rPr lang="ru-RU" dirty="0"/>
              <a:t>При нарушении моих прав необходимо собрать подтверждающие документы, и с заявлением обратиться в Банк России, Роспотребнадзор, суд. А для досудебного урегулирования спора с финансовой организацией следует обратиться к Финансовому омбудсмену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A22E6-12C5-4627-BEE3-D95F1D2F2E99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484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2999311"/>
            <a:ext cx="9144000" cy="2144192"/>
          </a:xfrm>
          <a:prstGeom prst="rect">
            <a:avLst/>
          </a:prstGeom>
          <a:solidFill>
            <a:schemeClr val="accent6"/>
          </a:solidFill>
          <a:ln>
            <a:solidFill>
              <a:srgbClr val="AB525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8441" tIns="29221" rIns="58441" bIns="29221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9144000" cy="102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8441" tIns="29221" rIns="58441" bIns="29221" rtlCol="0" anchor="ctr"/>
          <a:lstStyle/>
          <a:p>
            <a:pPr algn="ctr"/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51410" y="4196149"/>
            <a:ext cx="4324864" cy="494270"/>
          </a:xfrm>
        </p:spPr>
        <p:txBody>
          <a:bodyPr>
            <a:normAutofit/>
          </a:bodyPr>
          <a:lstStyle>
            <a:lvl1pPr marL="0" indent="0" algn="l">
              <a:buNone/>
              <a:defRPr sz="1300">
                <a:solidFill>
                  <a:schemeClr val="bg1"/>
                </a:solidFill>
              </a:defRPr>
            </a:lvl1pPr>
            <a:lvl2pPr marL="292206" indent="0" algn="ctr">
              <a:buNone/>
              <a:defRPr sz="1300"/>
            </a:lvl2pPr>
            <a:lvl3pPr marL="584410" indent="0" algn="ctr">
              <a:buNone/>
              <a:defRPr sz="1200"/>
            </a:lvl3pPr>
            <a:lvl4pPr marL="876615" indent="0" algn="ctr">
              <a:buNone/>
              <a:defRPr sz="1000"/>
            </a:lvl4pPr>
            <a:lvl5pPr marL="1168820" indent="0" algn="ctr">
              <a:buNone/>
              <a:defRPr sz="1000"/>
            </a:lvl5pPr>
            <a:lvl6pPr marL="1461024" indent="0" algn="ctr">
              <a:buNone/>
              <a:defRPr sz="1000"/>
            </a:lvl6pPr>
            <a:lvl7pPr marL="1753229" indent="0" algn="ctr">
              <a:buNone/>
              <a:defRPr sz="1000"/>
            </a:lvl7pPr>
            <a:lvl8pPr marL="2045433" indent="0" algn="ctr">
              <a:buNone/>
              <a:defRPr sz="1000"/>
            </a:lvl8pPr>
            <a:lvl9pPr marL="2337639" indent="0" algn="ctr">
              <a:buNone/>
              <a:defRPr sz="10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51410" y="3089190"/>
            <a:ext cx="4324865" cy="1019433"/>
          </a:xfrm>
        </p:spPr>
        <p:txBody>
          <a:bodyPr anchor="b">
            <a:normAutofit/>
          </a:bodyPr>
          <a:lstStyle>
            <a:lvl1pPr>
              <a:defRPr sz="1700" baseline="0">
                <a:solidFill>
                  <a:srgbClr val="FFFFFF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6" name="Date Placeholder 26"/>
          <p:cNvSpPr>
            <a:spLocks noGrp="1"/>
          </p:cNvSpPr>
          <p:nvPr>
            <p:ph type="dt" sz="half" idx="2"/>
          </p:nvPr>
        </p:nvSpPr>
        <p:spPr>
          <a:xfrm>
            <a:off x="4576119" y="4736376"/>
            <a:ext cx="2133600" cy="27384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 hasCustomPrompt="1"/>
          </p:nvPr>
        </p:nvSpPr>
        <p:spPr>
          <a:xfrm>
            <a:off x="411892" y="4196147"/>
            <a:ext cx="4058226" cy="499421"/>
          </a:xfrm>
        </p:spPr>
        <p:txBody>
          <a:bodyPr>
            <a:noAutofit/>
          </a:bodyPr>
          <a:lstStyle>
            <a:lvl1pPr marL="0" indent="0" algn="r">
              <a:buNone/>
              <a:defRPr sz="1300" baseline="0">
                <a:solidFill>
                  <a:schemeClr val="bg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/>
              <a:t>Введите имя автора презентации</a:t>
            </a: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7" r="18079" b="22072"/>
          <a:stretch/>
        </p:blipFill>
        <p:spPr>
          <a:xfrm>
            <a:off x="0" y="1011127"/>
            <a:ext cx="9144000" cy="199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545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4EB27-9ADE-42C2-9A98-47F5822B2EE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312057" y="252283"/>
            <a:ext cx="2676525" cy="391298"/>
          </a:xfrm>
        </p:spPr>
        <p:txBody>
          <a:bodyPr anchor="ctr">
            <a:normAutofit/>
          </a:bodyPr>
          <a:lstStyle>
            <a:lvl1pPr marL="0" indent="0">
              <a:buNone/>
              <a:defRPr sz="700" cap="all" baseline="0"/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766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4EB27-9ADE-42C2-9A98-47F5822B2EE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312057" y="252283"/>
            <a:ext cx="2676525" cy="391298"/>
          </a:xfrm>
        </p:spPr>
        <p:txBody>
          <a:bodyPr anchor="ctr">
            <a:normAutofit/>
          </a:bodyPr>
          <a:lstStyle>
            <a:lvl1pPr marL="0" indent="0">
              <a:buNone/>
              <a:defRPr sz="700" cap="all" baseline="0"/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644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3" y="1369219"/>
            <a:ext cx="4149296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4EB27-9ADE-42C2-9A98-47F5822B2EE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985639" y="252283"/>
            <a:ext cx="2676525" cy="391298"/>
          </a:xfrm>
        </p:spPr>
        <p:txBody>
          <a:bodyPr anchor="ctr">
            <a:normAutofit/>
          </a:bodyPr>
          <a:lstStyle>
            <a:lvl1pPr marL="0" indent="0">
              <a:buNone/>
              <a:defRPr sz="700" cap="all" baseline="0"/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092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4EB27-9ADE-42C2-9A98-47F5822B2EE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985639" y="252283"/>
            <a:ext cx="2676525" cy="391298"/>
          </a:xfrm>
        </p:spPr>
        <p:txBody>
          <a:bodyPr anchor="ctr">
            <a:normAutofit/>
          </a:bodyPr>
          <a:lstStyle>
            <a:lvl1pPr marL="0" indent="0">
              <a:buNone/>
              <a:defRPr sz="700" cap="all" baseline="0"/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474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4EB27-9ADE-42C2-9A98-47F5822B2EE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985639" y="252283"/>
            <a:ext cx="2676525" cy="391298"/>
          </a:xfrm>
        </p:spPr>
        <p:txBody>
          <a:bodyPr anchor="ctr">
            <a:normAutofit/>
          </a:bodyPr>
          <a:lstStyle>
            <a:lvl1pPr marL="0" indent="0">
              <a:buNone/>
              <a:defRPr sz="700" cap="all" baseline="0"/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52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30597" y="906166"/>
            <a:ext cx="4947852" cy="535460"/>
          </a:xfrm>
        </p:spPr>
        <p:txBody>
          <a:bodyPr anchor="t">
            <a:normAutofit/>
          </a:bodyPr>
          <a:lstStyle>
            <a:lvl1pPr>
              <a:defRPr sz="13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07707" y="906164"/>
            <a:ext cx="3016947" cy="3777950"/>
          </a:xfrm>
        </p:spPr>
        <p:txBody>
          <a:bodyPr/>
          <a:lstStyle>
            <a:lvl1pPr marL="0" indent="0">
              <a:buNone/>
              <a:defRPr sz="2000"/>
            </a:lvl1pPr>
            <a:lvl2pPr marL="292206" indent="0">
              <a:buNone/>
              <a:defRPr sz="1800"/>
            </a:lvl2pPr>
            <a:lvl3pPr marL="584410" indent="0">
              <a:buNone/>
              <a:defRPr sz="1500"/>
            </a:lvl3pPr>
            <a:lvl4pPr marL="876615" indent="0">
              <a:buNone/>
              <a:defRPr sz="1300"/>
            </a:lvl4pPr>
            <a:lvl5pPr marL="1168820" indent="0">
              <a:buNone/>
              <a:defRPr sz="1300"/>
            </a:lvl5pPr>
            <a:lvl6pPr marL="1461024" indent="0">
              <a:buNone/>
              <a:defRPr sz="1300"/>
            </a:lvl6pPr>
            <a:lvl7pPr marL="1753229" indent="0">
              <a:buNone/>
              <a:defRPr sz="1300"/>
            </a:lvl7pPr>
            <a:lvl8pPr marL="2045433" indent="0">
              <a:buNone/>
              <a:defRPr sz="1300"/>
            </a:lvl8pPr>
            <a:lvl9pPr marL="2337639" indent="0">
              <a:buNone/>
              <a:defRPr sz="13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30597" y="1585787"/>
            <a:ext cx="4947852" cy="3104282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292206" indent="0">
              <a:buNone/>
              <a:defRPr sz="900"/>
            </a:lvl2pPr>
            <a:lvl3pPr marL="584410" indent="0">
              <a:buNone/>
              <a:defRPr sz="800"/>
            </a:lvl3pPr>
            <a:lvl4pPr marL="876615" indent="0">
              <a:buNone/>
              <a:defRPr sz="700"/>
            </a:lvl4pPr>
            <a:lvl5pPr marL="1168820" indent="0">
              <a:buNone/>
              <a:defRPr sz="700"/>
            </a:lvl5pPr>
            <a:lvl6pPr marL="1461024" indent="0">
              <a:buNone/>
              <a:defRPr sz="700"/>
            </a:lvl6pPr>
            <a:lvl7pPr marL="1753229" indent="0">
              <a:buNone/>
              <a:defRPr sz="700"/>
            </a:lvl7pPr>
            <a:lvl8pPr marL="2045433" indent="0">
              <a:buNone/>
              <a:defRPr sz="700"/>
            </a:lvl8pPr>
            <a:lvl9pPr marL="2337639" indent="0">
              <a:buNone/>
              <a:defRPr sz="7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4EB27-9ADE-42C2-9A98-47F5822B2EE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985639" y="252283"/>
            <a:ext cx="2676525" cy="391298"/>
          </a:xfrm>
        </p:spPr>
        <p:txBody>
          <a:bodyPr anchor="ctr">
            <a:normAutofit/>
          </a:bodyPr>
          <a:lstStyle>
            <a:lvl1pPr marL="0" indent="0">
              <a:buNone/>
              <a:defRPr sz="700" cap="all" baseline="0"/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044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22817" y="4769565"/>
            <a:ext cx="263982" cy="269240"/>
          </a:xfrm>
          <a:prstGeom prst="rect">
            <a:avLst/>
          </a:prstGeom>
          <a:noFill/>
          <a:ln>
            <a:noFill/>
          </a:ln>
        </p:spPr>
        <p:txBody>
          <a:bodyPr lIns="45695" tIns="45695" rIns="45695" bIns="45695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</a:pPr>
              <a:t>‹#›</a:t>
            </a:fld>
            <a:endParaRPr lang="en-US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4810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685800" y="1597820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lIns="91415" tIns="91415" rIns="91415" bIns="9141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1371601" y="2914651"/>
            <a:ext cx="6400799" cy="1314449"/>
          </a:xfrm>
          <a:prstGeom prst="rect">
            <a:avLst/>
          </a:prstGeom>
          <a:noFill/>
          <a:ln>
            <a:noFill/>
          </a:ln>
        </p:spPr>
        <p:txBody>
          <a:bodyPr lIns="91415" tIns="91415" rIns="91415" bIns="91415" anchor="t" anchorCtr="0"/>
          <a:lstStyle>
            <a:lvl1pPr marL="0" marR="0" lvl="0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457148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914296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1371444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1828592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51458" marR="0" lvl="5" indent="-162542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08607" marR="0" lvl="6" indent="-162542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65753" marR="0" lvl="7" indent="-16254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22901" marR="0" lvl="8" indent="-16254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22817" y="4769565"/>
            <a:ext cx="263982" cy="269240"/>
          </a:xfrm>
          <a:prstGeom prst="rect">
            <a:avLst/>
          </a:prstGeom>
          <a:noFill/>
          <a:ln>
            <a:noFill/>
          </a:ln>
        </p:spPr>
        <p:txBody>
          <a:bodyPr lIns="45695" tIns="45695" rIns="45695" bIns="45695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</a:pPr>
              <a:t>‹#›</a:t>
            </a:fld>
            <a:endParaRPr lang="en-US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7744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4EB27-9ADE-42C2-9A98-47F5822B2EE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312057" y="252283"/>
            <a:ext cx="2676525" cy="391298"/>
          </a:xfrm>
        </p:spPr>
        <p:txBody>
          <a:bodyPr anchor="ctr">
            <a:normAutofit/>
          </a:bodyPr>
          <a:lstStyle>
            <a:lvl1pPr marL="0" indent="0">
              <a:buNone/>
              <a:defRPr sz="700" cap="all" baseline="0"/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956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638561"/>
            <a:ext cx="8149796" cy="66417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1" y="1302737"/>
            <a:ext cx="8149796" cy="353699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2"/>
            <a:r>
              <a:rPr lang="ru-RU" dirty="0"/>
              <a:t>Второй уровень</a:t>
            </a:r>
          </a:p>
          <a:p>
            <a:pPr lvl="4"/>
            <a:r>
              <a:rPr lang="ru-RU" dirty="0"/>
              <a:t>Третий уровень</a:t>
            </a:r>
          </a:p>
          <a:p>
            <a:pPr lvl="4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247140" y="311604"/>
            <a:ext cx="360178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700">
                <a:solidFill>
                  <a:schemeClr val="tx1"/>
                </a:solidFill>
              </a:defRPr>
            </a:lvl1pPr>
          </a:lstStyle>
          <a:p>
            <a:fld id="{2EC4EB27-9ADE-42C2-9A98-47F5822B2EE7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247140" y="628521"/>
            <a:ext cx="360405" cy="0"/>
          </a:xfrm>
          <a:prstGeom prst="line">
            <a:avLst/>
          </a:prstGeom>
          <a:ln w="3175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H="1">
            <a:off x="609602" y="631964"/>
            <a:ext cx="1503048" cy="0"/>
          </a:xfrm>
          <a:prstGeom prst="line">
            <a:avLst/>
          </a:prstGeom>
          <a:ln w="28575" cmpd="sng">
            <a:solidFill>
              <a:srgbClr val="AB525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H="1">
            <a:off x="2112650" y="628521"/>
            <a:ext cx="6665797" cy="0"/>
          </a:xfrm>
          <a:prstGeom prst="line">
            <a:avLst/>
          </a:prstGeom>
          <a:ln w="3175" cmpd="sng">
            <a:solidFill>
              <a:srgbClr val="AB525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V="1">
            <a:off x="609600" y="230984"/>
            <a:ext cx="0" cy="404813"/>
          </a:xfrm>
          <a:prstGeom prst="line">
            <a:avLst/>
          </a:prstGeom>
          <a:ln w="3175" cmpd="sng">
            <a:solidFill>
              <a:srgbClr val="AB525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2112650" y="230984"/>
            <a:ext cx="0" cy="404813"/>
          </a:xfrm>
          <a:prstGeom prst="line">
            <a:avLst/>
          </a:prstGeom>
          <a:ln w="3175" cmpd="sng">
            <a:solidFill>
              <a:srgbClr val="AB525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 userDrawn="1"/>
        </p:nvSpPr>
        <p:spPr>
          <a:xfrm>
            <a:off x="654557" y="394664"/>
            <a:ext cx="1413135" cy="10772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700" cap="all" spc="0" baseline="0" dirty="0">
                <a:solidFill>
                  <a:schemeClr val="bg1">
                    <a:lumMod val="50000"/>
                  </a:schemeClr>
                </a:solidFill>
              </a:rPr>
              <a:t>Финансовая культура</a:t>
            </a:r>
            <a:endParaRPr lang="en-US" sz="700" cap="all" spc="0" baseline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978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hf hdr="0" ftr="0" dt="0"/>
  <p:txStyles>
    <p:titleStyle>
      <a:lvl1pPr algn="l" defTabSz="584424" rtl="0" eaLnBrk="1" latinLnBrk="0" hangingPunct="1">
        <a:lnSpc>
          <a:spcPct val="90000"/>
        </a:lnSpc>
        <a:spcBef>
          <a:spcPct val="0"/>
        </a:spcBef>
        <a:buNone/>
        <a:defRPr sz="1500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146110" indent="-146110" algn="just" defTabSz="584424" rtl="0" eaLnBrk="1" latinLnBrk="0" hangingPunct="1">
        <a:lnSpc>
          <a:spcPct val="90000"/>
        </a:lnSpc>
        <a:spcBef>
          <a:spcPts val="639"/>
        </a:spcBef>
        <a:buClr>
          <a:schemeClr val="accent6"/>
        </a:buClr>
        <a:buSzPct val="100000"/>
        <a:buFont typeface="Arial" panose="020B0604020202020204" pitchFamily="34" charset="0"/>
        <a:buChar char="•"/>
        <a:defRPr lang="ru-RU" sz="1200" kern="1200" dirty="0" smtClean="0">
          <a:solidFill>
            <a:srgbClr val="000000"/>
          </a:solidFill>
          <a:latin typeface="+mn-lt"/>
          <a:ea typeface="+mn-ea"/>
          <a:cs typeface="+mn-cs"/>
        </a:defRPr>
      </a:lvl1pPr>
      <a:lvl2pPr marL="113638" indent="-56820" algn="l" defTabSz="584424" rtl="0" eaLnBrk="1" latinLnBrk="0" hangingPunct="1">
        <a:lnSpc>
          <a:spcPct val="90000"/>
        </a:lnSpc>
        <a:spcBef>
          <a:spcPts val="320"/>
        </a:spcBef>
        <a:buFont typeface="Arial" panose="020B0604020202020204" pitchFamily="34" charset="0"/>
        <a:buChar char="•"/>
        <a:defRPr sz="1200" kern="1200">
          <a:solidFill>
            <a:srgbClr val="000000"/>
          </a:solidFill>
          <a:latin typeface="+mn-lt"/>
          <a:ea typeface="+mn-ea"/>
          <a:cs typeface="+mn-cs"/>
        </a:defRPr>
      </a:lvl2pPr>
      <a:lvl3pPr marL="382862" indent="-227282" algn="just" defTabSz="584424" rtl="0" eaLnBrk="1" latinLnBrk="0" hangingPunct="1">
        <a:lnSpc>
          <a:spcPct val="90000"/>
        </a:lnSpc>
        <a:spcBef>
          <a:spcPts val="320"/>
        </a:spcBef>
        <a:buClr>
          <a:schemeClr val="accent6"/>
        </a:buClr>
        <a:buFont typeface="Arial" panose="020B0604020202020204" pitchFamily="34" charset="0"/>
        <a:buChar char="—"/>
        <a:defRPr sz="1200" kern="1200">
          <a:solidFill>
            <a:srgbClr val="000000"/>
          </a:solidFill>
          <a:latin typeface="+mn-lt"/>
          <a:ea typeface="+mn-ea"/>
          <a:cs typeface="+mn-cs"/>
        </a:defRPr>
      </a:lvl3pPr>
      <a:lvl4pPr marL="228291" indent="-56820" algn="l" defTabSz="584424" rtl="0" eaLnBrk="1" latinLnBrk="0" hangingPunct="1">
        <a:lnSpc>
          <a:spcPct val="90000"/>
        </a:lnSpc>
        <a:spcBef>
          <a:spcPts val="320"/>
        </a:spcBef>
        <a:buFont typeface="Arial" panose="020B0604020202020204" pitchFamily="34" charset="0"/>
        <a:buChar char="•"/>
        <a:defRPr sz="1200" kern="1200">
          <a:solidFill>
            <a:srgbClr val="000000"/>
          </a:solidFill>
          <a:latin typeface="+mn-lt"/>
          <a:ea typeface="+mn-ea"/>
          <a:cs typeface="+mn-cs"/>
        </a:defRPr>
      </a:lvl4pPr>
      <a:lvl5pPr marL="531677" indent="-148815" algn="just" defTabSz="584424" rtl="0" eaLnBrk="1" latinLnBrk="0" hangingPunct="1">
        <a:lnSpc>
          <a:spcPct val="90000"/>
        </a:lnSpc>
        <a:spcBef>
          <a:spcPts val="320"/>
        </a:spcBef>
        <a:buClr>
          <a:schemeClr val="accent6"/>
        </a:buClr>
        <a:buSzPct val="80000"/>
        <a:buFont typeface="Wingdings" panose="05000000000000000000" pitchFamily="2" charset="2"/>
        <a:buChar char="v"/>
        <a:defRPr sz="1200" kern="1200">
          <a:solidFill>
            <a:srgbClr val="000000"/>
          </a:solidFill>
          <a:latin typeface="+mn-lt"/>
          <a:ea typeface="+mn-ea"/>
          <a:cs typeface="+mn-cs"/>
        </a:defRPr>
      </a:lvl5pPr>
      <a:lvl6pPr marL="1607167" indent="-146106" algn="l" defTabSz="584424" rtl="0" eaLnBrk="1" latinLnBrk="0" hangingPunct="1">
        <a:lnSpc>
          <a:spcPct val="90000"/>
        </a:lnSpc>
        <a:spcBef>
          <a:spcPts val="32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99379" indent="-146106" algn="l" defTabSz="584424" rtl="0" eaLnBrk="1" latinLnBrk="0" hangingPunct="1">
        <a:lnSpc>
          <a:spcPct val="90000"/>
        </a:lnSpc>
        <a:spcBef>
          <a:spcPts val="32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91591" indent="-146106" algn="l" defTabSz="584424" rtl="0" eaLnBrk="1" latinLnBrk="0" hangingPunct="1">
        <a:lnSpc>
          <a:spcPct val="90000"/>
        </a:lnSpc>
        <a:spcBef>
          <a:spcPts val="32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83803" indent="-146106" algn="l" defTabSz="584424" rtl="0" eaLnBrk="1" latinLnBrk="0" hangingPunct="1">
        <a:lnSpc>
          <a:spcPct val="90000"/>
        </a:lnSpc>
        <a:spcBef>
          <a:spcPts val="32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8442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2213" algn="l" defTabSz="58442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84424" algn="l" defTabSz="58442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76637" algn="l" defTabSz="58442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68849" algn="l" defTabSz="58442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61060" algn="l" defTabSz="58442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53272" algn="l" defTabSz="58442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45485" algn="l" defTabSz="58442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37697" algn="l" defTabSz="58442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jpg"/><Relationship Id="rId7" Type="http://schemas.microsoft.com/office/2007/relationships/hdphoto" Target="../media/hdphoto2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microsoft.com/office/2007/relationships/hdphoto" Target="../media/hdphoto1.wdp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image" Target="../media/image6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49.png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6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4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69751" y="1635646"/>
            <a:ext cx="3888432" cy="20882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ru-RU" sz="4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Основы финансовой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4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грамотности</a:t>
            </a:r>
            <a:endParaRPr lang="ru-RU" sz="4400" cap="none" baseline="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" name="AutoShape 7" descr="https://static.tildacdn.com/tild3235-3333-4865-a533-326437656133/noroot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3" y="0"/>
            <a:ext cx="363561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67494"/>
            <a:ext cx="2567583" cy="142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8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7596337" y="251390"/>
            <a:ext cx="1080119" cy="66417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58442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500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spcBef>
                <a:spcPts val="639"/>
              </a:spcBef>
            </a:pPr>
            <a:r>
              <a:rPr lang="ru-RU" sz="2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Тест</a:t>
            </a:r>
            <a:endParaRPr lang="ru-RU" sz="2400" dirty="0">
              <a:solidFill>
                <a:schemeClr val="tx1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179512" cy="5143500"/>
          </a:xfrm>
          <a:prstGeom prst="rect">
            <a:avLst/>
          </a:prstGeom>
          <a:solidFill>
            <a:srgbClr val="1E9A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63400"/>
            <a:ext cx="468000" cy="468000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259631" y="275288"/>
            <a:ext cx="5959360" cy="66417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58442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500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2">
              <a:spcBef>
                <a:spcPts val="400"/>
              </a:spcBef>
              <a:spcAft>
                <a:spcPts val="600"/>
              </a:spcAft>
              <a:buClr>
                <a:schemeClr val="accent2">
                  <a:lumMod val="50000"/>
                </a:schemeClr>
              </a:buClr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 Light" panose="020F0302020204030204" pitchFamily="34" charset="0"/>
              </a:rPr>
              <a:t>Правильные ответы</a:t>
            </a:r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689321" y="1131590"/>
            <a:ext cx="8208912" cy="34608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lvl="2" indent="-216000" algn="l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rgbClr val="00B050"/>
              </a:buClr>
              <a:buFont typeface="Calibri" panose="020F0502020204030204" pitchFamily="34" charset="0"/>
              <a:buChar char="›"/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Чем отличается дебетовая (зарплатная) банковская карта от кредитной? </a:t>
            </a:r>
          </a:p>
          <a:p>
            <a:pPr marL="504000" lvl="3" indent="-288000">
              <a:lnSpc>
                <a:spcPct val="10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SzPct val="100000"/>
              <a:buFont typeface="Webdings" panose="05030102010509060703" pitchFamily="18" charset="2"/>
              <a:buChar char="=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на обеих картах лежат ваши деньги</a:t>
            </a:r>
          </a:p>
          <a:p>
            <a:pPr marL="504000" lvl="3" indent="-288000">
              <a:lnSpc>
                <a:spcPct val="100000"/>
              </a:lnSpc>
              <a:spcBef>
                <a:spcPts val="0"/>
              </a:spcBef>
              <a:buClr>
                <a:srgbClr val="00B050"/>
              </a:buClr>
              <a:buSzPct val="100000"/>
              <a:buFont typeface="Webdings" panose="05030102010509060703" pitchFamily="18" charset="2"/>
              <a:buChar char="=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на дебетовой — ваши, на кредитной — банка</a:t>
            </a:r>
            <a:endParaRPr lang="en-US" sz="18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  <a:p>
            <a:pPr marL="504000" lvl="3" indent="-288000">
              <a:lnSpc>
                <a:spcPct val="10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SzPct val="100000"/>
              <a:buFont typeface="Webdings" panose="05030102010509060703" pitchFamily="18" charset="2"/>
              <a:buChar char="=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снять наличные в банкомате своего банка без комиссии можно с обеих карт</a:t>
            </a:r>
            <a:endParaRPr lang="en-US" sz="18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  <a:p>
            <a:pPr marL="504000" lvl="3" indent="-288000">
              <a:lnSpc>
                <a:spcPct val="100000"/>
              </a:lnSpc>
              <a:spcBef>
                <a:spcPts val="0"/>
              </a:spcBef>
              <a:buClr>
                <a:srgbClr val="00B050"/>
              </a:buClr>
              <a:buSzPct val="100000"/>
              <a:buFont typeface="Webdings" panose="05030102010509060703" pitchFamily="18" charset="2"/>
              <a:buChar char="=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за использование средств дебетовой карты банк начисляет проценты</a:t>
            </a:r>
          </a:p>
          <a:p>
            <a:pPr marL="216000" lvl="2" indent="-216000" algn="l">
              <a:lnSpc>
                <a:spcPct val="100000"/>
              </a:lnSpc>
              <a:spcBef>
                <a:spcPts val="1800"/>
              </a:spcBef>
              <a:spcAft>
                <a:spcPts val="300"/>
              </a:spcAft>
              <a:buClr>
                <a:srgbClr val="00B050"/>
              </a:buClr>
              <a:buFont typeface="Arial" panose="020B0604020202020204" pitchFamily="34" charset="0"/>
              <a:buChar char="›"/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Что из этого является инвестированием?</a:t>
            </a:r>
          </a:p>
          <a:p>
            <a:pPr marL="504000" lvl="3" indent="-288000">
              <a:lnSpc>
                <a:spcPct val="10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SzPct val="100000"/>
              <a:buFont typeface="Webdings" panose="05030102010509060703" pitchFamily="18" charset="2"/>
              <a:buChar char="=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погашение кредита</a:t>
            </a:r>
          </a:p>
          <a:p>
            <a:pPr marL="504000" lvl="3" indent="-288000">
              <a:lnSpc>
                <a:spcPct val="100000"/>
              </a:lnSpc>
              <a:spcBef>
                <a:spcPts val="0"/>
              </a:spcBef>
              <a:buClr>
                <a:srgbClr val="00B050"/>
              </a:buClr>
              <a:buSzPct val="100000"/>
              <a:buFont typeface="Webdings" panose="05030102010509060703" pitchFamily="18" charset="2"/>
              <a:buChar char="=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приобретение ценных бумаг с целью возможного получения дохода</a:t>
            </a:r>
          </a:p>
          <a:p>
            <a:pPr marL="504000" lvl="3" indent="-288000">
              <a:lnSpc>
                <a:spcPct val="10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SzPct val="100000"/>
              <a:buFont typeface="Webdings" panose="05030102010509060703" pitchFamily="18" charset="2"/>
              <a:buChar char="=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покупка страхового полиса</a:t>
            </a:r>
          </a:p>
          <a:p>
            <a:pPr marL="504000" lvl="3" indent="-288000">
              <a:lnSpc>
                <a:spcPct val="10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SzPct val="100000"/>
              <a:buFont typeface="Webdings" panose="05030102010509060703" pitchFamily="18" charset="2"/>
              <a:buChar char="=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накопление сбережений</a:t>
            </a:r>
            <a:endParaRPr lang="en-US" sz="18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  <a:p>
            <a:pPr marL="504000" lvl="3" indent="-288000">
              <a:lnSpc>
                <a:spcPct val="100000"/>
              </a:lnSpc>
              <a:spcBef>
                <a:spcPts val="0"/>
              </a:spcBef>
              <a:buClr>
                <a:srgbClr val="00B050"/>
              </a:buClr>
              <a:buSzPct val="100000"/>
              <a:buFont typeface="Webdings" panose="05030102010509060703" pitchFamily="18" charset="2"/>
              <a:buChar char="=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изучение иностранного языка</a:t>
            </a:r>
          </a:p>
        </p:txBody>
      </p:sp>
    </p:spTree>
    <p:extLst>
      <p:ext uri="{BB962C8B-B14F-4D97-AF65-F5344CB8AC3E}">
        <p14:creationId xmlns:p14="http://schemas.microsoft.com/office/powerpoint/2010/main" val="165093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7596337" y="251390"/>
            <a:ext cx="1080119" cy="66417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58442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500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spcBef>
                <a:spcPts val="639"/>
              </a:spcBef>
            </a:pPr>
            <a:r>
              <a:rPr lang="ru-RU" sz="2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Тест</a:t>
            </a:r>
            <a:endParaRPr lang="ru-RU" sz="2400" dirty="0">
              <a:solidFill>
                <a:schemeClr val="tx1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63400"/>
            <a:ext cx="468000" cy="468000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259631" y="275288"/>
            <a:ext cx="5959360" cy="66417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58442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500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2" defTabSz="584424">
              <a:spcBef>
                <a:spcPts val="639"/>
              </a:spcBef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 Light" panose="020F0302020204030204" pitchFamily="34" charset="0"/>
              </a:rPr>
              <a:t>Выберите верные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 Light" panose="020F0302020204030204" pitchFamily="34" charset="0"/>
              </a:rPr>
              <a:t>утверждения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179512" cy="5143500"/>
          </a:xfrm>
          <a:prstGeom prst="rect">
            <a:avLst/>
          </a:prstGeom>
          <a:solidFill>
            <a:srgbClr val="1E9A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689321" y="915566"/>
            <a:ext cx="8208912" cy="40324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lvl="2" indent="-216000" algn="l">
              <a:lnSpc>
                <a:spcPct val="100000"/>
              </a:lnSpc>
              <a:spcBef>
                <a:spcPts val="400"/>
              </a:spcBef>
              <a:buClr>
                <a:srgbClr val="7030A0"/>
              </a:buClr>
              <a:buSzPct val="100000"/>
              <a:buFont typeface="Arial" panose="020B0604020202020204" pitchFamily="34" charset="0"/>
              <a:buChar char="›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Какими видами страхования вы пользуетесь?</a:t>
            </a:r>
          </a:p>
          <a:p>
            <a:pPr marL="504000" lvl="3" indent="-252000">
              <a:lnSpc>
                <a:spcPts val="17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SzPct val="120000"/>
              <a:buFont typeface="Courier New" panose="02070309020205020404" pitchFamily="49" charset="0"/>
              <a:buChar char="o"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ОСАГО</a:t>
            </a:r>
          </a:p>
          <a:p>
            <a:pPr marL="504000" lvl="3" indent="-252000">
              <a:lnSpc>
                <a:spcPts val="17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SzPct val="120000"/>
              <a:buFont typeface="Courier New" panose="02070309020205020404" pitchFamily="49" charset="0"/>
              <a:buChar char="o"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страхование жизни и здоровья</a:t>
            </a:r>
          </a:p>
          <a:p>
            <a:pPr marL="504000" lvl="3" indent="-252000">
              <a:lnSpc>
                <a:spcPts val="17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SzPct val="120000"/>
              <a:buFont typeface="Courier New" panose="02070309020205020404" pitchFamily="49" charset="0"/>
              <a:buChar char="o"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страхование имущества</a:t>
            </a:r>
          </a:p>
          <a:p>
            <a:pPr marL="504000" lvl="3" indent="-252000">
              <a:lnSpc>
                <a:spcPts val="17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SzPct val="120000"/>
              <a:buFont typeface="Courier New" panose="02070309020205020404" pitchFamily="49" charset="0"/>
              <a:buChar char="o"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страхование ответственности перед третьими лицами</a:t>
            </a:r>
            <a:endParaRPr lang="en-US" sz="16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  <a:p>
            <a:pPr marL="504000" lvl="3" indent="-252000">
              <a:lnSpc>
                <a:spcPts val="17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SzPct val="120000"/>
              <a:buFont typeface="Courier New" panose="02070309020205020404" pitchFamily="49" charset="0"/>
              <a:buChar char="o"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не пользуюсь</a:t>
            </a:r>
          </a:p>
          <a:p>
            <a:pPr marL="216000" lvl="2" indent="-216000" algn="l">
              <a:lnSpc>
                <a:spcPct val="100000"/>
              </a:lnSpc>
              <a:spcBef>
                <a:spcPts val="400"/>
              </a:spcBef>
              <a:buClr>
                <a:srgbClr val="7030A0"/>
              </a:buClr>
              <a:buSzPct val="100000"/>
              <a:buFont typeface="Arial" panose="020B0604020202020204" pitchFamily="34" charset="0"/>
              <a:buChar char="›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Как вы выбираете финансовую организацию?</a:t>
            </a:r>
          </a:p>
          <a:p>
            <a:pPr marL="504000" lvl="3" indent="-252000">
              <a:lnSpc>
                <a:spcPts val="17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SzPct val="120000"/>
              <a:buFont typeface="Courier New" panose="02070309020205020404" pitchFamily="49" charset="0"/>
              <a:buChar char="o"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проверяю наличие лицензии</a:t>
            </a:r>
          </a:p>
          <a:p>
            <a:pPr marL="504000" lvl="3" indent="-252000">
              <a:lnSpc>
                <a:spcPts val="17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SzPct val="120000"/>
              <a:buFont typeface="Courier New" panose="02070309020205020404" pitchFamily="49" charset="0"/>
              <a:buChar char="o"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удобное расположение</a:t>
            </a:r>
          </a:p>
          <a:p>
            <a:pPr marL="504000" lvl="3" indent="-252000">
              <a:lnSpc>
                <a:spcPts val="17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SzPct val="120000"/>
              <a:buFont typeface="Courier New" panose="02070309020205020404" pitchFamily="49" charset="0"/>
              <a:buChar char="o"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посоветовали знакомые/друзья/родственники</a:t>
            </a:r>
          </a:p>
          <a:p>
            <a:pPr marL="504000" lvl="3" indent="-252000">
              <a:lnSpc>
                <a:spcPts val="17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SzPct val="120000"/>
              <a:buFont typeface="Courier New" panose="02070309020205020404" pitchFamily="49" charset="0"/>
              <a:buChar char="o"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самые большие проценты</a:t>
            </a:r>
          </a:p>
          <a:p>
            <a:pPr marL="216000" lvl="2" indent="-216000" algn="l">
              <a:lnSpc>
                <a:spcPct val="100000"/>
              </a:lnSpc>
              <a:spcBef>
                <a:spcPts val="400"/>
              </a:spcBef>
              <a:buClr>
                <a:srgbClr val="7030A0"/>
              </a:buClr>
              <a:buSzPct val="100000"/>
              <a:buFont typeface="Arial" panose="020B0604020202020204" pitchFamily="34" charset="0"/>
              <a:buChar char="›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Какие организации защищают права потребителя финансовых услуг?</a:t>
            </a:r>
          </a:p>
          <a:p>
            <a:pPr marL="504000" lvl="3" indent="-252000">
              <a:lnSpc>
                <a:spcPts val="17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SzPct val="120000"/>
              <a:buFont typeface="Courier New" panose="02070309020205020404" pitchFamily="49" charset="0"/>
              <a:buChar char="o"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Банк России</a:t>
            </a:r>
          </a:p>
          <a:p>
            <a:pPr marL="504000" lvl="3" indent="-252000">
              <a:lnSpc>
                <a:spcPts val="17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SzPct val="120000"/>
              <a:buFont typeface="Courier New" panose="02070309020205020404" pitchFamily="49" charset="0"/>
              <a:buChar char="o"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Роспотребнадзор</a:t>
            </a:r>
          </a:p>
          <a:p>
            <a:pPr marL="504000" lvl="3" indent="-252000">
              <a:lnSpc>
                <a:spcPts val="17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SzPct val="120000"/>
              <a:buFont typeface="Courier New" panose="02070309020205020404" pitchFamily="49" charset="0"/>
              <a:buChar char="o"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Полиция</a:t>
            </a:r>
          </a:p>
          <a:p>
            <a:pPr marL="504000" lvl="3" indent="-252000">
              <a:lnSpc>
                <a:spcPts val="17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SzPct val="120000"/>
              <a:buFont typeface="Courier New" panose="02070309020205020404" pitchFamily="49" charset="0"/>
              <a:buChar char="o"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Финансовый омбудсмен</a:t>
            </a:r>
          </a:p>
          <a:p>
            <a:pPr marL="504000" lvl="3" indent="-252000">
              <a:lnSpc>
                <a:spcPts val="17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SzPct val="120000"/>
              <a:buFont typeface="Courier New" panose="02070309020205020404" pitchFamily="49" charset="0"/>
              <a:buChar char="o"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МЧС</a:t>
            </a:r>
          </a:p>
        </p:txBody>
      </p:sp>
    </p:spTree>
    <p:extLst>
      <p:ext uri="{BB962C8B-B14F-4D97-AF65-F5344CB8AC3E}">
        <p14:creationId xmlns:p14="http://schemas.microsoft.com/office/powerpoint/2010/main" val="300540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7596337" y="251390"/>
            <a:ext cx="1080119" cy="66417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58442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500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spcBef>
                <a:spcPts val="639"/>
              </a:spcBef>
            </a:pPr>
            <a:r>
              <a:rPr lang="ru-RU" sz="2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Тест</a:t>
            </a:r>
            <a:endParaRPr lang="ru-RU" sz="2400" dirty="0">
              <a:solidFill>
                <a:schemeClr val="tx1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179512" cy="5143500"/>
          </a:xfrm>
          <a:prstGeom prst="rect">
            <a:avLst/>
          </a:prstGeom>
          <a:solidFill>
            <a:srgbClr val="1E9A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63400"/>
            <a:ext cx="468000" cy="468000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259631" y="275288"/>
            <a:ext cx="5959360" cy="66417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58442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500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2">
              <a:spcBef>
                <a:spcPts val="400"/>
              </a:spcBef>
              <a:spcAft>
                <a:spcPts val="600"/>
              </a:spcAft>
              <a:buClr>
                <a:schemeClr val="accent2">
                  <a:lumMod val="50000"/>
                </a:schemeClr>
              </a:buClr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 Light" panose="020F0302020204030204" pitchFamily="34" charset="0"/>
              </a:rPr>
              <a:t>Правильные ответы</a:t>
            </a: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689321" y="915566"/>
            <a:ext cx="8208912" cy="40324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lvl="2" indent="-216000" algn="l">
              <a:lnSpc>
                <a:spcPct val="100000"/>
              </a:lnSpc>
              <a:spcBef>
                <a:spcPts val="400"/>
              </a:spcBef>
              <a:buClr>
                <a:srgbClr val="00B050"/>
              </a:buClr>
              <a:buSzPct val="100000"/>
              <a:buFont typeface="Arial" panose="020B0604020202020204" pitchFamily="34" charset="0"/>
              <a:buChar char="›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Какими видами страхования вы пользуетесь?</a:t>
            </a:r>
          </a:p>
          <a:p>
            <a:pPr marL="504000" lvl="3" indent="-252000">
              <a:lnSpc>
                <a:spcPts val="1700"/>
              </a:lnSpc>
              <a:spcBef>
                <a:spcPts val="0"/>
              </a:spcBef>
              <a:buClr>
                <a:srgbClr val="00B050"/>
              </a:buClr>
              <a:buSzPct val="100000"/>
              <a:buFont typeface="Webdings" panose="05030102010509060703" pitchFamily="18" charset="2"/>
              <a:buChar char=""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ОСАГО</a:t>
            </a:r>
          </a:p>
          <a:p>
            <a:pPr marL="504000" lvl="3" indent="-252000">
              <a:lnSpc>
                <a:spcPts val="1700"/>
              </a:lnSpc>
              <a:spcBef>
                <a:spcPts val="0"/>
              </a:spcBef>
              <a:buClr>
                <a:srgbClr val="00B050"/>
              </a:buClr>
              <a:buSzPct val="100000"/>
              <a:buFont typeface="Webdings" panose="05030102010509060703" pitchFamily="18" charset="2"/>
              <a:buChar char=""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страхование жизни и здоровья</a:t>
            </a:r>
          </a:p>
          <a:p>
            <a:pPr marL="504000" lvl="3" indent="-252000">
              <a:lnSpc>
                <a:spcPts val="1700"/>
              </a:lnSpc>
              <a:spcBef>
                <a:spcPts val="0"/>
              </a:spcBef>
              <a:buClr>
                <a:srgbClr val="00B050"/>
              </a:buClr>
              <a:buSzPct val="100000"/>
              <a:buFont typeface="Webdings" panose="05030102010509060703" pitchFamily="18" charset="2"/>
              <a:buChar char=""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страхование имущества</a:t>
            </a:r>
          </a:p>
          <a:p>
            <a:pPr marL="504000" lvl="3" indent="-252000">
              <a:lnSpc>
                <a:spcPts val="1700"/>
              </a:lnSpc>
              <a:spcBef>
                <a:spcPts val="0"/>
              </a:spcBef>
              <a:buClr>
                <a:srgbClr val="00B050"/>
              </a:buClr>
              <a:buSzPct val="100000"/>
              <a:buFont typeface="Webdings" panose="05030102010509060703" pitchFamily="18" charset="2"/>
              <a:buChar char=""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страхование ответственности перед третьими лицами</a:t>
            </a:r>
            <a:endParaRPr lang="en-US" sz="16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  <a:p>
            <a:pPr marL="504000" lvl="3" indent="-252000">
              <a:lnSpc>
                <a:spcPts val="17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SzPct val="100000"/>
              <a:buFont typeface="Webdings" panose="05030102010509060703" pitchFamily="18" charset="2"/>
              <a:buChar char=""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не пользуюсь</a:t>
            </a:r>
          </a:p>
          <a:p>
            <a:pPr marL="216000" lvl="2" indent="-216000" algn="l">
              <a:lnSpc>
                <a:spcPct val="100000"/>
              </a:lnSpc>
              <a:spcBef>
                <a:spcPts val="400"/>
              </a:spcBef>
              <a:buClr>
                <a:srgbClr val="00B050"/>
              </a:buClr>
              <a:buSzPct val="100000"/>
              <a:buFont typeface="Arial" panose="020B0604020202020204" pitchFamily="34" charset="0"/>
              <a:buChar char="›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Как вы выбираете финансовую организацию?</a:t>
            </a:r>
          </a:p>
          <a:p>
            <a:pPr marL="504000" lvl="3" indent="-252000">
              <a:lnSpc>
                <a:spcPts val="1700"/>
              </a:lnSpc>
              <a:spcBef>
                <a:spcPts val="0"/>
              </a:spcBef>
              <a:buClr>
                <a:srgbClr val="00B050"/>
              </a:buClr>
              <a:buSzPct val="100000"/>
              <a:buFont typeface="Webdings" panose="05030102010509060703" pitchFamily="18" charset="2"/>
              <a:buChar char=""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проверяю наличие лицензии</a:t>
            </a:r>
          </a:p>
          <a:p>
            <a:pPr marL="504000" lvl="3" indent="-252000">
              <a:lnSpc>
                <a:spcPts val="17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SzPct val="100000"/>
              <a:buFont typeface="Webdings" panose="05030102010509060703" pitchFamily="18" charset="2"/>
              <a:buChar char=""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удобное расположение</a:t>
            </a:r>
          </a:p>
          <a:p>
            <a:pPr marL="504000" lvl="3" indent="-252000">
              <a:lnSpc>
                <a:spcPts val="17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SzPct val="100000"/>
              <a:buFont typeface="Webdings" panose="05030102010509060703" pitchFamily="18" charset="2"/>
              <a:buChar char=""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посоветовали знакомые/друзья/родственники</a:t>
            </a:r>
          </a:p>
          <a:p>
            <a:pPr marL="504000" lvl="3" indent="-252000">
              <a:lnSpc>
                <a:spcPts val="17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SzPct val="100000"/>
              <a:buFont typeface="Webdings" panose="05030102010509060703" pitchFamily="18" charset="2"/>
              <a:buChar char=""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самые большие проценты</a:t>
            </a:r>
          </a:p>
          <a:p>
            <a:pPr marL="216000" lvl="2" indent="-216000" algn="l">
              <a:lnSpc>
                <a:spcPct val="100000"/>
              </a:lnSpc>
              <a:spcBef>
                <a:spcPts val="400"/>
              </a:spcBef>
              <a:buClr>
                <a:srgbClr val="00B050"/>
              </a:buClr>
              <a:buSzPct val="100000"/>
              <a:buFont typeface="Arial" panose="020B0604020202020204" pitchFamily="34" charset="0"/>
              <a:buChar char="›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Какие организации защищают права потребителя финансовых услуг?</a:t>
            </a:r>
          </a:p>
          <a:p>
            <a:pPr marL="504000" lvl="3" indent="-252000">
              <a:lnSpc>
                <a:spcPts val="1700"/>
              </a:lnSpc>
              <a:spcBef>
                <a:spcPts val="0"/>
              </a:spcBef>
              <a:buClr>
                <a:srgbClr val="00B050"/>
              </a:buClr>
              <a:buSzPct val="100000"/>
              <a:buFont typeface="Webdings" panose="05030102010509060703" pitchFamily="18" charset="2"/>
              <a:buChar char=""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Банк России</a:t>
            </a:r>
          </a:p>
          <a:p>
            <a:pPr marL="504000" lvl="3" indent="-252000">
              <a:lnSpc>
                <a:spcPts val="1700"/>
              </a:lnSpc>
              <a:spcBef>
                <a:spcPts val="0"/>
              </a:spcBef>
              <a:buClr>
                <a:srgbClr val="00B050"/>
              </a:buClr>
              <a:buSzPct val="100000"/>
              <a:buFont typeface="Webdings" panose="05030102010509060703" pitchFamily="18" charset="2"/>
              <a:buChar char=""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Роспотребнадзор</a:t>
            </a:r>
          </a:p>
          <a:p>
            <a:pPr marL="504000" lvl="3" indent="-252000">
              <a:lnSpc>
                <a:spcPts val="17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SzPct val="100000"/>
              <a:buFont typeface="Webdings" panose="05030102010509060703" pitchFamily="18" charset="2"/>
              <a:buChar char=""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Полиция</a:t>
            </a:r>
          </a:p>
          <a:p>
            <a:pPr marL="504000" lvl="3" indent="-252000">
              <a:lnSpc>
                <a:spcPts val="1700"/>
              </a:lnSpc>
              <a:spcBef>
                <a:spcPts val="0"/>
              </a:spcBef>
              <a:buClr>
                <a:srgbClr val="00B050"/>
              </a:buClr>
              <a:buSzPct val="100000"/>
              <a:buFont typeface="Webdings" panose="05030102010509060703" pitchFamily="18" charset="2"/>
              <a:buChar char=""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Финансовый омбудсмен</a:t>
            </a:r>
          </a:p>
          <a:p>
            <a:pPr marL="504000" lvl="3" indent="-252000">
              <a:lnSpc>
                <a:spcPts val="17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SzPct val="100000"/>
              <a:buFont typeface="Webdings" panose="05030102010509060703" pitchFamily="18" charset="2"/>
              <a:buChar char=""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МЧС</a:t>
            </a:r>
          </a:p>
        </p:txBody>
      </p:sp>
    </p:spTree>
    <p:extLst>
      <p:ext uri="{BB962C8B-B14F-4D97-AF65-F5344CB8AC3E}">
        <p14:creationId xmlns:p14="http://schemas.microsoft.com/office/powerpoint/2010/main" val="230599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67494"/>
            <a:ext cx="8208912" cy="792088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Портрет современного российского потребителя: текущий уровень финансовой грамотности</a:t>
            </a:r>
            <a:r>
              <a:rPr lang="en-US" sz="2400" baseline="30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*</a:t>
            </a:r>
            <a:endParaRPr lang="ru-RU" sz="2400" baseline="300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2000" y="4731990"/>
            <a:ext cx="7488831" cy="2520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ru-RU" sz="11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* По материалам социологических исследований Национального агентства финансовых </a:t>
            </a:r>
            <a:r>
              <a:rPr lang="ru-RU" sz="11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исследований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l">
              <a:lnSpc>
                <a:spcPct val="90000"/>
              </a:lnSpc>
            </a:pPr>
            <a:endParaRPr lang="ru-RU" sz="1000" cap="none" baseline="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47864" y="1275606"/>
            <a:ext cx="3528392" cy="2520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Осуществляют учёт личных финансов</a:t>
            </a:r>
            <a:endParaRPr lang="ru-RU" sz="1600" cap="none" baseline="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47864" y="1831348"/>
            <a:ext cx="3528392" cy="2520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defPPr>
              <a:defRPr lang="en-US"/>
            </a:defPPr>
            <a:lvl1pPr algn="r">
              <a:lnSpc>
                <a:spcPct val="90000"/>
              </a:lnSpc>
              <a:defRPr sz="1400">
                <a:latin typeface="Calibri" panose="020F0502020204030204" pitchFamily="34" charset="0"/>
              </a:defRPr>
            </a:lvl1pPr>
          </a:lstStyle>
          <a:p>
            <a:pPr algn="l"/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Планируют свои финансы на месяц,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347864" y="2571806"/>
            <a:ext cx="4968992" cy="39601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ru-RU" sz="1600" dirty="0" smtClean="0">
                <a:solidFill>
                  <a:srgbClr val="9E4C4C"/>
                </a:solidFill>
                <a:latin typeface="Calibri" panose="020F0502020204030204" pitchFamily="34" charset="0"/>
              </a:rPr>
              <a:t>Никогда </a:t>
            </a: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не 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сравнивают различные условия получения финансовых услуг</a:t>
            </a:r>
            <a:endParaRPr lang="ru-RU" sz="1600" cap="none" baseline="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347864" y="3205451"/>
            <a:ext cx="4824536" cy="26642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Имеют стратегию накоплений на обеспечение старости</a:t>
            </a:r>
            <a:endParaRPr lang="ru-RU" sz="1600" cap="none" baseline="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347864" y="3655205"/>
            <a:ext cx="4536504" cy="42871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Уверены, что государство должно компенсировать падение цен</a:t>
            </a:r>
            <a:endParaRPr lang="ru-RU" sz="1600" cap="none" baseline="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347864" y="4227934"/>
            <a:ext cx="5184576" cy="32061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Защищают свои права как потребителя финансовых услуг</a:t>
            </a:r>
            <a:endParaRPr lang="ru-RU" sz="1600" cap="none" baseline="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47864" y="2139654"/>
            <a:ext cx="3528392" cy="3600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defPPr>
              <a:defRPr lang="en-US"/>
            </a:defPPr>
            <a:lvl1pPr algn="r">
              <a:lnSpc>
                <a:spcPct val="90000"/>
              </a:lnSpc>
              <a:defRPr sz="1400">
                <a:latin typeface="Calibri" panose="020F0502020204030204" pitchFamily="34" charset="0"/>
              </a:defRPr>
            </a:lvl1pPr>
          </a:lstStyle>
          <a:p>
            <a:pPr algn="l"/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на период более одного года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0" y="0"/>
            <a:ext cx="179512" cy="5143500"/>
          </a:xfrm>
          <a:prstGeom prst="rect">
            <a:avLst/>
          </a:prstGeom>
          <a:solidFill>
            <a:srgbClr val="1E9A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>
            <a:off x="2526417" y="1203598"/>
            <a:ext cx="681990" cy="43204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800" cap="none" baseline="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45</a:t>
            </a:r>
            <a:r>
              <a:rPr lang="en-US" sz="1800" cap="none" baseline="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%</a:t>
            </a:r>
            <a:endParaRPr lang="ru-RU" sz="1800" cap="none" baseline="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26417" y="1707654"/>
            <a:ext cx="681990" cy="43204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800" cap="none" baseline="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6</a:t>
            </a:r>
            <a:r>
              <a:rPr lang="en-US" sz="2800" cap="none" baseline="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5</a:t>
            </a:r>
            <a:r>
              <a:rPr lang="en-US" sz="1800" cap="none" baseline="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%</a:t>
            </a:r>
            <a:endParaRPr lang="ru-RU" sz="1800" cap="none" baseline="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526417" y="2571750"/>
            <a:ext cx="681990" cy="43204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800" cap="none" baseline="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50</a:t>
            </a:r>
            <a:r>
              <a:rPr lang="en-US" sz="1800" cap="none" baseline="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%</a:t>
            </a:r>
            <a:endParaRPr lang="ru-RU" sz="1800" cap="none" baseline="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26417" y="3147814"/>
            <a:ext cx="681990" cy="43204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800" cap="none" baseline="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11</a:t>
            </a:r>
            <a:r>
              <a:rPr lang="en-US" sz="1800" cap="none" baseline="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%</a:t>
            </a:r>
            <a:endParaRPr lang="ru-RU" sz="1800" cap="none" baseline="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526417" y="3651870"/>
            <a:ext cx="681990" cy="43204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800" cap="none" baseline="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28</a:t>
            </a:r>
            <a:r>
              <a:rPr lang="en-US" sz="1800" cap="none" baseline="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%</a:t>
            </a:r>
            <a:endParaRPr lang="ru-RU" sz="1800" cap="none" baseline="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526417" y="2047372"/>
            <a:ext cx="681990" cy="43204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800" cap="none" baseline="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9</a:t>
            </a:r>
            <a:r>
              <a:rPr lang="en-US" sz="1800" cap="none" baseline="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%</a:t>
            </a:r>
            <a:endParaRPr lang="ru-RU" sz="1800" cap="none" baseline="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539993" y="3205395"/>
            <a:ext cx="1811485" cy="252000"/>
          </a:xfrm>
          <a:prstGeom prst="rect">
            <a:avLst/>
          </a:prstGeom>
          <a:pattFill prst="dk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539993" y="3722203"/>
            <a:ext cx="1811485" cy="252000"/>
          </a:xfrm>
          <a:prstGeom prst="rect">
            <a:avLst/>
          </a:prstGeom>
          <a:pattFill prst="dk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3" name="Прямоугольник 52"/>
          <p:cNvSpPr/>
          <p:nvPr/>
        </p:nvSpPr>
        <p:spPr>
          <a:xfrm>
            <a:off x="539992" y="4186666"/>
            <a:ext cx="1864132" cy="252000"/>
          </a:xfrm>
          <a:prstGeom prst="rect">
            <a:avLst/>
          </a:prstGeom>
          <a:pattFill prst="dk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539993" y="2119380"/>
            <a:ext cx="1750504" cy="252000"/>
          </a:xfrm>
          <a:prstGeom prst="rect">
            <a:avLst/>
          </a:prstGeom>
          <a:pattFill prst="dk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539993" y="1795372"/>
            <a:ext cx="1750504" cy="252000"/>
          </a:xfrm>
          <a:prstGeom prst="rect">
            <a:avLst/>
          </a:prstGeom>
          <a:pattFill prst="dk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539993" y="1272259"/>
            <a:ext cx="1750504" cy="252000"/>
          </a:xfrm>
          <a:prstGeom prst="rect">
            <a:avLst/>
          </a:prstGeom>
          <a:pattFill prst="dk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539993" y="2643814"/>
            <a:ext cx="938163" cy="252000"/>
          </a:xfrm>
          <a:prstGeom prst="rect">
            <a:avLst/>
          </a:prstGeom>
          <a:pattFill prst="dk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2404124" y="4191958"/>
            <a:ext cx="12195" cy="25200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Прямоугольник 45"/>
          <p:cNvSpPr/>
          <p:nvPr/>
        </p:nvSpPr>
        <p:spPr>
          <a:xfrm>
            <a:off x="1571972" y="1275606"/>
            <a:ext cx="844347" cy="252000"/>
          </a:xfrm>
          <a:prstGeom prst="rect">
            <a:avLst/>
          </a:prstGeom>
          <a:pattFill prst="dkUpDiag">
            <a:fgClr>
              <a:srgbClr val="1E9AB4"/>
            </a:fgClr>
            <a:bgClr>
              <a:schemeClr val="bg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1196707" y="1795372"/>
            <a:ext cx="1219612" cy="252000"/>
          </a:xfrm>
          <a:prstGeom prst="rect">
            <a:avLst/>
          </a:prstGeom>
          <a:pattFill prst="dkUpDiag">
            <a:fgClr>
              <a:srgbClr val="1E9AB4"/>
            </a:fgClr>
            <a:bgClr>
              <a:schemeClr val="bg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2247449" y="2119380"/>
            <a:ext cx="168870" cy="252000"/>
          </a:xfrm>
          <a:prstGeom prst="rect">
            <a:avLst/>
          </a:prstGeom>
          <a:pattFill prst="dkUpDiag">
            <a:fgClr>
              <a:srgbClr val="1E9AB4"/>
            </a:fgClr>
            <a:bgClr>
              <a:schemeClr val="bg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1478156" y="2643814"/>
            <a:ext cx="938163" cy="252000"/>
          </a:xfrm>
          <a:prstGeom prst="rect">
            <a:avLst/>
          </a:prstGeom>
          <a:pattFill prst="dkUpDiag">
            <a:fgClr>
              <a:srgbClr val="1E9AB4"/>
            </a:fgClr>
            <a:bgClr>
              <a:schemeClr val="bg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2209923" y="3205395"/>
            <a:ext cx="206396" cy="252000"/>
          </a:xfrm>
          <a:prstGeom prst="rect">
            <a:avLst/>
          </a:prstGeom>
          <a:pattFill prst="dkUpDiag">
            <a:fgClr>
              <a:srgbClr val="1E9AB4"/>
            </a:fgClr>
            <a:bgClr>
              <a:schemeClr val="bg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1890947" y="3723878"/>
            <a:ext cx="525372" cy="252000"/>
          </a:xfrm>
          <a:prstGeom prst="rect">
            <a:avLst/>
          </a:prstGeom>
          <a:pattFill prst="dkUpDiag">
            <a:fgClr>
              <a:srgbClr val="1E9AB4"/>
            </a:fgClr>
            <a:bgClr>
              <a:schemeClr val="bg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TextBox 39"/>
          <p:cNvSpPr txBox="1"/>
          <p:nvPr/>
        </p:nvSpPr>
        <p:spPr>
          <a:xfrm>
            <a:off x="2551217" y="4155926"/>
            <a:ext cx="681990" cy="43204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800" cap="none" baseline="0" dirty="0">
                <a:solidFill>
                  <a:srgbClr val="C00000"/>
                </a:solidFill>
                <a:latin typeface="Calibri" panose="020F0502020204030204" pitchFamily="34" charset="0"/>
              </a:rPr>
              <a:t>0,4</a:t>
            </a:r>
            <a:r>
              <a:rPr lang="en-US" sz="1800" cap="none" baseline="0" dirty="0">
                <a:solidFill>
                  <a:srgbClr val="C00000"/>
                </a:solidFill>
                <a:latin typeface="Calibri" panose="020F0502020204030204" pitchFamily="34" charset="0"/>
              </a:rPr>
              <a:t>%</a:t>
            </a:r>
            <a:endParaRPr lang="ru-RU" sz="1800" cap="none" baseline="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86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37284" y="1056083"/>
            <a:ext cx="5756965" cy="324391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180000" indent="-180000">
              <a:lnSpc>
                <a:spcPts val="2000"/>
              </a:lnSpc>
              <a:spcBef>
                <a:spcPts val="1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Свои активы и пассивы и как ими оптимально 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распоряжаться</a:t>
            </a:r>
            <a:endParaRPr lang="ru-RU" sz="18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180000" indent="-180000">
              <a:lnSpc>
                <a:spcPts val="2000"/>
              </a:lnSpc>
              <a:spcBef>
                <a:spcPts val="1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18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180000" indent="-180000">
              <a:lnSpc>
                <a:spcPts val="2000"/>
              </a:lnSpc>
              <a:spcBef>
                <a:spcPts val="1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Свои права 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как потребителя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финансовых услуг</a:t>
            </a:r>
            <a:b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и куда обращаться в случае их нарушения</a:t>
            </a:r>
          </a:p>
          <a:p>
            <a:pPr marL="180000" indent="-180000">
              <a:lnSpc>
                <a:spcPts val="2000"/>
              </a:lnSpc>
              <a:spcBef>
                <a:spcPts val="1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18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180000" indent="-180000">
              <a:lnSpc>
                <a:spcPts val="2000"/>
              </a:lnSpc>
              <a:spcBef>
                <a:spcPts val="1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Финансовые продукты и услуги предоставляемые финансовым рынком</a:t>
            </a:r>
          </a:p>
          <a:p>
            <a:pPr marL="180000" indent="-180000">
              <a:lnSpc>
                <a:spcPts val="2000"/>
              </a:lnSpc>
              <a:spcBef>
                <a:spcPts val="1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18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180000" indent="-180000">
              <a:lnSpc>
                <a:spcPts val="2000"/>
              </a:lnSpc>
              <a:spcBef>
                <a:spcPts val="1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Как не стать жертвой мошенничества на финансовом рынке и не попасть в финансовую ловушку</a:t>
            </a:r>
            <a:endParaRPr lang="ru-RU" sz="1800" cap="none" baseline="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9552" y="993032"/>
            <a:ext cx="1709700" cy="4431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Знает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2321260" y="1056083"/>
            <a:ext cx="0" cy="3387875"/>
          </a:xfrm>
          <a:prstGeom prst="line">
            <a:avLst/>
          </a:prstGeom>
          <a:ln w="19050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76" y="1635646"/>
            <a:ext cx="1433640" cy="136917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179512" cy="5143500"/>
          </a:xfrm>
          <a:prstGeom prst="rect">
            <a:avLst/>
          </a:prstGeom>
          <a:solidFill>
            <a:srgbClr val="1E9A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486036" y="339502"/>
            <a:ext cx="7758371" cy="5040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Что характеризует финансового грамотного человека?</a:t>
            </a:r>
          </a:p>
        </p:txBody>
      </p:sp>
    </p:spTree>
    <p:extLst>
      <p:ext uri="{BB962C8B-B14F-4D97-AF65-F5344CB8AC3E}">
        <p14:creationId xmlns:p14="http://schemas.microsoft.com/office/powerpoint/2010/main" val="208786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37284" y="1048190"/>
            <a:ext cx="5544616" cy="353978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180000" indent="-18000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Определять свои жизненные и финансовые цели</a:t>
            </a:r>
          </a:p>
          <a:p>
            <a:pPr marL="180000" indent="-18000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18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180000" indent="-18000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Собирать и анализировать информацию 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о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финансовых продуктах, услугах и их поставщиках</a:t>
            </a:r>
          </a:p>
          <a:p>
            <a:pPr marL="180000" indent="-18000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18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180000" indent="-18000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Оценивать риски и опасности финансового рынка</a:t>
            </a:r>
          </a:p>
          <a:p>
            <a:pPr marL="180000" indent="-18000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18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180000" indent="-18000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Выбирать оптимальные финансовые продукты 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и услуги для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достижения своих финансовых целей</a:t>
            </a: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2321260" y="1610228"/>
            <a:ext cx="0" cy="2271694"/>
          </a:xfrm>
          <a:prstGeom prst="line">
            <a:avLst/>
          </a:prstGeom>
          <a:ln w="19050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00" y="1725746"/>
            <a:ext cx="1206044" cy="1206044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2321260" y="1056083"/>
            <a:ext cx="0" cy="3171851"/>
          </a:xfrm>
          <a:prstGeom prst="line">
            <a:avLst/>
          </a:prstGeom>
          <a:ln w="19050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39552" y="993032"/>
            <a:ext cx="1781708" cy="4431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Умеет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179512" cy="5143500"/>
          </a:xfrm>
          <a:prstGeom prst="rect">
            <a:avLst/>
          </a:prstGeom>
          <a:solidFill>
            <a:srgbClr val="1E9A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486036" y="339502"/>
            <a:ext cx="7758371" cy="5040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Что характеризует финансового грамотного человека?</a:t>
            </a:r>
          </a:p>
        </p:txBody>
      </p:sp>
    </p:spTree>
    <p:extLst>
      <p:ext uri="{BB962C8B-B14F-4D97-AF65-F5344CB8AC3E}">
        <p14:creationId xmlns:p14="http://schemas.microsoft.com/office/powerpoint/2010/main" val="37843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Объект 2"/>
          <p:cNvSpPr txBox="1">
            <a:spLocks/>
          </p:cNvSpPr>
          <p:nvPr/>
        </p:nvSpPr>
        <p:spPr>
          <a:xfrm>
            <a:off x="486036" y="339502"/>
            <a:ext cx="7758371" cy="5040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Что характеризует финансового грамотного человека?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203848" y="1092058"/>
            <a:ext cx="5040560" cy="349591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180000" indent="-180000"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Тратит меньше, чем зарабатывает</a:t>
            </a:r>
          </a:p>
          <a:p>
            <a:pPr marL="180000" indent="-180000"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Действует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по принципу «сэкономил – значит заработал»</a:t>
            </a:r>
          </a:p>
          <a:p>
            <a:pPr marL="180000" indent="-180000"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Ведёт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учёт и планирование доходов и расходов</a:t>
            </a:r>
          </a:p>
          <a:p>
            <a:pPr marL="180000" indent="-180000"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Своевременно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выполняет свои финансовые обязательства</a:t>
            </a:r>
          </a:p>
          <a:p>
            <a:pPr marL="180000" indent="-180000"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Следит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за изменениями на финансовом рынке</a:t>
            </a:r>
          </a:p>
          <a:p>
            <a:pPr marL="180000" indent="-180000"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Пользуется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страховыми услугами</a:t>
            </a:r>
          </a:p>
          <a:p>
            <a:pPr marL="180000" indent="-180000"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Копит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на достойную старость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57478"/>
            <a:ext cx="1462344" cy="1462344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2987824" y="1056083"/>
            <a:ext cx="0" cy="3675907"/>
          </a:xfrm>
          <a:prstGeom prst="line">
            <a:avLst/>
          </a:prstGeom>
          <a:ln w="19050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95536" y="993032"/>
            <a:ext cx="2592288" cy="4431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Практикует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179512" cy="5143500"/>
          </a:xfrm>
          <a:prstGeom prst="rect">
            <a:avLst/>
          </a:prstGeom>
          <a:solidFill>
            <a:srgbClr val="1E9A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4435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085177" y="1347614"/>
            <a:ext cx="1110160" cy="27003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>
              <a:lnSpc>
                <a:spcPct val="90000"/>
              </a:lnSpc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Имеет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15816" y="1395622"/>
            <a:ext cx="5959148" cy="136815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defPPr>
              <a:defRPr lang="en-US"/>
            </a:defPPr>
            <a:lvl1pPr marL="180000" indent="-180000">
              <a:lnSpc>
                <a:spcPts val="2000"/>
              </a:lnSpc>
              <a:spcBef>
                <a:spcPts val="1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Финансовую</a:t>
            </a:r>
            <a:r>
              <a:rPr lang="en-US" dirty="0"/>
              <a:t> </a:t>
            </a:r>
            <a:r>
              <a:rPr lang="ru-RU" dirty="0"/>
              <a:t>«подушку безопасности</a:t>
            </a:r>
            <a:r>
              <a:rPr lang="ru-RU" dirty="0" smtClean="0"/>
              <a:t>»</a:t>
            </a:r>
            <a:endParaRPr lang="en-US" dirty="0"/>
          </a:p>
          <a:p>
            <a:r>
              <a:rPr lang="ru-RU" dirty="0"/>
              <a:t>Удобные и надёжные инструменты накопления, сбережения, страхования</a:t>
            </a:r>
            <a:r>
              <a:rPr lang="en-US" dirty="0"/>
              <a:t> </a:t>
            </a:r>
            <a:r>
              <a:rPr lang="ru-RU" dirty="0"/>
              <a:t>(дебетовая карта, депозит, страховой полис, договор о накопительной пенсии и т.д.)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15816" y="3049393"/>
            <a:ext cx="5472608" cy="161058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180000" indent="-180000">
              <a:lnSpc>
                <a:spcPts val="2000"/>
              </a:lnSpc>
              <a:spcBef>
                <a:spcPts val="1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Договоров с финансовыми организациями,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условия которых 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непонятны</a:t>
            </a:r>
            <a:endParaRPr lang="en-US" sz="18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180000" indent="-180000">
              <a:lnSpc>
                <a:spcPts val="2000"/>
              </a:lnSpc>
              <a:spcBef>
                <a:spcPts val="1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Высокорисковых 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активов</a:t>
            </a:r>
            <a:endParaRPr lang="ru-RU" sz="18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180000" indent="-180000">
              <a:lnSpc>
                <a:spcPts val="2000"/>
              </a:lnSpc>
              <a:spcBef>
                <a:spcPts val="1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Финансовых обязательств, которые невозможно </a:t>
            </a:r>
            <a:b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или проблематично 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обслуживать</a:t>
            </a:r>
            <a:endParaRPr lang="ru-RU" sz="18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55576" y="3013389"/>
            <a:ext cx="1439761" cy="27003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>
              <a:lnSpc>
                <a:spcPct val="90000"/>
              </a:lnSpc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Не имеет</a:t>
            </a: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2555776" y="1419622"/>
            <a:ext cx="0" cy="1080120"/>
          </a:xfrm>
          <a:prstGeom prst="line">
            <a:avLst/>
          </a:prstGeom>
          <a:ln w="19050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2555776" y="3067395"/>
            <a:ext cx="0" cy="1592587"/>
          </a:xfrm>
          <a:prstGeom prst="line">
            <a:avLst/>
          </a:prstGeom>
          <a:ln w="19050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Рисунок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257" y="1723163"/>
            <a:ext cx="776579" cy="77657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257" y="3507854"/>
            <a:ext cx="720080" cy="72008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0" y="0"/>
            <a:ext cx="179512" cy="5143500"/>
          </a:xfrm>
          <a:prstGeom prst="rect">
            <a:avLst/>
          </a:prstGeom>
          <a:solidFill>
            <a:srgbClr val="1E9A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612000" y="345629"/>
            <a:ext cx="8280480" cy="7163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Что характеризует рационального потребителя финансовых продуктов и услуг</a:t>
            </a:r>
          </a:p>
        </p:txBody>
      </p:sp>
    </p:spTree>
    <p:extLst>
      <p:ext uri="{BB962C8B-B14F-4D97-AF65-F5344CB8AC3E}">
        <p14:creationId xmlns:p14="http://schemas.microsoft.com/office/powerpoint/2010/main" val="29188108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615071" y="699542"/>
            <a:ext cx="4532993" cy="324036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58442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500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Финансовые цели </a:t>
            </a:r>
          </a:p>
          <a:p>
            <a:r>
              <a:rPr lang="ru-RU" sz="36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и основы финансового планирования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215" y="0"/>
            <a:ext cx="3638162" cy="51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848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2" name="Прямая соединительная линия 131"/>
          <p:cNvCxnSpPr/>
          <p:nvPr/>
        </p:nvCxnSpPr>
        <p:spPr>
          <a:xfrm>
            <a:off x="3105382" y="1810937"/>
            <a:ext cx="0" cy="266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Прямая соединительная линия 132"/>
          <p:cNvCxnSpPr/>
          <p:nvPr/>
        </p:nvCxnSpPr>
        <p:spPr>
          <a:xfrm>
            <a:off x="5729129" y="1810937"/>
            <a:ext cx="0" cy="266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123382" y="1847097"/>
            <a:ext cx="270040" cy="18900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000" cap="none" baseline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1</a:t>
            </a:r>
            <a:endParaRPr lang="ru-RU" sz="5400" cap="none" baseline="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0602" y="843558"/>
            <a:ext cx="8045853" cy="648072"/>
          </a:xfrm>
        </p:spPr>
        <p:txBody>
          <a:bodyPr>
            <a:normAutofit/>
          </a:bodyPr>
          <a:lstStyle/>
          <a:p>
            <a:pPr marL="0" lvl="2" indent="0" algn="l">
              <a:spcBef>
                <a:spcPts val="639"/>
              </a:spcBef>
              <a:buSzPct val="100000"/>
              <a:buNone/>
            </a:pPr>
            <a:r>
              <a:rPr lang="ru-RU" sz="2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это конечный результат, которого мы хотим достичь, выраженный 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n-US" sz="2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2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в денежном </a:t>
            </a:r>
            <a:r>
              <a:rPr lang="ru-RU" sz="22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эквиваленте</a:t>
            </a:r>
            <a:endParaRPr lang="ru-RU" sz="2200" dirty="0"/>
          </a:p>
        </p:txBody>
      </p:sp>
      <p:sp>
        <p:nvSpPr>
          <p:cNvPr id="25" name="Объект 2"/>
          <p:cNvSpPr txBox="1">
            <a:spLocks/>
          </p:cNvSpPr>
          <p:nvPr/>
        </p:nvSpPr>
        <p:spPr>
          <a:xfrm>
            <a:off x="630603" y="2941595"/>
            <a:ext cx="1916633" cy="131761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l">
              <a:lnSpc>
                <a:spcPct val="100000"/>
              </a:lnSpc>
              <a:spcBef>
                <a:spcPts val="639"/>
              </a:spcBef>
              <a:buSzPct val="100000"/>
              <a:buFont typeface="Arial" panose="020B0604020202020204" pitchFamily="34" charset="0"/>
              <a:buNone/>
            </a:pP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используют </a:t>
            </a:r>
            <a:b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для достижения поставленной 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n-US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цели</a:t>
            </a:r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630603" y="2087039"/>
            <a:ext cx="2310270" cy="9092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l">
              <a:spcBef>
                <a:spcPts val="1200"/>
              </a:spcBef>
              <a:buSzPct val="100000"/>
              <a:buNone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Финансовое планирование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180734" y="1863104"/>
            <a:ext cx="1261850" cy="68958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lvl="4">
              <a:lnSpc>
                <a:spcPts val="1800"/>
              </a:lnSpc>
            </a:pP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Наметить финансовые цели</a:t>
            </a:r>
          </a:p>
          <a:p>
            <a:pPr algn="ctr">
              <a:lnSpc>
                <a:spcPts val="1500"/>
              </a:lnSpc>
            </a:pPr>
            <a:endParaRPr lang="ru-RU" sz="2400" cap="none" baseline="0" dirty="0">
              <a:solidFill>
                <a:schemeClr val="tx1">
                  <a:lumMod val="50000"/>
                </a:schemeClr>
              </a:solidFill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3060382" y="2106136"/>
            <a:ext cx="377182" cy="90000"/>
            <a:chOff x="3995936" y="1689662"/>
            <a:chExt cx="377182" cy="90000"/>
          </a:xfrm>
        </p:grpSpPr>
        <p:cxnSp>
          <p:nvCxnSpPr>
            <p:cNvPr id="4" name="Прямая соединительная линия 3"/>
            <p:cNvCxnSpPr/>
            <p:nvPr/>
          </p:nvCxnSpPr>
          <p:spPr>
            <a:xfrm>
              <a:off x="4085086" y="1734662"/>
              <a:ext cx="288032" cy="0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Группа 13"/>
            <p:cNvGrpSpPr/>
            <p:nvPr/>
          </p:nvGrpSpPr>
          <p:grpSpPr>
            <a:xfrm>
              <a:off x="3995936" y="1689662"/>
              <a:ext cx="90000" cy="90000"/>
              <a:chOff x="3918453" y="1762907"/>
              <a:chExt cx="90000" cy="90000"/>
            </a:xfrm>
          </p:grpSpPr>
          <p:sp>
            <p:nvSpPr>
              <p:cNvPr id="6" name="Овал 5"/>
              <p:cNvSpPr/>
              <p:nvPr/>
            </p:nvSpPr>
            <p:spPr>
              <a:xfrm>
                <a:off x="3918453" y="1762907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" name="Овал 1"/>
              <p:cNvSpPr/>
              <p:nvPr/>
            </p:nvSpPr>
            <p:spPr>
              <a:xfrm>
                <a:off x="3945453" y="1789907"/>
                <a:ext cx="36000" cy="36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49" name="TextBox 48"/>
          <p:cNvSpPr txBox="1"/>
          <p:nvPr/>
        </p:nvSpPr>
        <p:spPr>
          <a:xfrm>
            <a:off x="7055116" y="3079424"/>
            <a:ext cx="1261850" cy="68958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lvl="4">
              <a:lnSpc>
                <a:spcPts val="1500"/>
              </a:lnSpc>
            </a:pPr>
            <a:endParaRPr lang="ru-RU" sz="2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123382" y="2874266"/>
            <a:ext cx="270040" cy="18900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000" cap="none" baseline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2</a:t>
            </a:r>
            <a:endParaRPr lang="ru-RU" sz="5400" cap="none" baseline="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4180734" y="2890273"/>
            <a:ext cx="1261850" cy="68958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lvl="4">
              <a:lnSpc>
                <a:spcPts val="1800"/>
              </a:lnSpc>
            </a:pP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Оценить </a:t>
            </a:r>
            <a:b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свои активы 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n-US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и пассивы</a:t>
            </a:r>
          </a:p>
        </p:txBody>
      </p:sp>
      <p:grpSp>
        <p:nvGrpSpPr>
          <p:cNvPr id="99" name="Группа 98"/>
          <p:cNvGrpSpPr/>
          <p:nvPr/>
        </p:nvGrpSpPr>
        <p:grpSpPr>
          <a:xfrm>
            <a:off x="3060382" y="3133305"/>
            <a:ext cx="377182" cy="90000"/>
            <a:chOff x="3995936" y="1689662"/>
            <a:chExt cx="377182" cy="90000"/>
          </a:xfrm>
        </p:grpSpPr>
        <p:cxnSp>
          <p:nvCxnSpPr>
            <p:cNvPr id="100" name="Прямая соединительная линия 99"/>
            <p:cNvCxnSpPr/>
            <p:nvPr/>
          </p:nvCxnSpPr>
          <p:spPr>
            <a:xfrm>
              <a:off x="4085086" y="1734662"/>
              <a:ext cx="288032" cy="0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1" name="Группа 100"/>
            <p:cNvGrpSpPr/>
            <p:nvPr/>
          </p:nvGrpSpPr>
          <p:grpSpPr>
            <a:xfrm>
              <a:off x="3995936" y="1689662"/>
              <a:ext cx="90000" cy="90000"/>
              <a:chOff x="3918453" y="1762907"/>
              <a:chExt cx="90000" cy="90000"/>
            </a:xfrm>
          </p:grpSpPr>
          <p:sp>
            <p:nvSpPr>
              <p:cNvPr id="102" name="Овал 101"/>
              <p:cNvSpPr/>
              <p:nvPr/>
            </p:nvSpPr>
            <p:spPr>
              <a:xfrm>
                <a:off x="3918453" y="1762907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03" name="Овал 102"/>
              <p:cNvSpPr/>
              <p:nvPr/>
            </p:nvSpPr>
            <p:spPr>
              <a:xfrm>
                <a:off x="3945453" y="1789907"/>
                <a:ext cx="36000" cy="36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pic>
        <p:nvPicPr>
          <p:cNvPr id="104" name="Рисунок 10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596" y="2984620"/>
            <a:ext cx="330523" cy="323999"/>
          </a:xfrm>
          <a:prstGeom prst="rect">
            <a:avLst/>
          </a:prstGeom>
        </p:spPr>
      </p:pic>
      <p:sp>
        <p:nvSpPr>
          <p:cNvPr id="113" name="TextBox 112"/>
          <p:cNvSpPr txBox="1"/>
          <p:nvPr/>
        </p:nvSpPr>
        <p:spPr>
          <a:xfrm>
            <a:off x="3123382" y="3867894"/>
            <a:ext cx="270040" cy="18900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000" cap="none" baseline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3</a:t>
            </a:r>
            <a:endParaRPr lang="ru-RU" sz="5400" cap="none" baseline="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4180734" y="3826377"/>
            <a:ext cx="1261850" cy="68958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lvl="4">
              <a:lnSpc>
                <a:spcPts val="1800"/>
              </a:lnSpc>
            </a:pP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Оценить </a:t>
            </a:r>
            <a:b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свои доходы 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n-US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и расходы</a:t>
            </a:r>
          </a:p>
        </p:txBody>
      </p:sp>
      <p:grpSp>
        <p:nvGrpSpPr>
          <p:cNvPr id="116" name="Группа 115"/>
          <p:cNvGrpSpPr/>
          <p:nvPr/>
        </p:nvGrpSpPr>
        <p:grpSpPr>
          <a:xfrm>
            <a:off x="3060382" y="4114396"/>
            <a:ext cx="377182" cy="90000"/>
            <a:chOff x="3995936" y="1689662"/>
            <a:chExt cx="377182" cy="90000"/>
          </a:xfrm>
        </p:grpSpPr>
        <p:cxnSp>
          <p:nvCxnSpPr>
            <p:cNvPr id="117" name="Прямая соединительная линия 116"/>
            <p:cNvCxnSpPr/>
            <p:nvPr/>
          </p:nvCxnSpPr>
          <p:spPr>
            <a:xfrm>
              <a:off x="4085086" y="1734662"/>
              <a:ext cx="288032" cy="0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8" name="Группа 117"/>
            <p:cNvGrpSpPr/>
            <p:nvPr/>
          </p:nvGrpSpPr>
          <p:grpSpPr>
            <a:xfrm>
              <a:off x="3995936" y="1689662"/>
              <a:ext cx="90000" cy="90000"/>
              <a:chOff x="3918453" y="1762907"/>
              <a:chExt cx="90000" cy="90000"/>
            </a:xfrm>
          </p:grpSpPr>
          <p:sp>
            <p:nvSpPr>
              <p:cNvPr id="119" name="Овал 118"/>
              <p:cNvSpPr/>
              <p:nvPr/>
            </p:nvSpPr>
            <p:spPr>
              <a:xfrm>
                <a:off x="3918453" y="1762907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20" name="Овал 119"/>
              <p:cNvSpPr/>
              <p:nvPr/>
            </p:nvSpPr>
            <p:spPr>
              <a:xfrm>
                <a:off x="3945453" y="1789907"/>
                <a:ext cx="36000" cy="36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122" name="TextBox 121"/>
          <p:cNvSpPr txBox="1"/>
          <p:nvPr/>
        </p:nvSpPr>
        <p:spPr>
          <a:xfrm>
            <a:off x="5807292" y="2859782"/>
            <a:ext cx="270040" cy="18900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000" cap="none" baseline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4</a:t>
            </a:r>
            <a:endParaRPr lang="ru-RU" sz="5400" cap="none" baseline="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7452320" y="2684491"/>
            <a:ext cx="1261850" cy="118210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lvl="4" indent="0">
              <a:lnSpc>
                <a:spcPts val="1800"/>
              </a:lnSpc>
              <a:spcBef>
                <a:spcPts val="639"/>
              </a:spcBef>
              <a:buSzPct val="100000"/>
              <a:buNone/>
            </a:pP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Составить личный финансовый 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n-US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план</a:t>
            </a:r>
          </a:p>
          <a:p>
            <a:pPr marL="0" lvl="4" indent="0">
              <a:lnSpc>
                <a:spcPts val="1500"/>
              </a:lnSpc>
              <a:spcBef>
                <a:spcPts val="639"/>
              </a:spcBef>
              <a:buSzPct val="100000"/>
              <a:buNone/>
            </a:pPr>
            <a:endParaRPr lang="ru-RU" sz="16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grpSp>
        <p:nvGrpSpPr>
          <p:cNvPr id="125" name="Группа 124"/>
          <p:cNvGrpSpPr/>
          <p:nvPr/>
        </p:nvGrpSpPr>
        <p:grpSpPr>
          <a:xfrm>
            <a:off x="5684129" y="3118821"/>
            <a:ext cx="377182" cy="90000"/>
            <a:chOff x="3995936" y="1689662"/>
            <a:chExt cx="377182" cy="90000"/>
          </a:xfrm>
        </p:grpSpPr>
        <p:cxnSp>
          <p:nvCxnSpPr>
            <p:cNvPr id="126" name="Прямая соединительная линия 125"/>
            <p:cNvCxnSpPr/>
            <p:nvPr/>
          </p:nvCxnSpPr>
          <p:spPr>
            <a:xfrm>
              <a:off x="4085086" y="1734662"/>
              <a:ext cx="288032" cy="0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7" name="Группа 126"/>
            <p:cNvGrpSpPr/>
            <p:nvPr/>
          </p:nvGrpSpPr>
          <p:grpSpPr>
            <a:xfrm>
              <a:off x="3995936" y="1689662"/>
              <a:ext cx="90000" cy="90000"/>
              <a:chOff x="3918453" y="1762907"/>
              <a:chExt cx="90000" cy="90000"/>
            </a:xfrm>
          </p:grpSpPr>
          <p:sp>
            <p:nvSpPr>
              <p:cNvPr id="128" name="Овал 127"/>
              <p:cNvSpPr/>
              <p:nvPr/>
            </p:nvSpPr>
            <p:spPr>
              <a:xfrm>
                <a:off x="3918453" y="1762907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29" name="Овал 128"/>
              <p:cNvSpPr/>
              <p:nvPr/>
            </p:nvSpPr>
            <p:spPr>
              <a:xfrm>
                <a:off x="3945453" y="1789907"/>
                <a:ext cx="36000" cy="36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pic>
        <p:nvPicPr>
          <p:cNvPr id="134" name="Рисунок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596" y="1990114"/>
            <a:ext cx="360000" cy="322045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797" y="4001827"/>
            <a:ext cx="310120" cy="310120"/>
          </a:xfrm>
          <a:prstGeom prst="rect">
            <a:avLst/>
          </a:prstGeom>
        </p:spPr>
      </p:pic>
      <p:sp>
        <p:nvSpPr>
          <p:cNvPr id="27" name="Овал 26"/>
          <p:cNvSpPr/>
          <p:nvPr/>
        </p:nvSpPr>
        <p:spPr>
          <a:xfrm>
            <a:off x="3437564" y="1863104"/>
            <a:ext cx="576064" cy="576064"/>
          </a:xfrm>
          <a:prstGeom prst="ellipse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8" name="Овал 97"/>
          <p:cNvSpPr/>
          <p:nvPr/>
        </p:nvSpPr>
        <p:spPr>
          <a:xfrm>
            <a:off x="3437564" y="2890273"/>
            <a:ext cx="576064" cy="576064"/>
          </a:xfrm>
          <a:prstGeom prst="ellipse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5" name="Овал 114"/>
          <p:cNvSpPr/>
          <p:nvPr/>
        </p:nvSpPr>
        <p:spPr>
          <a:xfrm>
            <a:off x="3437564" y="3871364"/>
            <a:ext cx="576064" cy="576064"/>
          </a:xfrm>
          <a:prstGeom prst="ellipse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5" name="Группа 4"/>
          <p:cNvGrpSpPr>
            <a:grpSpLocks noChangeAspect="1"/>
          </p:cNvGrpSpPr>
          <p:nvPr/>
        </p:nvGrpSpPr>
        <p:grpSpPr>
          <a:xfrm>
            <a:off x="6131599" y="2557241"/>
            <a:ext cx="1152128" cy="1152128"/>
            <a:chOff x="6121474" y="2835056"/>
            <a:chExt cx="576064" cy="57606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29162" y="2953466"/>
              <a:ext cx="360688" cy="332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4" name="Овал 123"/>
            <p:cNvSpPr/>
            <p:nvPr/>
          </p:nvSpPr>
          <p:spPr>
            <a:xfrm>
              <a:off x="6121474" y="2835056"/>
              <a:ext cx="576064" cy="576064"/>
            </a:xfrm>
            <a:prstGeom prst="ellipse">
              <a:avLst/>
            </a:prstGeom>
            <a:noFill/>
            <a:ln w="57150">
              <a:solidFill>
                <a:schemeClr val="accent2">
                  <a:lumMod val="50000"/>
                </a:schemeClr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47" name="Прямоугольник 46"/>
          <p:cNvSpPr/>
          <p:nvPr/>
        </p:nvSpPr>
        <p:spPr>
          <a:xfrm>
            <a:off x="0" y="0"/>
            <a:ext cx="179512" cy="5143500"/>
          </a:xfrm>
          <a:prstGeom prst="rect">
            <a:avLst/>
          </a:prstGeom>
          <a:solidFill>
            <a:srgbClr val="1E9A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Объект 2"/>
          <p:cNvSpPr txBox="1">
            <a:spLocks/>
          </p:cNvSpPr>
          <p:nvPr/>
        </p:nvSpPr>
        <p:spPr>
          <a:xfrm>
            <a:off x="612000" y="345629"/>
            <a:ext cx="8280480" cy="5040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Финансовая цель</a:t>
            </a:r>
          </a:p>
        </p:txBody>
      </p:sp>
    </p:spTree>
    <p:extLst>
      <p:ext uri="{BB962C8B-B14F-4D97-AF65-F5344CB8AC3E}">
        <p14:creationId xmlns:p14="http://schemas.microsoft.com/office/powerpoint/2010/main" val="3626309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556" y="2546873"/>
            <a:ext cx="5328592" cy="2594481"/>
          </a:xfrm>
          <a:prstGeom prst="rect">
            <a:avLst/>
          </a:prstGeom>
        </p:spPr>
      </p:pic>
      <p:sp>
        <p:nvSpPr>
          <p:cNvPr id="14" name="Объект 2"/>
          <p:cNvSpPr>
            <a:spLocks noGrp="1"/>
          </p:cNvSpPr>
          <p:nvPr>
            <p:ph idx="1"/>
          </p:nvPr>
        </p:nvSpPr>
        <p:spPr>
          <a:xfrm>
            <a:off x="1115616" y="1381433"/>
            <a:ext cx="7200800" cy="971896"/>
          </a:xfrm>
        </p:spPr>
        <p:txBody>
          <a:bodyPr>
            <a:no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ru-RU" sz="3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Центральный банк Российской Федерации 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(</a:t>
            </a:r>
            <a:r>
              <a:rPr lang="ru-RU" sz="3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Банк России) </a:t>
            </a:r>
            <a:endParaRPr lang="en-US" sz="30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5" name="Объект 2"/>
          <p:cNvSpPr txBox="1">
            <a:spLocks/>
          </p:cNvSpPr>
          <p:nvPr/>
        </p:nvSpPr>
        <p:spPr>
          <a:xfrm>
            <a:off x="1115616" y="2580692"/>
            <a:ext cx="6675759" cy="93610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Мегарегулятор </a:t>
            </a:r>
            <a:r>
              <a:rPr lang="ru-RU" sz="2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российской финансовой </a:t>
            </a:r>
            <a:r>
              <a:rPr lang="ru-RU" sz="2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системы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79512" cy="5143500"/>
          </a:xfrm>
          <a:prstGeom prst="rect">
            <a:avLst/>
          </a:prstGeom>
          <a:solidFill>
            <a:srgbClr val="1E9A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57306"/>
            <a:ext cx="2411760" cy="109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07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>
            <a:grpSpLocks noChangeAspect="1"/>
          </p:cNvGrpSpPr>
          <p:nvPr/>
        </p:nvGrpSpPr>
        <p:grpSpPr>
          <a:xfrm>
            <a:off x="611560" y="1122079"/>
            <a:ext cx="8352928" cy="3753927"/>
            <a:chOff x="1259632" y="1131590"/>
            <a:chExt cx="7847520" cy="3526788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43" y="1614034"/>
              <a:ext cx="7844609" cy="1778290"/>
            </a:xfrm>
            <a:prstGeom prst="rect">
              <a:avLst/>
            </a:prstGeom>
          </p:spPr>
        </p:pic>
        <p:sp>
          <p:nvSpPr>
            <p:cNvPr id="23" name="Объект 2"/>
            <p:cNvSpPr txBox="1">
              <a:spLocks/>
            </p:cNvSpPr>
            <p:nvPr/>
          </p:nvSpPr>
          <p:spPr>
            <a:xfrm>
              <a:off x="7452320" y="1131590"/>
              <a:ext cx="1373691" cy="459051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171450" indent="-171450" algn="just" defTabSz="685783" rtl="0" eaLnBrk="1" latinLnBrk="0" hangingPunct="1">
                <a:lnSpc>
                  <a:spcPct val="90000"/>
                </a:lnSpc>
                <a:spcBef>
                  <a:spcPts val="750"/>
                </a:spcBef>
                <a:buClr>
                  <a:schemeClr val="accent6"/>
                </a:buClr>
                <a:buSzPct val="100000"/>
                <a:buFont typeface="Arial" panose="020B0604020202020204" pitchFamily="34" charset="0"/>
                <a:buChar char="•"/>
                <a:defRPr lang="ru-RU" sz="1400" kern="1200" dirty="0" smtClean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133347" indent="-66674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449263" indent="-266700" algn="just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chemeClr val="accent6"/>
                </a:buClr>
                <a:buFont typeface="Arial" panose="020B0604020202020204" pitchFamily="34" charset="0"/>
                <a:buChar char="—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3pPr>
              <a:lvl4pPr marL="267884" indent="-66674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623888" indent="-174625" algn="just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chemeClr val="accent6"/>
                </a:buClr>
                <a:buSzPct val="80000"/>
                <a:buFont typeface="Wingdings" panose="05000000000000000000" pitchFamily="2" charset="2"/>
                <a:buChar char="v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1885903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795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686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77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ru-RU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</a:rPr>
                <a:t>Достигнутый уровень жизни</a:t>
              </a:r>
            </a:p>
          </p:txBody>
        </p:sp>
        <p:sp>
          <p:nvSpPr>
            <p:cNvPr id="31" name="Объект 2"/>
            <p:cNvSpPr txBox="1">
              <a:spLocks/>
            </p:cNvSpPr>
            <p:nvPr/>
          </p:nvSpPr>
          <p:spPr>
            <a:xfrm>
              <a:off x="6804248" y="1779663"/>
              <a:ext cx="1714555" cy="1008112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171450" indent="-171450" algn="just" defTabSz="685783" rtl="0" eaLnBrk="1" latinLnBrk="0" hangingPunct="1">
                <a:lnSpc>
                  <a:spcPct val="90000"/>
                </a:lnSpc>
                <a:spcBef>
                  <a:spcPts val="750"/>
                </a:spcBef>
                <a:buClr>
                  <a:schemeClr val="accent6"/>
                </a:buClr>
                <a:buSzPct val="100000"/>
                <a:buFont typeface="Arial" panose="020B0604020202020204" pitchFamily="34" charset="0"/>
                <a:buChar char="•"/>
                <a:defRPr lang="ru-RU" sz="1400" kern="1200" dirty="0" smtClean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133347" indent="-66674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449263" indent="-266700" algn="just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chemeClr val="accent6"/>
                </a:buClr>
                <a:buFont typeface="Arial" panose="020B0604020202020204" pitchFamily="34" charset="0"/>
                <a:buChar char="—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3pPr>
              <a:lvl4pPr marL="267884" indent="-66674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623888" indent="-174625" algn="just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chemeClr val="accent6"/>
                </a:buClr>
                <a:buSzPct val="80000"/>
                <a:buFont typeface="Wingdings" panose="05000000000000000000" pitchFamily="2" charset="2"/>
                <a:buChar char="v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1885903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795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686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77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l" defTabSz="389616">
                <a:spcBef>
                  <a:spcPts val="0"/>
                </a:spcBef>
                <a:buNone/>
              </a:pPr>
              <a:r>
                <a:rPr lang="ru-RU" dirty="0" smtClean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</a:rPr>
                <a:t>Накопления, которые необходимо сделать заранее</a:t>
              </a:r>
              <a:endParaRPr lang="ru-RU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259632" y="3581238"/>
              <a:ext cx="648072" cy="591086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algn="ctr">
                <a:lnSpc>
                  <a:spcPct val="70000"/>
                </a:lnSpc>
              </a:pPr>
              <a:r>
                <a:rPr lang="ru-RU" sz="1600" b="1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</a:rPr>
                <a:t>0-18</a:t>
              </a:r>
            </a:p>
            <a:p>
              <a:pPr algn="ctr"/>
              <a:r>
                <a:rPr lang="ru-RU" sz="1400" dirty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</a:rPr>
                <a:t>Детство </a:t>
              </a:r>
            </a:p>
            <a:p>
              <a:pPr algn="ctr"/>
              <a:r>
                <a:rPr lang="ru-RU" sz="1400" dirty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</a:rPr>
                <a:t>Учеба</a:t>
              </a:r>
            </a:p>
            <a:p>
              <a:pPr algn="l">
                <a:lnSpc>
                  <a:spcPct val="90000"/>
                </a:lnSpc>
              </a:pPr>
              <a:endParaRPr lang="ru-RU" sz="2000" cap="none" baseline="0" dirty="0">
                <a:solidFill>
                  <a:schemeClr val="tx2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972511" y="3581238"/>
              <a:ext cx="1663385" cy="1077140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algn="ctr">
                <a:lnSpc>
                  <a:spcPct val="70000"/>
                </a:lnSpc>
              </a:pPr>
              <a:r>
                <a:rPr lang="ru-RU" sz="1600" b="1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</a:rPr>
                <a:t>18-30</a:t>
              </a:r>
            </a:p>
            <a:p>
              <a:pPr algn="ctr"/>
              <a:r>
                <a:rPr lang="ru-RU" sz="1400" dirty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</a:rPr>
                <a:t>Активный период </a:t>
              </a:r>
              <a:endParaRPr lang="en-US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endParaRPr>
            </a:p>
            <a:p>
              <a:pPr algn="ctr"/>
              <a:r>
                <a:rPr lang="ru-RU" sz="1400" dirty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</a:rPr>
                <a:t>Работа</a:t>
              </a:r>
              <a:endParaRPr lang="en-US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endParaRPr>
            </a:p>
            <a:p>
              <a:pPr algn="ctr"/>
              <a:r>
                <a:rPr lang="ru-RU" sz="1400" dirty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</a:rPr>
                <a:t>Создание семьи</a:t>
              </a:r>
            </a:p>
            <a:p>
              <a:pPr algn="ctr"/>
              <a:r>
                <a:rPr lang="ru-RU" sz="1400" dirty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</a:rPr>
                <a:t>Приобретение жилья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868143" y="3581238"/>
              <a:ext cx="1296145" cy="862720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600" b="1" dirty="0" smtClean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</a:rPr>
                <a:t>55</a:t>
              </a:r>
              <a:r>
                <a:rPr lang="ru-RU" sz="1600" b="1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</a:rPr>
                <a:t>–</a:t>
              </a:r>
              <a:r>
                <a:rPr lang="ru-RU" sz="1600" b="1" dirty="0" smtClean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</a:rPr>
                <a:t>60</a:t>
              </a:r>
              <a:endParaRPr lang="ru-RU" sz="1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endParaRPr>
            </a:p>
            <a:p>
              <a:pPr algn="ctr"/>
              <a:r>
                <a:rPr lang="ru-RU" sz="1400" dirty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</a:rPr>
                <a:t>Пенсия</a:t>
              </a:r>
              <a:endParaRPr lang="en-US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endParaRPr>
            </a:p>
            <a:p>
              <a:pPr algn="ctr"/>
              <a:r>
                <a:rPr lang="ru-RU" sz="1400" dirty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</a:rPr>
                <a:t>Свободное время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956376" y="3581238"/>
              <a:ext cx="941642" cy="718704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600" b="1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</a:rPr>
                <a:t>&gt;70 </a:t>
              </a:r>
            </a:p>
            <a:p>
              <a:pPr algn="ctr"/>
              <a:r>
                <a:rPr lang="ru-RU" sz="1400" dirty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</a:rPr>
                <a:t>Передача имущества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779912" y="3581238"/>
              <a:ext cx="2016224" cy="969156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algn="ctr">
                <a:lnSpc>
                  <a:spcPct val="70000"/>
                </a:lnSpc>
              </a:pPr>
              <a:r>
                <a:rPr lang="ru-RU" sz="1600" b="1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</a:rPr>
                <a:t>35</a:t>
              </a:r>
              <a:r>
                <a:rPr lang="en-US" sz="1600" b="1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</a:rPr>
                <a:t>–</a:t>
              </a:r>
              <a:r>
                <a:rPr lang="ru-RU" sz="1600" b="1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</a:rPr>
                <a:t>55</a:t>
              </a:r>
              <a:r>
                <a:rPr lang="en-US" sz="1600" b="1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</a:rPr>
                <a:t>–</a:t>
              </a:r>
              <a:r>
                <a:rPr lang="ru-RU" sz="1600" b="1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</a:rPr>
                <a:t>60</a:t>
              </a:r>
            </a:p>
            <a:p>
              <a:pPr algn="ctr"/>
              <a:r>
                <a:rPr lang="ru-RU" sz="1400" dirty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</a:rPr>
                <a:t>Активный период </a:t>
              </a:r>
            </a:p>
            <a:p>
              <a:pPr algn="ctr"/>
              <a:r>
                <a:rPr lang="ru-RU" sz="1400" dirty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</a:rPr>
                <a:t>Повышение уровня жизни Накопление </a:t>
              </a:r>
              <a:endParaRPr lang="en-US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endParaRPr>
            </a:p>
            <a:p>
              <a:pPr algn="ctr"/>
              <a:r>
                <a:rPr lang="ru-RU" sz="1400" dirty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</a:rPr>
                <a:t>Обеспечение старости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707904" y="1683720"/>
              <a:ext cx="1367600" cy="599999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400" dirty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</a:rPr>
                <a:t>Рост доходов, активов, обязательств</a:t>
              </a:r>
            </a:p>
            <a:p>
              <a:pPr algn="r">
                <a:lnSpc>
                  <a:spcPct val="90000"/>
                </a:lnSpc>
              </a:pPr>
              <a:endParaRPr lang="ru-RU" sz="2000" cap="none" baseline="0" dirty="0">
                <a:solidFill>
                  <a:schemeClr val="tx2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804248" y="2952000"/>
              <a:ext cx="1714556" cy="425258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ru-RU" sz="1400" dirty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</a:rPr>
                <a:t>Пенсия </a:t>
              </a:r>
              <a:endParaRPr lang="en-US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endParaRPr>
            </a:p>
            <a:p>
              <a:pPr>
                <a:lnSpc>
                  <a:spcPct val="90000"/>
                </a:lnSpc>
              </a:pPr>
              <a:r>
                <a:rPr lang="ru-RU" sz="1400" dirty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</a:rPr>
                <a:t>от государства</a:t>
              </a:r>
            </a:p>
            <a:p>
              <a:pPr algn="ctr">
                <a:lnSpc>
                  <a:spcPct val="90000"/>
                </a:lnSpc>
              </a:pPr>
              <a:endParaRPr lang="ru-RU" sz="1600" b="1" cap="none" spc="100" dirty="0">
                <a:solidFill>
                  <a:schemeClr val="tx2"/>
                </a:solidFill>
              </a:endParaRPr>
            </a:p>
          </p:txBody>
        </p:sp>
      </p:grpSp>
      <p:sp>
        <p:nvSpPr>
          <p:cNvPr id="16" name="Прямоугольник 15"/>
          <p:cNvSpPr/>
          <p:nvPr/>
        </p:nvSpPr>
        <p:spPr>
          <a:xfrm>
            <a:off x="0" y="0"/>
            <a:ext cx="179512" cy="5143500"/>
          </a:xfrm>
          <a:prstGeom prst="rect">
            <a:avLst/>
          </a:prstGeom>
          <a:solidFill>
            <a:srgbClr val="1E9A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539992" y="267494"/>
            <a:ext cx="8280480" cy="5040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Финансовые цели и жизненный цикл человека</a:t>
            </a:r>
          </a:p>
        </p:txBody>
      </p:sp>
    </p:spTree>
    <p:extLst>
      <p:ext uri="{BB962C8B-B14F-4D97-AF65-F5344CB8AC3E}">
        <p14:creationId xmlns:p14="http://schemas.microsoft.com/office/powerpoint/2010/main" val="373041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бъект 2"/>
          <p:cNvSpPr txBox="1">
            <a:spLocks/>
          </p:cNvSpPr>
          <p:nvPr/>
        </p:nvSpPr>
        <p:spPr>
          <a:xfrm>
            <a:off x="935854" y="123288"/>
            <a:ext cx="7746929" cy="5040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</a:rPr>
              <a:t>Финансовые цели и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</a:rPr>
              <a:t>приоритеты: как правильно распределить деньги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1043608" y="827406"/>
            <a:ext cx="7392959" cy="4029942"/>
            <a:chOff x="1392017" y="631001"/>
            <a:chExt cx="7392959" cy="4029942"/>
          </a:xfrm>
        </p:grpSpPr>
        <p:sp>
          <p:nvSpPr>
            <p:cNvPr id="30" name="TextBox 29"/>
            <p:cNvSpPr txBox="1"/>
            <p:nvPr/>
          </p:nvSpPr>
          <p:spPr>
            <a:xfrm>
              <a:off x="7134948" y="2447872"/>
              <a:ext cx="1650028" cy="843958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>
                <a:spcAft>
                  <a:spcPts val="300"/>
                </a:spcAft>
              </a:pPr>
              <a:r>
                <a:rPr lang="ru-RU" sz="1200" dirty="0" smtClean="0">
                  <a:solidFill>
                    <a:schemeClr val="tx1">
                      <a:lumMod val="50000"/>
                    </a:schemeClr>
                  </a:solidFill>
                  <a:latin typeface="Calibri Light" panose="020F0302020204030204" pitchFamily="34" charset="0"/>
                </a:rPr>
                <a:t>Страховка</a:t>
              </a:r>
            </a:p>
            <a:p>
              <a:pPr>
                <a:spcAft>
                  <a:spcPts val="300"/>
                </a:spcAft>
              </a:pPr>
              <a:r>
                <a:rPr lang="ru-RU" sz="1200" dirty="0" smtClean="0">
                  <a:solidFill>
                    <a:schemeClr val="tx1">
                      <a:lumMod val="50000"/>
                    </a:schemeClr>
                  </a:solidFill>
                  <a:latin typeface="Calibri Light" panose="020F0302020204030204" pitchFamily="34" charset="0"/>
                </a:rPr>
                <a:t>Подушка </a:t>
              </a:r>
              <a:r>
                <a:rPr lang="ru-RU" sz="1200" dirty="0">
                  <a:solidFill>
                    <a:schemeClr val="tx1">
                      <a:lumMod val="50000"/>
                    </a:schemeClr>
                  </a:solidFill>
                  <a:latin typeface="Calibri Light" panose="020F0302020204030204" pitchFamily="34" charset="0"/>
                </a:rPr>
                <a:t>безопасности</a:t>
              </a:r>
            </a:p>
            <a:p>
              <a:r>
                <a:rPr lang="ru-RU" sz="1200" dirty="0">
                  <a:solidFill>
                    <a:schemeClr val="tx1">
                      <a:lumMod val="50000"/>
                    </a:schemeClr>
                  </a:solidFill>
                  <a:latin typeface="Calibri Light" panose="020F0302020204030204" pitchFamily="34" charset="0"/>
                </a:rPr>
                <a:t>На финансовую защиту</a:t>
              </a:r>
            </a:p>
            <a:p>
              <a:endParaRPr lang="ru-RU" sz="1200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grpSp>
          <p:nvGrpSpPr>
            <p:cNvPr id="6" name="Группа 5"/>
            <p:cNvGrpSpPr/>
            <p:nvPr/>
          </p:nvGrpSpPr>
          <p:grpSpPr>
            <a:xfrm>
              <a:off x="1392017" y="631001"/>
              <a:ext cx="6774395" cy="4029942"/>
              <a:chOff x="1392017" y="631001"/>
              <a:chExt cx="6774395" cy="4029942"/>
            </a:xfrm>
          </p:grpSpPr>
          <p:pic>
            <p:nvPicPr>
              <p:cNvPr id="3" name="Рисунок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11177" flipV="1">
                <a:off x="4109484" y="956182"/>
                <a:ext cx="936000" cy="936000"/>
              </a:xfrm>
              <a:prstGeom prst="rect">
                <a:avLst/>
              </a:prstGeom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2114811" y="2677809"/>
                <a:ext cx="1511768" cy="99147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 anchorCtr="0">
                <a:noAutofit/>
              </a:bodyPr>
              <a:lstStyle/>
              <a:p>
                <a:r>
                  <a:rPr lang="ru-RU" sz="1200" dirty="0" smtClean="0">
                    <a:solidFill>
                      <a:schemeClr val="tx1">
                        <a:lumMod val="50000"/>
                      </a:schemeClr>
                    </a:solidFill>
                    <a:latin typeface="Calibri Light" panose="020F0302020204030204" pitchFamily="34" charset="0"/>
                  </a:rPr>
                  <a:t>Еда</a:t>
                </a:r>
                <a:endParaRPr lang="en-US" sz="1200" dirty="0" smtClean="0">
                  <a:solidFill>
                    <a:schemeClr val="tx1">
                      <a:lumMod val="50000"/>
                    </a:schemeClr>
                  </a:solidFill>
                  <a:latin typeface="Calibri Light" panose="020F0302020204030204" pitchFamily="34" charset="0"/>
                </a:endParaRPr>
              </a:p>
              <a:p>
                <a:r>
                  <a:rPr lang="ru-RU" sz="1200" dirty="0" smtClean="0">
                    <a:solidFill>
                      <a:schemeClr val="tx1">
                        <a:lumMod val="50000"/>
                      </a:schemeClr>
                    </a:solidFill>
                    <a:latin typeface="Calibri Light" panose="020F0302020204030204" pitchFamily="34" charset="0"/>
                  </a:rPr>
                  <a:t>Одежда</a:t>
                </a:r>
                <a:r>
                  <a:rPr lang="en-US" sz="1200" dirty="0" smtClean="0">
                    <a:solidFill>
                      <a:schemeClr val="tx1">
                        <a:lumMod val="50000"/>
                      </a:schemeClr>
                    </a:solidFill>
                    <a:latin typeface="Calibri Light" panose="020F0302020204030204" pitchFamily="34" charset="0"/>
                  </a:rPr>
                  <a:t> </a:t>
                </a:r>
                <a:endParaRPr lang="en-US" sz="1200" dirty="0">
                  <a:solidFill>
                    <a:schemeClr val="tx1">
                      <a:lumMod val="50000"/>
                    </a:schemeClr>
                  </a:solidFill>
                  <a:latin typeface="Calibri Light" panose="020F0302020204030204" pitchFamily="34" charset="0"/>
                </a:endParaRPr>
              </a:p>
              <a:p>
                <a:r>
                  <a:rPr lang="ru-RU" sz="1200" dirty="0" smtClean="0">
                    <a:solidFill>
                      <a:schemeClr val="tx1">
                        <a:lumMod val="50000"/>
                      </a:schemeClr>
                    </a:solidFill>
                    <a:latin typeface="Calibri Light" panose="020F0302020204030204" pitchFamily="34" charset="0"/>
                  </a:rPr>
                  <a:t>Транспорт </a:t>
                </a:r>
                <a:endParaRPr lang="en-US" sz="1200" dirty="0" smtClean="0">
                  <a:solidFill>
                    <a:schemeClr val="tx1">
                      <a:lumMod val="50000"/>
                    </a:schemeClr>
                  </a:solidFill>
                  <a:latin typeface="Calibri Light" panose="020F0302020204030204" pitchFamily="34" charset="0"/>
                </a:endParaRPr>
              </a:p>
              <a:p>
                <a:r>
                  <a:rPr lang="ru-RU" sz="1200" dirty="0" smtClean="0">
                    <a:solidFill>
                      <a:schemeClr val="tx1">
                        <a:lumMod val="50000"/>
                      </a:schemeClr>
                    </a:solidFill>
                    <a:latin typeface="Calibri Light" panose="020F0302020204030204" pitchFamily="34" charset="0"/>
                  </a:rPr>
                  <a:t>Образование</a:t>
                </a:r>
                <a:endParaRPr lang="en-US" sz="1200" dirty="0">
                  <a:solidFill>
                    <a:schemeClr val="tx1">
                      <a:lumMod val="50000"/>
                    </a:schemeClr>
                  </a:solidFill>
                  <a:latin typeface="Calibri Light" panose="020F0302020204030204" pitchFamily="34" charset="0"/>
                </a:endParaRPr>
              </a:p>
            </p:txBody>
          </p:sp>
          <p:sp>
            <p:nvSpPr>
              <p:cNvPr id="61" name="Объект 2"/>
              <p:cNvSpPr txBox="1">
                <a:spLocks/>
              </p:cNvSpPr>
              <p:nvPr/>
            </p:nvSpPr>
            <p:spPr>
              <a:xfrm>
                <a:off x="4932040" y="631001"/>
                <a:ext cx="1076289" cy="309517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146110" indent="-146110" algn="just" defTabSz="584424" rtl="0" eaLnBrk="1" latinLnBrk="0" hangingPunct="1">
                  <a:lnSpc>
                    <a:spcPct val="90000"/>
                  </a:lnSpc>
                  <a:spcBef>
                    <a:spcPts val="639"/>
                  </a:spcBef>
                  <a:buClr>
                    <a:schemeClr val="accent6"/>
                  </a:buClr>
                  <a:buSzPct val="100000"/>
                  <a:buFont typeface="Arial" panose="020B0604020202020204" pitchFamily="34" charset="0"/>
                  <a:buChar char="•"/>
                  <a:defRPr lang="ru-RU" sz="1200" kern="1200" dirty="0" smtClean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113638" indent="-56820" algn="l" defTabSz="584424" rtl="0" eaLnBrk="1" latinLnBrk="0" hangingPunct="1">
                  <a:lnSpc>
                    <a:spcPct val="90000"/>
                  </a:lnSpc>
                  <a:spcBef>
                    <a:spcPts val="320"/>
                  </a:spcBef>
                  <a:buFont typeface="Arial" panose="020B0604020202020204" pitchFamily="34" charset="0"/>
                  <a:buChar char="•"/>
                  <a:defRPr sz="12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2pPr>
                <a:lvl3pPr marL="382862" indent="-227282" algn="just" defTabSz="584424" rtl="0" eaLnBrk="1" latinLnBrk="0" hangingPunct="1">
                  <a:lnSpc>
                    <a:spcPct val="90000"/>
                  </a:lnSpc>
                  <a:spcBef>
                    <a:spcPts val="320"/>
                  </a:spcBef>
                  <a:buClr>
                    <a:schemeClr val="accent6"/>
                  </a:buClr>
                  <a:buFont typeface="Arial" panose="020B0604020202020204" pitchFamily="34" charset="0"/>
                  <a:buChar char="—"/>
                  <a:defRPr sz="12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3pPr>
                <a:lvl4pPr marL="228291" indent="-56820" algn="l" defTabSz="584424" rtl="0" eaLnBrk="1" latinLnBrk="0" hangingPunct="1">
                  <a:lnSpc>
                    <a:spcPct val="90000"/>
                  </a:lnSpc>
                  <a:spcBef>
                    <a:spcPts val="320"/>
                  </a:spcBef>
                  <a:buFont typeface="Arial" panose="020B0604020202020204" pitchFamily="34" charset="0"/>
                  <a:buChar char="•"/>
                  <a:defRPr sz="12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4pPr>
                <a:lvl5pPr marL="531677" indent="-148815" algn="just" defTabSz="584424" rtl="0" eaLnBrk="1" latinLnBrk="0" hangingPunct="1">
                  <a:lnSpc>
                    <a:spcPct val="90000"/>
                  </a:lnSpc>
                  <a:spcBef>
                    <a:spcPts val="320"/>
                  </a:spcBef>
                  <a:buClr>
                    <a:schemeClr val="accent6"/>
                  </a:buClr>
                  <a:buSzPct val="80000"/>
                  <a:buFont typeface="Wingdings" panose="05000000000000000000" pitchFamily="2" charset="2"/>
                  <a:buChar char="v"/>
                  <a:defRPr sz="12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5pPr>
                <a:lvl6pPr marL="1607167" indent="-146106" algn="l" defTabSz="584424" rtl="0" eaLnBrk="1" latinLnBrk="0" hangingPunct="1">
                  <a:lnSpc>
                    <a:spcPct val="90000"/>
                  </a:lnSpc>
                  <a:spcBef>
                    <a:spcPts val="320"/>
                  </a:spcBef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99379" indent="-146106" algn="l" defTabSz="584424" rtl="0" eaLnBrk="1" latinLnBrk="0" hangingPunct="1">
                  <a:lnSpc>
                    <a:spcPct val="90000"/>
                  </a:lnSpc>
                  <a:spcBef>
                    <a:spcPts val="320"/>
                  </a:spcBef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91591" indent="-146106" algn="l" defTabSz="584424" rtl="0" eaLnBrk="1" latinLnBrk="0" hangingPunct="1">
                  <a:lnSpc>
                    <a:spcPct val="90000"/>
                  </a:lnSpc>
                  <a:spcBef>
                    <a:spcPts val="320"/>
                  </a:spcBef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83803" indent="-146106" algn="l" defTabSz="584424" rtl="0" eaLnBrk="1" latinLnBrk="0" hangingPunct="1">
                  <a:lnSpc>
                    <a:spcPct val="90000"/>
                  </a:lnSpc>
                  <a:spcBef>
                    <a:spcPts val="320"/>
                  </a:spcBef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2" indent="0" algn="r">
                  <a:spcBef>
                    <a:spcPts val="1200"/>
                  </a:spcBef>
                  <a:buSzPct val="100000"/>
                  <a:buNone/>
                </a:pPr>
                <a:r>
                  <a:rPr lang="ru-RU" sz="28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panose="020F0502020204030204" pitchFamily="34" charset="0"/>
                  </a:rPr>
                  <a:t>Доход </a:t>
                </a:r>
                <a:endParaRPr lang="ru-RU" sz="200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2114811" y="1990127"/>
                <a:ext cx="1261850" cy="3220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 anchorCtr="0">
                <a:noAutofit/>
              </a:bodyPr>
              <a:lstStyle/>
              <a:p>
                <a:pPr>
                  <a:lnSpc>
                    <a:spcPct val="90000"/>
                  </a:lnSpc>
                </a:pPr>
                <a:endParaRPr lang="ru-RU" sz="2000" dirty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4463872" y="2481218"/>
                <a:ext cx="1387712" cy="46675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 anchorCtr="0">
                <a:no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ru-RU" sz="1200" dirty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</a:rPr>
                  <a:t>На цели</a:t>
                </a:r>
              </a:p>
              <a:p>
                <a:pPr>
                  <a:lnSpc>
                    <a:spcPct val="90000"/>
                  </a:lnSpc>
                </a:pPr>
                <a:r>
                  <a:rPr lang="ru-RU" sz="1200" dirty="0">
                    <a:solidFill>
                      <a:schemeClr val="tx1">
                        <a:lumMod val="50000"/>
                      </a:schemeClr>
                    </a:solidFill>
                    <a:latin typeface="Calibri Light" panose="020F0302020204030204" pitchFamily="34" charset="0"/>
                  </a:rPr>
                  <a:t>Б</a:t>
                </a:r>
                <a:r>
                  <a:rPr lang="ru-RU" sz="1200" dirty="0" smtClean="0">
                    <a:solidFill>
                      <a:schemeClr val="tx1">
                        <a:lumMod val="50000"/>
                      </a:schemeClr>
                    </a:solidFill>
                    <a:latin typeface="Calibri Light" panose="020F0302020204030204" pitchFamily="34" charset="0"/>
                  </a:rPr>
                  <a:t>анковский счет</a:t>
                </a:r>
                <a:endParaRPr lang="ru-RU" sz="1200" dirty="0">
                  <a:solidFill>
                    <a:schemeClr val="tx1">
                      <a:lumMod val="50000"/>
                    </a:schemeClr>
                  </a:solidFill>
                  <a:latin typeface="Calibri Light" panose="020F0302020204030204" pitchFamily="34" charset="0"/>
                </a:endParaRPr>
              </a:p>
            </p:txBody>
          </p:sp>
          <p:grpSp>
            <p:nvGrpSpPr>
              <p:cNvPr id="5" name="Группа 4">
                <a:extLst>
                  <a:ext uri="{FF2B5EF4-FFF2-40B4-BE49-F238E27FC236}">
                    <a16:creationId xmlns:a16="http://schemas.microsoft.com/office/drawing/2014/main" xmlns="" id="{339D4530-0CCE-4FFD-95F4-FE3F03B45A5B}"/>
                  </a:ext>
                </a:extLst>
              </p:cNvPr>
              <p:cNvGrpSpPr/>
              <p:nvPr/>
            </p:nvGrpSpPr>
            <p:grpSpPr>
              <a:xfrm>
                <a:off x="3750572" y="2210749"/>
                <a:ext cx="576064" cy="576064"/>
                <a:chOff x="4418310" y="2712198"/>
                <a:chExt cx="576064" cy="576064"/>
              </a:xfrm>
            </p:grpSpPr>
            <p:sp>
              <p:nvSpPr>
                <p:cNvPr id="43" name="Овал 42"/>
                <p:cNvSpPr/>
                <p:nvPr/>
              </p:nvSpPr>
              <p:spPr>
                <a:xfrm>
                  <a:off x="4418310" y="2712198"/>
                  <a:ext cx="576064" cy="576064"/>
                </a:xfrm>
                <a:prstGeom prst="ellipse">
                  <a:avLst/>
                </a:prstGeom>
                <a:noFill/>
                <a:ln w="5715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pic>
              <p:nvPicPr>
                <p:cNvPr id="52" name="Рисунок 51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saturation sat="4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26342" y="2784230"/>
                  <a:ext cx="360000" cy="360000"/>
                </a:xfrm>
                <a:prstGeom prst="rect">
                  <a:avLst/>
                </a:prstGeom>
              </p:spPr>
            </p:pic>
          </p:grpSp>
          <p:grpSp>
            <p:nvGrpSpPr>
              <p:cNvPr id="4" name="Группа 3">
                <a:extLst>
                  <a:ext uri="{FF2B5EF4-FFF2-40B4-BE49-F238E27FC236}">
                    <a16:creationId xmlns:a16="http://schemas.microsoft.com/office/drawing/2014/main" xmlns="" id="{6C8FAF4B-84B3-4376-9C6B-74134B639C74}"/>
                  </a:ext>
                </a:extLst>
              </p:cNvPr>
              <p:cNvGrpSpPr/>
              <p:nvPr/>
            </p:nvGrpSpPr>
            <p:grpSpPr>
              <a:xfrm>
                <a:off x="1392017" y="2138741"/>
                <a:ext cx="576000" cy="576000"/>
                <a:chOff x="2143911" y="2588934"/>
                <a:chExt cx="576064" cy="576064"/>
              </a:xfrm>
            </p:grpSpPr>
            <p:sp>
              <p:nvSpPr>
                <p:cNvPr id="41" name="Овал 40"/>
                <p:cNvSpPr/>
                <p:nvPr/>
              </p:nvSpPr>
              <p:spPr>
                <a:xfrm>
                  <a:off x="2143911" y="2588934"/>
                  <a:ext cx="576064" cy="576064"/>
                </a:xfrm>
                <a:prstGeom prst="ellipse">
                  <a:avLst/>
                </a:prstGeom>
                <a:noFill/>
                <a:ln w="5715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pic>
              <p:nvPicPr>
                <p:cNvPr id="2" name="Рисунок 1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aturation sat="4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88327" y="2716270"/>
                  <a:ext cx="324000" cy="324000"/>
                </a:xfrm>
                <a:prstGeom prst="rect">
                  <a:avLst/>
                </a:prstGeom>
              </p:spPr>
            </p:pic>
          </p:grpSp>
          <p:grpSp>
            <p:nvGrpSpPr>
              <p:cNvPr id="15" name="Группа 14"/>
              <p:cNvGrpSpPr/>
              <p:nvPr/>
            </p:nvGrpSpPr>
            <p:grpSpPr>
              <a:xfrm>
                <a:off x="6409407" y="1892503"/>
                <a:ext cx="576000" cy="576000"/>
                <a:chOff x="6804248" y="1440667"/>
                <a:chExt cx="576064" cy="576064"/>
              </a:xfrm>
            </p:grpSpPr>
            <p:sp>
              <p:nvSpPr>
                <p:cNvPr id="48" name="Овал 47"/>
                <p:cNvSpPr/>
                <p:nvPr/>
              </p:nvSpPr>
              <p:spPr>
                <a:xfrm>
                  <a:off x="6804248" y="1440667"/>
                  <a:ext cx="576064" cy="576064"/>
                </a:xfrm>
                <a:prstGeom prst="ellipse">
                  <a:avLst/>
                </a:prstGeom>
                <a:noFill/>
                <a:ln w="5715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pic>
              <p:nvPicPr>
                <p:cNvPr id="50" name="Рисунок 49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94000" y="1512699"/>
                  <a:ext cx="432000" cy="432000"/>
                </a:xfrm>
                <a:prstGeom prst="rect">
                  <a:avLst/>
                </a:prstGeom>
              </p:spPr>
            </p:pic>
          </p:grpSp>
          <p:sp>
            <p:nvSpPr>
              <p:cNvPr id="161" name="Объект 2"/>
              <p:cNvSpPr txBox="1">
                <a:spLocks/>
              </p:cNvSpPr>
              <p:nvPr/>
            </p:nvSpPr>
            <p:spPr>
              <a:xfrm>
                <a:off x="4463872" y="3152082"/>
                <a:ext cx="1786240" cy="172906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146110" indent="-146110" algn="just" defTabSz="584424" rtl="0" eaLnBrk="1" latinLnBrk="0" hangingPunct="1">
                  <a:lnSpc>
                    <a:spcPct val="90000"/>
                  </a:lnSpc>
                  <a:spcBef>
                    <a:spcPts val="639"/>
                  </a:spcBef>
                  <a:buClr>
                    <a:schemeClr val="accent6"/>
                  </a:buClr>
                  <a:buSzPct val="100000"/>
                  <a:buFont typeface="Arial" panose="020B0604020202020204" pitchFamily="34" charset="0"/>
                  <a:buChar char="•"/>
                  <a:defRPr lang="ru-RU" sz="1200" kern="1200" dirty="0" smtClean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113638" indent="-56820" algn="l" defTabSz="584424" rtl="0" eaLnBrk="1" latinLnBrk="0" hangingPunct="1">
                  <a:lnSpc>
                    <a:spcPct val="90000"/>
                  </a:lnSpc>
                  <a:spcBef>
                    <a:spcPts val="320"/>
                  </a:spcBef>
                  <a:buFont typeface="Arial" panose="020B0604020202020204" pitchFamily="34" charset="0"/>
                  <a:buChar char="•"/>
                  <a:defRPr sz="12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2pPr>
                <a:lvl3pPr marL="382862" indent="-227282" algn="just" defTabSz="584424" rtl="0" eaLnBrk="1" latinLnBrk="0" hangingPunct="1">
                  <a:lnSpc>
                    <a:spcPct val="90000"/>
                  </a:lnSpc>
                  <a:spcBef>
                    <a:spcPts val="320"/>
                  </a:spcBef>
                  <a:buClr>
                    <a:schemeClr val="accent6"/>
                  </a:buClr>
                  <a:buFont typeface="Arial" panose="020B0604020202020204" pitchFamily="34" charset="0"/>
                  <a:buChar char="—"/>
                  <a:defRPr sz="12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3pPr>
                <a:lvl4pPr marL="228291" indent="-56820" algn="l" defTabSz="584424" rtl="0" eaLnBrk="1" latinLnBrk="0" hangingPunct="1">
                  <a:lnSpc>
                    <a:spcPct val="90000"/>
                  </a:lnSpc>
                  <a:spcBef>
                    <a:spcPts val="320"/>
                  </a:spcBef>
                  <a:buFont typeface="Arial" panose="020B0604020202020204" pitchFamily="34" charset="0"/>
                  <a:buChar char="•"/>
                  <a:defRPr sz="12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4pPr>
                <a:lvl5pPr marL="531677" indent="-148815" algn="just" defTabSz="584424" rtl="0" eaLnBrk="1" latinLnBrk="0" hangingPunct="1">
                  <a:lnSpc>
                    <a:spcPct val="90000"/>
                  </a:lnSpc>
                  <a:spcBef>
                    <a:spcPts val="320"/>
                  </a:spcBef>
                  <a:buClr>
                    <a:schemeClr val="accent6"/>
                  </a:buClr>
                  <a:buSzPct val="80000"/>
                  <a:buFont typeface="Wingdings" panose="05000000000000000000" pitchFamily="2" charset="2"/>
                  <a:buChar char="v"/>
                  <a:defRPr sz="12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5pPr>
                <a:lvl6pPr marL="1607167" indent="-146106" algn="l" defTabSz="584424" rtl="0" eaLnBrk="1" latinLnBrk="0" hangingPunct="1">
                  <a:lnSpc>
                    <a:spcPct val="90000"/>
                  </a:lnSpc>
                  <a:spcBef>
                    <a:spcPts val="320"/>
                  </a:spcBef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99379" indent="-146106" algn="l" defTabSz="584424" rtl="0" eaLnBrk="1" latinLnBrk="0" hangingPunct="1">
                  <a:lnSpc>
                    <a:spcPct val="90000"/>
                  </a:lnSpc>
                  <a:spcBef>
                    <a:spcPts val="320"/>
                  </a:spcBef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91591" indent="-146106" algn="l" defTabSz="584424" rtl="0" eaLnBrk="1" latinLnBrk="0" hangingPunct="1">
                  <a:lnSpc>
                    <a:spcPct val="90000"/>
                  </a:lnSpc>
                  <a:spcBef>
                    <a:spcPts val="320"/>
                  </a:spcBef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83803" indent="-146106" algn="l" defTabSz="584424" rtl="0" eaLnBrk="1" latinLnBrk="0" hangingPunct="1">
                  <a:lnSpc>
                    <a:spcPct val="90000"/>
                  </a:lnSpc>
                  <a:spcBef>
                    <a:spcPts val="320"/>
                  </a:spcBef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2" indent="0" algn="l">
                  <a:spcBef>
                    <a:spcPts val="1200"/>
                  </a:spcBef>
                  <a:buSzPct val="100000"/>
                  <a:buNone/>
                </a:pPr>
                <a:r>
                  <a:rPr lang="ru-RU" sz="16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panose="020F0502020204030204" pitchFamily="34" charset="0"/>
                  </a:rPr>
                  <a:t>Приумножение</a:t>
                </a:r>
                <a:endParaRPr lang="ru-RU" sz="160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Объект 2"/>
              <p:cNvSpPr txBox="1">
                <a:spLocks/>
              </p:cNvSpPr>
              <p:nvPr/>
            </p:nvSpPr>
            <p:spPr>
              <a:xfrm>
                <a:off x="2114811" y="2197350"/>
                <a:ext cx="1405118" cy="452857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146110" indent="-146110" algn="just" defTabSz="584424" rtl="0" eaLnBrk="1" latinLnBrk="0" hangingPunct="1">
                  <a:lnSpc>
                    <a:spcPct val="90000"/>
                  </a:lnSpc>
                  <a:spcBef>
                    <a:spcPts val="639"/>
                  </a:spcBef>
                  <a:buClr>
                    <a:schemeClr val="accent6"/>
                  </a:buClr>
                  <a:buSzPct val="100000"/>
                  <a:buFont typeface="Arial" panose="020B0604020202020204" pitchFamily="34" charset="0"/>
                  <a:buChar char="•"/>
                  <a:defRPr lang="ru-RU" sz="1200" kern="1200" dirty="0" smtClean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113638" indent="-56820" algn="l" defTabSz="584424" rtl="0" eaLnBrk="1" latinLnBrk="0" hangingPunct="1">
                  <a:lnSpc>
                    <a:spcPct val="90000"/>
                  </a:lnSpc>
                  <a:spcBef>
                    <a:spcPts val="320"/>
                  </a:spcBef>
                  <a:buFont typeface="Arial" panose="020B0604020202020204" pitchFamily="34" charset="0"/>
                  <a:buChar char="•"/>
                  <a:defRPr sz="12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2pPr>
                <a:lvl3pPr marL="382862" indent="-227282" algn="just" defTabSz="584424" rtl="0" eaLnBrk="1" latinLnBrk="0" hangingPunct="1">
                  <a:lnSpc>
                    <a:spcPct val="90000"/>
                  </a:lnSpc>
                  <a:spcBef>
                    <a:spcPts val="320"/>
                  </a:spcBef>
                  <a:buClr>
                    <a:schemeClr val="accent6"/>
                  </a:buClr>
                  <a:buFont typeface="Arial" panose="020B0604020202020204" pitchFamily="34" charset="0"/>
                  <a:buChar char="—"/>
                  <a:defRPr sz="12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3pPr>
                <a:lvl4pPr marL="228291" indent="-56820" algn="l" defTabSz="584424" rtl="0" eaLnBrk="1" latinLnBrk="0" hangingPunct="1">
                  <a:lnSpc>
                    <a:spcPct val="90000"/>
                  </a:lnSpc>
                  <a:spcBef>
                    <a:spcPts val="320"/>
                  </a:spcBef>
                  <a:buFont typeface="Arial" panose="020B0604020202020204" pitchFamily="34" charset="0"/>
                  <a:buChar char="•"/>
                  <a:defRPr sz="12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4pPr>
                <a:lvl5pPr marL="531677" indent="-148815" algn="just" defTabSz="584424" rtl="0" eaLnBrk="1" latinLnBrk="0" hangingPunct="1">
                  <a:lnSpc>
                    <a:spcPct val="90000"/>
                  </a:lnSpc>
                  <a:spcBef>
                    <a:spcPts val="320"/>
                  </a:spcBef>
                  <a:buClr>
                    <a:schemeClr val="accent6"/>
                  </a:buClr>
                  <a:buSzPct val="80000"/>
                  <a:buFont typeface="Wingdings" panose="05000000000000000000" pitchFamily="2" charset="2"/>
                  <a:buChar char="v"/>
                  <a:defRPr sz="12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5pPr>
                <a:lvl6pPr marL="1607167" indent="-146106" algn="l" defTabSz="584424" rtl="0" eaLnBrk="1" latinLnBrk="0" hangingPunct="1">
                  <a:lnSpc>
                    <a:spcPct val="90000"/>
                  </a:lnSpc>
                  <a:spcBef>
                    <a:spcPts val="320"/>
                  </a:spcBef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99379" indent="-146106" algn="l" defTabSz="584424" rtl="0" eaLnBrk="1" latinLnBrk="0" hangingPunct="1">
                  <a:lnSpc>
                    <a:spcPct val="90000"/>
                  </a:lnSpc>
                  <a:spcBef>
                    <a:spcPts val="320"/>
                  </a:spcBef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91591" indent="-146106" algn="l" defTabSz="584424" rtl="0" eaLnBrk="1" latinLnBrk="0" hangingPunct="1">
                  <a:lnSpc>
                    <a:spcPct val="90000"/>
                  </a:lnSpc>
                  <a:spcBef>
                    <a:spcPts val="320"/>
                  </a:spcBef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83803" indent="-146106" algn="l" defTabSz="584424" rtl="0" eaLnBrk="1" latinLnBrk="0" hangingPunct="1">
                  <a:lnSpc>
                    <a:spcPct val="90000"/>
                  </a:lnSpc>
                  <a:spcBef>
                    <a:spcPts val="320"/>
                  </a:spcBef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2" indent="0" algn="l">
                  <a:spcBef>
                    <a:spcPts val="1200"/>
                  </a:spcBef>
                  <a:buSzPct val="100000"/>
                  <a:buNone/>
                </a:pPr>
                <a:r>
                  <a:rPr lang="ru-RU" sz="16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panose="020F0502020204030204" pitchFamily="34" charset="0"/>
                  </a:rPr>
                  <a:t>Обязательные расходы</a:t>
                </a:r>
                <a:endParaRPr lang="ru-RU" sz="160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4463872" y="3343970"/>
                <a:ext cx="2100140" cy="60902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 anchorCtr="0">
                <a:noAutofit/>
              </a:bodyPr>
              <a:lstStyle/>
              <a:p>
                <a:r>
                  <a:rPr lang="ru-RU" sz="1200" dirty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</a:rPr>
                  <a:t>Инвестиции </a:t>
                </a:r>
                <a:endParaRPr lang="ru-RU" sz="1200" dirty="0" smtClean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</a:endParaRPr>
              </a:p>
              <a:p>
                <a:r>
                  <a:rPr lang="ru-RU" sz="1200" dirty="0" smtClean="0">
                    <a:solidFill>
                      <a:schemeClr val="tx1">
                        <a:lumMod val="50000"/>
                      </a:schemeClr>
                    </a:solidFill>
                    <a:latin typeface="Calibri Light" panose="020F0302020204030204" pitchFamily="34" charset="0"/>
                  </a:rPr>
                  <a:t>(</a:t>
                </a:r>
                <a:r>
                  <a:rPr lang="ru-RU" sz="1200" dirty="0">
                    <a:solidFill>
                      <a:schemeClr val="tx1">
                        <a:lumMod val="50000"/>
                      </a:schemeClr>
                    </a:solidFill>
                    <a:latin typeface="Calibri Light" panose="020F0302020204030204" pitchFamily="34" charset="0"/>
                  </a:rPr>
                  <a:t>при </a:t>
                </a:r>
                <a:r>
                  <a:rPr lang="ru-RU" sz="1200" dirty="0" smtClean="0">
                    <a:solidFill>
                      <a:schemeClr val="tx1">
                        <a:lumMod val="50000"/>
                      </a:schemeClr>
                    </a:solidFill>
                    <a:latin typeface="Calibri Light" panose="020F0302020204030204" pitchFamily="34" charset="0"/>
                  </a:rPr>
                  <a:t>необходимости)</a:t>
                </a:r>
                <a:endParaRPr lang="ru-RU" sz="1200" dirty="0">
                  <a:solidFill>
                    <a:schemeClr val="tx1">
                      <a:lumMod val="50000"/>
                    </a:schemeClr>
                  </a:solidFill>
                  <a:latin typeface="Calibri Light" panose="020F0302020204030204" pitchFamily="34" charset="0"/>
                </a:endParaRPr>
              </a:p>
            </p:txBody>
          </p:sp>
          <p:grpSp>
            <p:nvGrpSpPr>
              <p:cNvPr id="22" name="Группа 21"/>
              <p:cNvGrpSpPr/>
              <p:nvPr/>
            </p:nvGrpSpPr>
            <p:grpSpPr>
              <a:xfrm>
                <a:off x="3750572" y="3146853"/>
                <a:ext cx="576064" cy="576064"/>
                <a:chOff x="1448511" y="1487790"/>
                <a:chExt cx="576064" cy="576064"/>
              </a:xfrm>
            </p:grpSpPr>
            <p:sp>
              <p:nvSpPr>
                <p:cNvPr id="55" name="Овал 54">
                  <a:extLst>
                    <a:ext uri="{FF2B5EF4-FFF2-40B4-BE49-F238E27FC236}">
                      <a16:creationId xmlns:a16="http://schemas.microsoft.com/office/drawing/2014/main" xmlns="" id="{9B525AD5-EFBF-4130-BB02-EC781AFFE1A9}"/>
                    </a:ext>
                  </a:extLst>
                </p:cNvPr>
                <p:cNvSpPr/>
                <p:nvPr/>
              </p:nvSpPr>
              <p:spPr>
                <a:xfrm>
                  <a:off x="1448511" y="1487790"/>
                  <a:ext cx="576064" cy="576064"/>
                </a:xfrm>
                <a:prstGeom prst="ellipse">
                  <a:avLst/>
                </a:prstGeom>
                <a:noFill/>
                <a:ln w="5715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19" name="Группа 18"/>
                <p:cNvGrpSpPr/>
                <p:nvPr/>
              </p:nvGrpSpPr>
              <p:grpSpPr>
                <a:xfrm>
                  <a:off x="1557302" y="1625242"/>
                  <a:ext cx="358482" cy="301160"/>
                  <a:chOff x="3186043" y="1030372"/>
                  <a:chExt cx="1939122" cy="1077421"/>
                </a:xfrm>
              </p:grpSpPr>
              <p:grpSp>
                <p:nvGrpSpPr>
                  <p:cNvPr id="10" name="Группа 9"/>
                  <p:cNvGrpSpPr/>
                  <p:nvPr/>
                </p:nvGrpSpPr>
                <p:grpSpPr>
                  <a:xfrm>
                    <a:off x="3596973" y="1030372"/>
                    <a:ext cx="913205" cy="823674"/>
                    <a:chOff x="3596973" y="1030372"/>
                    <a:chExt cx="913205" cy="823674"/>
                  </a:xfrm>
                </p:grpSpPr>
                <p:sp>
                  <p:nvSpPr>
                    <p:cNvPr id="9" name="Блок-схема: магнитный диск 8"/>
                    <p:cNvSpPr/>
                    <p:nvPr/>
                  </p:nvSpPr>
                  <p:spPr>
                    <a:xfrm>
                      <a:off x="3596973" y="1674046"/>
                      <a:ext cx="913205" cy="180000"/>
                    </a:xfrm>
                    <a:prstGeom prst="flowChartMagneticDisk">
                      <a:avLst/>
                    </a:prstGeom>
                    <a:solidFill>
                      <a:srgbClr val="FFC000"/>
                    </a:solidFill>
                    <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  <p:sp>
                  <p:nvSpPr>
                    <p:cNvPr id="44" name="Блок-схема: магнитный диск 43"/>
                    <p:cNvSpPr/>
                    <p:nvPr/>
                  </p:nvSpPr>
                  <p:spPr>
                    <a:xfrm>
                      <a:off x="3596973" y="1513129"/>
                      <a:ext cx="913205" cy="180000"/>
                    </a:xfrm>
                    <a:prstGeom prst="flowChartMagneticDisk">
                      <a:avLst/>
                    </a:prstGeom>
                    <a:solidFill>
                      <a:srgbClr val="FFC000"/>
                    </a:solidFill>
                    <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  <p:sp>
                  <p:nvSpPr>
                    <p:cNvPr id="47" name="Блок-схема: магнитный диск 46"/>
                    <p:cNvSpPr/>
                    <p:nvPr/>
                  </p:nvSpPr>
                  <p:spPr>
                    <a:xfrm>
                      <a:off x="3596973" y="1352210"/>
                      <a:ext cx="913205" cy="180000"/>
                    </a:xfrm>
                    <a:prstGeom prst="flowChartMagneticDisk">
                      <a:avLst/>
                    </a:prstGeom>
                    <a:solidFill>
                      <a:srgbClr val="FFC000"/>
                    </a:solidFill>
                    <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  <p:sp>
                  <p:nvSpPr>
                    <p:cNvPr id="49" name="Блок-схема: магнитный диск 48"/>
                    <p:cNvSpPr/>
                    <p:nvPr/>
                  </p:nvSpPr>
                  <p:spPr>
                    <a:xfrm>
                      <a:off x="3596973" y="1191291"/>
                      <a:ext cx="913205" cy="180000"/>
                    </a:xfrm>
                    <a:prstGeom prst="flowChartMagneticDisk">
                      <a:avLst/>
                    </a:prstGeom>
                    <a:solidFill>
                      <a:srgbClr val="FFC000"/>
                    </a:solidFill>
                    <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  <p:sp>
                  <p:nvSpPr>
                    <p:cNvPr id="56" name="Блок-схема: магнитный диск 55"/>
                    <p:cNvSpPr/>
                    <p:nvPr/>
                  </p:nvSpPr>
                  <p:spPr>
                    <a:xfrm>
                      <a:off x="3596973" y="1030372"/>
                      <a:ext cx="913205" cy="180000"/>
                    </a:xfrm>
                    <a:prstGeom prst="flowChartMagneticDisk">
                      <a:avLst/>
                    </a:prstGeom>
                    <a:solidFill>
                      <a:srgbClr val="FFC000"/>
                    </a:solidFill>
                    <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</p:grpSp>
              <p:grpSp>
                <p:nvGrpSpPr>
                  <p:cNvPr id="58" name="Группа 57"/>
                  <p:cNvGrpSpPr/>
                  <p:nvPr/>
                </p:nvGrpSpPr>
                <p:grpSpPr>
                  <a:xfrm>
                    <a:off x="3186043" y="1301051"/>
                    <a:ext cx="913205" cy="662755"/>
                    <a:chOff x="3596973" y="1191291"/>
                    <a:chExt cx="913205" cy="662755"/>
                  </a:xfrm>
                </p:grpSpPr>
                <p:sp>
                  <p:nvSpPr>
                    <p:cNvPr id="64" name="Блок-схема: магнитный диск 63"/>
                    <p:cNvSpPr/>
                    <p:nvPr/>
                  </p:nvSpPr>
                  <p:spPr>
                    <a:xfrm>
                      <a:off x="3596973" y="1674046"/>
                      <a:ext cx="913205" cy="180000"/>
                    </a:xfrm>
                    <a:prstGeom prst="flowChartMagneticDisk">
                      <a:avLst/>
                    </a:prstGeom>
                    <a:solidFill>
                      <a:srgbClr val="FFC000"/>
                    </a:solidFill>
                    <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  <p:sp>
                  <p:nvSpPr>
                    <p:cNvPr id="65" name="Блок-схема: магнитный диск 64"/>
                    <p:cNvSpPr/>
                    <p:nvPr/>
                  </p:nvSpPr>
                  <p:spPr>
                    <a:xfrm>
                      <a:off x="3596973" y="1513129"/>
                      <a:ext cx="913205" cy="180000"/>
                    </a:xfrm>
                    <a:prstGeom prst="flowChartMagneticDisk">
                      <a:avLst/>
                    </a:prstGeom>
                    <a:solidFill>
                      <a:srgbClr val="FFC000"/>
                    </a:solidFill>
                    <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  <p:sp>
                  <p:nvSpPr>
                    <p:cNvPr id="66" name="Блок-схема: магнитный диск 65"/>
                    <p:cNvSpPr/>
                    <p:nvPr/>
                  </p:nvSpPr>
                  <p:spPr>
                    <a:xfrm>
                      <a:off x="3596973" y="1352210"/>
                      <a:ext cx="913205" cy="180000"/>
                    </a:xfrm>
                    <a:prstGeom prst="flowChartMagneticDisk">
                      <a:avLst/>
                    </a:prstGeom>
                    <a:solidFill>
                      <a:srgbClr val="FFC000"/>
                    </a:solidFill>
                    <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  <p:sp>
                  <p:nvSpPr>
                    <p:cNvPr id="68" name="Блок-схема: магнитный диск 67"/>
                    <p:cNvSpPr/>
                    <p:nvPr/>
                  </p:nvSpPr>
                  <p:spPr>
                    <a:xfrm>
                      <a:off x="3596973" y="1191291"/>
                      <a:ext cx="913205" cy="180000"/>
                    </a:xfrm>
                    <a:prstGeom prst="flowChartMagneticDisk">
                      <a:avLst/>
                    </a:prstGeom>
                    <a:solidFill>
                      <a:srgbClr val="FFC000"/>
                    </a:solidFill>
                    <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</p:grpSp>
              <p:grpSp>
                <p:nvGrpSpPr>
                  <p:cNvPr id="71" name="Группа 70"/>
                  <p:cNvGrpSpPr/>
                  <p:nvPr/>
                </p:nvGrpSpPr>
                <p:grpSpPr>
                  <a:xfrm>
                    <a:off x="4211960" y="1605957"/>
                    <a:ext cx="913205" cy="501836"/>
                    <a:chOff x="3596973" y="1352210"/>
                    <a:chExt cx="913205" cy="501836"/>
                  </a:xfrm>
                </p:grpSpPr>
                <p:sp>
                  <p:nvSpPr>
                    <p:cNvPr id="72" name="Блок-схема: магнитный диск 71"/>
                    <p:cNvSpPr/>
                    <p:nvPr/>
                  </p:nvSpPr>
                  <p:spPr>
                    <a:xfrm>
                      <a:off x="3596973" y="1674046"/>
                      <a:ext cx="913205" cy="180000"/>
                    </a:xfrm>
                    <a:prstGeom prst="flowChartMagneticDisk">
                      <a:avLst/>
                    </a:prstGeom>
                    <a:solidFill>
                      <a:srgbClr val="FFC000"/>
                    </a:solidFill>
                    <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  <p:sp>
                  <p:nvSpPr>
                    <p:cNvPr id="73" name="Блок-схема: магнитный диск 72"/>
                    <p:cNvSpPr/>
                    <p:nvPr/>
                  </p:nvSpPr>
                  <p:spPr>
                    <a:xfrm>
                      <a:off x="3596973" y="1513129"/>
                      <a:ext cx="913205" cy="180000"/>
                    </a:xfrm>
                    <a:prstGeom prst="flowChartMagneticDisk">
                      <a:avLst/>
                    </a:prstGeom>
                    <a:solidFill>
                      <a:srgbClr val="FFC000"/>
                    </a:solidFill>
                    <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  <p:sp>
                  <p:nvSpPr>
                    <p:cNvPr id="74" name="Блок-схема: магнитный диск 73"/>
                    <p:cNvSpPr/>
                    <p:nvPr/>
                  </p:nvSpPr>
                  <p:spPr>
                    <a:xfrm>
                      <a:off x="3596973" y="1352210"/>
                      <a:ext cx="913205" cy="180000"/>
                    </a:xfrm>
                    <a:prstGeom prst="flowChartMagneticDisk">
                      <a:avLst/>
                    </a:prstGeom>
                    <a:solidFill>
                      <a:srgbClr val="FFC000"/>
                    </a:solidFill>
                    <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</p:grpSp>
            </p:grpSp>
          </p:grpSp>
          <p:grpSp>
            <p:nvGrpSpPr>
              <p:cNvPr id="14" name="Группа 13"/>
              <p:cNvGrpSpPr/>
              <p:nvPr/>
            </p:nvGrpSpPr>
            <p:grpSpPr>
              <a:xfrm>
                <a:off x="3750572" y="4083918"/>
                <a:ext cx="576000" cy="576000"/>
                <a:chOff x="4788024" y="3291830"/>
                <a:chExt cx="576064" cy="576064"/>
              </a:xfrm>
            </p:grpSpPr>
            <p:sp>
              <p:nvSpPr>
                <p:cNvPr id="45" name="Овал 44"/>
                <p:cNvSpPr/>
                <p:nvPr/>
              </p:nvSpPr>
              <p:spPr>
                <a:xfrm>
                  <a:off x="4788024" y="3291830"/>
                  <a:ext cx="576064" cy="576064"/>
                </a:xfrm>
                <a:prstGeom prst="ellipse">
                  <a:avLst/>
                </a:prstGeom>
                <a:noFill/>
                <a:ln w="5715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pic>
              <p:nvPicPr>
                <p:cNvPr id="7" name="Рисунок 6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65926" y="3399862"/>
                  <a:ext cx="395204" cy="360000"/>
                </a:xfrm>
                <a:prstGeom prst="rect">
                  <a:avLst/>
                </a:prstGeom>
              </p:spPr>
            </p:pic>
          </p:grpSp>
          <p:sp>
            <p:nvSpPr>
              <p:cNvPr id="29" name="TextBox 28"/>
              <p:cNvSpPr txBox="1"/>
              <p:nvPr/>
            </p:nvSpPr>
            <p:spPr>
              <a:xfrm>
                <a:off x="4463872" y="4299878"/>
                <a:ext cx="2743084" cy="36106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 anchorCtr="0">
                <a:no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ru-RU" sz="20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panose="020F0502020204030204" pitchFamily="34" charset="0"/>
                  </a:rPr>
                  <a:t>Достижение целей</a:t>
                </a:r>
                <a:endParaRPr lang="ru-RU" sz="200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</a:endParaRPr>
              </a:p>
              <a:p>
                <a:pPr>
                  <a:lnSpc>
                    <a:spcPct val="90000"/>
                  </a:lnSpc>
                </a:pPr>
                <a:endParaRPr lang="ru-RU" sz="2800" cap="none" baseline="0" dirty="0">
                  <a:solidFill>
                    <a:schemeClr val="tx2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Объект 2"/>
              <p:cNvSpPr txBox="1">
                <a:spLocks/>
              </p:cNvSpPr>
              <p:nvPr/>
            </p:nvSpPr>
            <p:spPr>
              <a:xfrm>
                <a:off x="4463872" y="2263845"/>
                <a:ext cx="1146128" cy="256510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146110" indent="-146110" algn="just" defTabSz="584424" rtl="0" eaLnBrk="1" latinLnBrk="0" hangingPunct="1">
                  <a:lnSpc>
                    <a:spcPct val="90000"/>
                  </a:lnSpc>
                  <a:spcBef>
                    <a:spcPts val="639"/>
                  </a:spcBef>
                  <a:buClr>
                    <a:schemeClr val="accent6"/>
                  </a:buClr>
                  <a:buSzPct val="100000"/>
                  <a:buFont typeface="Arial" panose="020B0604020202020204" pitchFamily="34" charset="0"/>
                  <a:buChar char="•"/>
                  <a:defRPr lang="ru-RU" sz="1200" kern="1200" dirty="0" smtClean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113638" indent="-56820" algn="l" defTabSz="584424" rtl="0" eaLnBrk="1" latinLnBrk="0" hangingPunct="1">
                  <a:lnSpc>
                    <a:spcPct val="90000"/>
                  </a:lnSpc>
                  <a:spcBef>
                    <a:spcPts val="320"/>
                  </a:spcBef>
                  <a:buFont typeface="Arial" panose="020B0604020202020204" pitchFamily="34" charset="0"/>
                  <a:buChar char="•"/>
                  <a:defRPr sz="12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2pPr>
                <a:lvl3pPr marL="382862" indent="-227282" algn="just" defTabSz="584424" rtl="0" eaLnBrk="1" latinLnBrk="0" hangingPunct="1">
                  <a:lnSpc>
                    <a:spcPct val="90000"/>
                  </a:lnSpc>
                  <a:spcBef>
                    <a:spcPts val="320"/>
                  </a:spcBef>
                  <a:buClr>
                    <a:schemeClr val="accent6"/>
                  </a:buClr>
                  <a:buFont typeface="Arial" panose="020B0604020202020204" pitchFamily="34" charset="0"/>
                  <a:buChar char="—"/>
                  <a:defRPr sz="12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3pPr>
                <a:lvl4pPr marL="228291" indent="-56820" algn="l" defTabSz="584424" rtl="0" eaLnBrk="1" latinLnBrk="0" hangingPunct="1">
                  <a:lnSpc>
                    <a:spcPct val="90000"/>
                  </a:lnSpc>
                  <a:spcBef>
                    <a:spcPts val="320"/>
                  </a:spcBef>
                  <a:buFont typeface="Arial" panose="020B0604020202020204" pitchFamily="34" charset="0"/>
                  <a:buChar char="•"/>
                  <a:defRPr sz="12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4pPr>
                <a:lvl5pPr marL="531677" indent="-148815" algn="just" defTabSz="584424" rtl="0" eaLnBrk="1" latinLnBrk="0" hangingPunct="1">
                  <a:lnSpc>
                    <a:spcPct val="90000"/>
                  </a:lnSpc>
                  <a:spcBef>
                    <a:spcPts val="320"/>
                  </a:spcBef>
                  <a:buClr>
                    <a:schemeClr val="accent6"/>
                  </a:buClr>
                  <a:buSzPct val="80000"/>
                  <a:buFont typeface="Wingdings" panose="05000000000000000000" pitchFamily="2" charset="2"/>
                  <a:buChar char="v"/>
                  <a:defRPr sz="12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5pPr>
                <a:lvl6pPr marL="1607167" indent="-146106" algn="l" defTabSz="584424" rtl="0" eaLnBrk="1" latinLnBrk="0" hangingPunct="1">
                  <a:lnSpc>
                    <a:spcPct val="90000"/>
                  </a:lnSpc>
                  <a:spcBef>
                    <a:spcPts val="320"/>
                  </a:spcBef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99379" indent="-146106" algn="l" defTabSz="584424" rtl="0" eaLnBrk="1" latinLnBrk="0" hangingPunct="1">
                  <a:lnSpc>
                    <a:spcPct val="90000"/>
                  </a:lnSpc>
                  <a:spcBef>
                    <a:spcPts val="320"/>
                  </a:spcBef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91591" indent="-146106" algn="l" defTabSz="584424" rtl="0" eaLnBrk="1" latinLnBrk="0" hangingPunct="1">
                  <a:lnSpc>
                    <a:spcPct val="90000"/>
                  </a:lnSpc>
                  <a:spcBef>
                    <a:spcPts val="320"/>
                  </a:spcBef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83803" indent="-146106" algn="l" defTabSz="584424" rtl="0" eaLnBrk="1" latinLnBrk="0" hangingPunct="1">
                  <a:lnSpc>
                    <a:spcPct val="90000"/>
                  </a:lnSpc>
                  <a:spcBef>
                    <a:spcPts val="320"/>
                  </a:spcBef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2" indent="0" algn="l">
                  <a:spcBef>
                    <a:spcPts val="1200"/>
                  </a:spcBef>
                  <a:buSzPct val="100000"/>
                  <a:buNone/>
                </a:pPr>
                <a:r>
                  <a:rPr lang="ru-RU" sz="16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panose="020F0502020204030204" pitchFamily="34" charset="0"/>
                  </a:rPr>
                  <a:t>Накопление</a:t>
                </a:r>
                <a:endParaRPr lang="ru-RU" sz="160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Объект 2"/>
              <p:cNvSpPr txBox="1">
                <a:spLocks/>
              </p:cNvSpPr>
              <p:nvPr/>
            </p:nvSpPr>
            <p:spPr>
              <a:xfrm>
                <a:off x="7134948" y="1931977"/>
                <a:ext cx="1031464" cy="666235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146110" indent="-146110" algn="just" defTabSz="584424" rtl="0" eaLnBrk="1" latinLnBrk="0" hangingPunct="1">
                  <a:lnSpc>
                    <a:spcPct val="90000"/>
                  </a:lnSpc>
                  <a:spcBef>
                    <a:spcPts val="639"/>
                  </a:spcBef>
                  <a:buClr>
                    <a:schemeClr val="accent6"/>
                  </a:buClr>
                  <a:buSzPct val="100000"/>
                  <a:buFont typeface="Arial" panose="020B0604020202020204" pitchFamily="34" charset="0"/>
                  <a:buChar char="•"/>
                  <a:defRPr lang="ru-RU" sz="1200" kern="1200" dirty="0" smtClean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113638" indent="-56820" algn="l" defTabSz="584424" rtl="0" eaLnBrk="1" latinLnBrk="0" hangingPunct="1">
                  <a:lnSpc>
                    <a:spcPct val="90000"/>
                  </a:lnSpc>
                  <a:spcBef>
                    <a:spcPts val="320"/>
                  </a:spcBef>
                  <a:buFont typeface="Arial" panose="020B0604020202020204" pitchFamily="34" charset="0"/>
                  <a:buChar char="•"/>
                  <a:defRPr sz="12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2pPr>
                <a:lvl3pPr marL="382862" indent="-227282" algn="just" defTabSz="584424" rtl="0" eaLnBrk="1" latinLnBrk="0" hangingPunct="1">
                  <a:lnSpc>
                    <a:spcPct val="90000"/>
                  </a:lnSpc>
                  <a:spcBef>
                    <a:spcPts val="320"/>
                  </a:spcBef>
                  <a:buClr>
                    <a:schemeClr val="accent6"/>
                  </a:buClr>
                  <a:buFont typeface="Arial" panose="020B0604020202020204" pitchFamily="34" charset="0"/>
                  <a:buChar char="—"/>
                  <a:defRPr sz="12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3pPr>
                <a:lvl4pPr marL="228291" indent="-56820" algn="l" defTabSz="584424" rtl="0" eaLnBrk="1" latinLnBrk="0" hangingPunct="1">
                  <a:lnSpc>
                    <a:spcPct val="90000"/>
                  </a:lnSpc>
                  <a:spcBef>
                    <a:spcPts val="320"/>
                  </a:spcBef>
                  <a:buFont typeface="Arial" panose="020B0604020202020204" pitchFamily="34" charset="0"/>
                  <a:buChar char="•"/>
                  <a:defRPr sz="12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4pPr>
                <a:lvl5pPr marL="531677" indent="-148815" algn="just" defTabSz="584424" rtl="0" eaLnBrk="1" latinLnBrk="0" hangingPunct="1">
                  <a:lnSpc>
                    <a:spcPct val="90000"/>
                  </a:lnSpc>
                  <a:spcBef>
                    <a:spcPts val="320"/>
                  </a:spcBef>
                  <a:buClr>
                    <a:schemeClr val="accent6"/>
                  </a:buClr>
                  <a:buSzPct val="80000"/>
                  <a:buFont typeface="Wingdings" panose="05000000000000000000" pitchFamily="2" charset="2"/>
                  <a:buChar char="v"/>
                  <a:defRPr sz="12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5pPr>
                <a:lvl6pPr marL="1607167" indent="-146106" algn="l" defTabSz="584424" rtl="0" eaLnBrk="1" latinLnBrk="0" hangingPunct="1">
                  <a:lnSpc>
                    <a:spcPct val="90000"/>
                  </a:lnSpc>
                  <a:spcBef>
                    <a:spcPts val="320"/>
                  </a:spcBef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99379" indent="-146106" algn="l" defTabSz="584424" rtl="0" eaLnBrk="1" latinLnBrk="0" hangingPunct="1">
                  <a:lnSpc>
                    <a:spcPct val="90000"/>
                  </a:lnSpc>
                  <a:spcBef>
                    <a:spcPts val="320"/>
                  </a:spcBef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91591" indent="-146106" algn="l" defTabSz="584424" rtl="0" eaLnBrk="1" latinLnBrk="0" hangingPunct="1">
                  <a:lnSpc>
                    <a:spcPct val="90000"/>
                  </a:lnSpc>
                  <a:spcBef>
                    <a:spcPts val="320"/>
                  </a:spcBef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83803" indent="-146106" algn="l" defTabSz="584424" rtl="0" eaLnBrk="1" latinLnBrk="0" hangingPunct="1">
                  <a:lnSpc>
                    <a:spcPct val="90000"/>
                  </a:lnSpc>
                  <a:spcBef>
                    <a:spcPts val="320"/>
                  </a:spcBef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2" indent="0" algn="l">
                  <a:spcBef>
                    <a:spcPts val="1200"/>
                  </a:spcBef>
                  <a:buSzPct val="100000"/>
                  <a:buNone/>
                </a:pPr>
                <a:r>
                  <a:rPr lang="ru-RU" sz="16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panose="020F0502020204030204" pitchFamily="34" charset="0"/>
                  </a:rPr>
                  <a:t>Снижение рисков</a:t>
                </a:r>
                <a:endParaRPr lang="ru-RU" sz="160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4604322" y="1776363"/>
                <a:ext cx="395576" cy="2753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 anchorCtr="0">
                <a:noAutofit/>
              </a:bodyPr>
              <a:lstStyle/>
              <a:p>
                <a:endParaRPr lang="en-US" sz="1600" dirty="0" smtClean="0">
                  <a:solidFill>
                    <a:schemeClr val="tx1">
                      <a:lumMod val="50000"/>
                    </a:schemeClr>
                  </a:solidFill>
                  <a:latin typeface="Calibri Light" panose="020F0302020204030204" pitchFamily="34" charset="0"/>
                </a:endParaRPr>
              </a:p>
            </p:txBody>
          </p:sp>
          <p:cxnSp>
            <p:nvCxnSpPr>
              <p:cNvPr id="70" name="Прямая со стрелкой 69"/>
              <p:cNvCxnSpPr/>
              <p:nvPr/>
            </p:nvCxnSpPr>
            <p:spPr>
              <a:xfrm flipH="1">
                <a:off x="2393116" y="1509897"/>
                <a:ext cx="1653075" cy="543421"/>
              </a:xfrm>
              <a:prstGeom prst="straightConnector1">
                <a:avLst/>
              </a:prstGeom>
              <a:ln w="28575">
                <a:solidFill>
                  <a:srgbClr val="415C87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Прямая со стрелкой 88"/>
              <p:cNvCxnSpPr/>
              <p:nvPr/>
            </p:nvCxnSpPr>
            <p:spPr>
              <a:xfrm>
                <a:off x="5070514" y="1531128"/>
                <a:ext cx="1243396" cy="490300"/>
              </a:xfrm>
              <a:prstGeom prst="straightConnector1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Прямая со стрелкой 99"/>
              <p:cNvCxnSpPr/>
              <p:nvPr/>
            </p:nvCxnSpPr>
            <p:spPr>
              <a:xfrm>
                <a:off x="4627107" y="1998606"/>
                <a:ext cx="0" cy="212143"/>
              </a:xfrm>
              <a:prstGeom prst="straightConnector1">
                <a:avLst/>
              </a:prstGeom>
              <a:ln w="28575">
                <a:solidFill>
                  <a:srgbClr val="5BB5C8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Прямая со стрелкой 79"/>
              <p:cNvCxnSpPr/>
              <p:nvPr/>
            </p:nvCxnSpPr>
            <p:spPr>
              <a:xfrm>
                <a:off x="4627107" y="3812807"/>
                <a:ext cx="0" cy="414166"/>
              </a:xfrm>
              <a:prstGeom prst="straightConnector1">
                <a:avLst/>
              </a:prstGeom>
              <a:ln w="28575">
                <a:solidFill>
                  <a:srgbClr val="5BB5C8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3" name="Прямоугольник 52"/>
          <p:cNvSpPr/>
          <p:nvPr/>
        </p:nvSpPr>
        <p:spPr>
          <a:xfrm>
            <a:off x="0" y="0"/>
            <a:ext cx="179512" cy="5143500"/>
          </a:xfrm>
          <a:prstGeom prst="rect">
            <a:avLst/>
          </a:prstGeom>
          <a:solidFill>
            <a:srgbClr val="1E9A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411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1347614"/>
            <a:ext cx="8239681" cy="2048922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5519232" y="1347614"/>
            <a:ext cx="395576" cy="27533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endParaRPr lang="en-US" sz="1600" dirty="0" smtClean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0" y="0"/>
            <a:ext cx="179512" cy="5143500"/>
          </a:xfrm>
          <a:prstGeom prst="rect">
            <a:avLst/>
          </a:prstGeom>
          <a:solidFill>
            <a:srgbClr val="1E9A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3" name="Объект 2"/>
          <p:cNvSpPr txBox="1">
            <a:spLocks/>
          </p:cNvSpPr>
          <p:nvPr/>
        </p:nvSpPr>
        <p:spPr>
          <a:xfrm>
            <a:off x="587003" y="457456"/>
            <a:ext cx="8017445" cy="11203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ru-RU" sz="3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Финансовые цели </a:t>
            </a:r>
            <a:r>
              <a:rPr lang="ru-RU" sz="30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и </a:t>
            </a:r>
            <a:r>
              <a:rPr lang="ru-RU" sz="3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приоритеты: </a:t>
            </a:r>
            <a:r>
              <a:rPr lang="ru-RU" sz="30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как </a:t>
            </a:r>
            <a:r>
              <a:rPr lang="ru-RU" sz="3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правильно распределить деньги</a:t>
            </a:r>
          </a:p>
        </p:txBody>
      </p:sp>
      <p:sp>
        <p:nvSpPr>
          <p:cNvPr id="61" name="Объект 2"/>
          <p:cNvSpPr txBox="1">
            <a:spLocks/>
          </p:cNvSpPr>
          <p:nvPr/>
        </p:nvSpPr>
        <p:spPr>
          <a:xfrm>
            <a:off x="611560" y="1714319"/>
            <a:ext cx="1236360" cy="3533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l">
              <a:spcBef>
                <a:spcPts val="1200"/>
              </a:spcBef>
              <a:buSzPct val="100000"/>
              <a:buNone/>
            </a:pP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Доход </a:t>
            </a:r>
            <a:endParaRPr lang="ru-RU" sz="18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843808" y="3956539"/>
            <a:ext cx="1842643" cy="89171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Страховка</a:t>
            </a:r>
            <a:endParaRPr lang="en-US" sz="14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Подушка </a:t>
            </a:r>
            <a:r>
              <a:rPr lang="ru-RU" sz="14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безопасности</a:t>
            </a:r>
            <a:endParaRPr lang="en-US" sz="14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14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финансовую</a:t>
            </a:r>
            <a:br>
              <a:rPr lang="ru-RU" sz="14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4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защиту</a:t>
            </a:r>
            <a:endParaRPr lang="ru-RU" sz="14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endParaRPr lang="ru-RU" sz="14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073672" y="3956539"/>
            <a:ext cx="1511768" cy="9914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ru-RU" sz="14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Еда</a:t>
            </a:r>
            <a:endParaRPr lang="en-US" sz="1400" dirty="0" smtClean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14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Одежда</a:t>
            </a: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4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14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Транспорт </a:t>
            </a:r>
            <a:endParaRPr lang="en-US" sz="1400" dirty="0" smtClean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14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Образование</a:t>
            </a:r>
            <a:endParaRPr lang="en-US" sz="14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603984" y="3740515"/>
            <a:ext cx="1327425" cy="49802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цели</a:t>
            </a:r>
          </a:p>
          <a:p>
            <a:pPr algn="ctr">
              <a:lnSpc>
                <a:spcPct val="90000"/>
              </a:lnSpc>
            </a:pP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Банковский </a:t>
            </a:r>
            <a:r>
              <a:rPr lang="ru-RU" sz="14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4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4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счет</a:t>
            </a:r>
            <a:endParaRPr lang="ru-RU" sz="14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5" name="Рисунок 8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081" y="2499742"/>
            <a:ext cx="864096" cy="864096"/>
          </a:xfrm>
          <a:prstGeom prst="rect">
            <a:avLst/>
          </a:prstGeom>
          <a:ln>
            <a:noFill/>
          </a:ln>
        </p:spPr>
      </p:pic>
      <p:sp>
        <p:nvSpPr>
          <p:cNvPr id="87" name="Объект 2"/>
          <p:cNvSpPr txBox="1">
            <a:spLocks/>
          </p:cNvSpPr>
          <p:nvPr/>
        </p:nvSpPr>
        <p:spPr>
          <a:xfrm>
            <a:off x="5976156" y="3483552"/>
            <a:ext cx="1577862" cy="1729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ctr">
              <a:spcBef>
                <a:spcPts val="1200"/>
              </a:spcBef>
              <a:buSzPct val="100000"/>
              <a:buNone/>
            </a:pP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Приумножение</a:t>
            </a:r>
          </a:p>
        </p:txBody>
      </p:sp>
      <p:sp>
        <p:nvSpPr>
          <p:cNvPr id="90" name="Объект 2"/>
          <p:cNvSpPr txBox="1">
            <a:spLocks/>
          </p:cNvSpPr>
          <p:nvPr/>
        </p:nvSpPr>
        <p:spPr>
          <a:xfrm>
            <a:off x="959321" y="3483552"/>
            <a:ext cx="1740471" cy="5200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ctr">
              <a:spcBef>
                <a:spcPts val="1200"/>
              </a:spcBef>
              <a:buSzPct val="100000"/>
              <a:buNone/>
            </a:pP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Обязательные расходы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5940152" y="3740515"/>
            <a:ext cx="1649870" cy="60902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Инвестиции </a:t>
            </a:r>
          </a:p>
          <a:p>
            <a:pPr algn="ctr">
              <a:lnSpc>
                <a:spcPct val="90000"/>
              </a:lnSpc>
            </a:pP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sz="14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 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необходимости)</a:t>
            </a:r>
          </a:p>
        </p:txBody>
      </p:sp>
      <p:pic>
        <p:nvPicPr>
          <p:cNvPr id="114" name="Рисунок 1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2349312"/>
            <a:ext cx="1067149" cy="972090"/>
          </a:xfrm>
          <a:prstGeom prst="rect">
            <a:avLst/>
          </a:prstGeom>
        </p:spPr>
      </p:pic>
      <p:sp>
        <p:nvSpPr>
          <p:cNvPr id="117" name="Объект 2"/>
          <p:cNvSpPr txBox="1">
            <a:spLocks/>
          </p:cNvSpPr>
          <p:nvPr/>
        </p:nvSpPr>
        <p:spPr>
          <a:xfrm>
            <a:off x="3081712" y="3483552"/>
            <a:ext cx="1366834" cy="5075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ctr">
              <a:spcBef>
                <a:spcPts val="1200"/>
              </a:spcBef>
              <a:buSzPct val="100000"/>
              <a:buNone/>
            </a:pP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Снижение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рисков</a:t>
            </a:r>
            <a:endParaRPr lang="ru-RU" sz="14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1399352" y="2539125"/>
            <a:ext cx="697277" cy="697277"/>
            <a:chOff x="1287870" y="3019392"/>
            <a:chExt cx="447181" cy="447181"/>
          </a:xfrm>
        </p:grpSpPr>
        <p:sp>
          <p:nvSpPr>
            <p:cNvPr id="20" name="Полилиния 19"/>
            <p:cNvSpPr/>
            <p:nvPr/>
          </p:nvSpPr>
          <p:spPr>
            <a:xfrm>
              <a:off x="1494350" y="3141693"/>
              <a:ext cx="224153" cy="320218"/>
            </a:xfrm>
            <a:custGeom>
              <a:avLst/>
              <a:gdLst>
                <a:gd name="connsiteX0" fmla="*/ 60486 w 224153"/>
                <a:gd name="connsiteY0" fmla="*/ 0 h 320218"/>
                <a:gd name="connsiteX1" fmla="*/ 42696 w 224153"/>
                <a:gd name="connsiteY1" fmla="*/ 7116 h 320218"/>
                <a:gd name="connsiteX2" fmla="*/ 39138 w 224153"/>
                <a:gd name="connsiteY2" fmla="*/ 24906 h 320218"/>
                <a:gd name="connsiteX3" fmla="*/ 21348 w 224153"/>
                <a:gd name="connsiteY3" fmla="*/ 49812 h 320218"/>
                <a:gd name="connsiteX4" fmla="*/ 7116 w 224153"/>
                <a:gd name="connsiteY4" fmla="*/ 88950 h 320218"/>
                <a:gd name="connsiteX5" fmla="*/ 0 w 224153"/>
                <a:gd name="connsiteY5" fmla="*/ 99624 h 320218"/>
                <a:gd name="connsiteX6" fmla="*/ 3558 w 224153"/>
                <a:gd name="connsiteY6" fmla="*/ 213479 h 320218"/>
                <a:gd name="connsiteX7" fmla="*/ 10674 w 224153"/>
                <a:gd name="connsiteY7" fmla="*/ 234827 h 320218"/>
                <a:gd name="connsiteX8" fmla="*/ 21348 w 224153"/>
                <a:gd name="connsiteY8" fmla="*/ 252617 h 320218"/>
                <a:gd name="connsiteX9" fmla="*/ 28464 w 224153"/>
                <a:gd name="connsiteY9" fmla="*/ 263291 h 320218"/>
                <a:gd name="connsiteX10" fmla="*/ 42696 w 224153"/>
                <a:gd name="connsiteY10" fmla="*/ 273965 h 320218"/>
                <a:gd name="connsiteX11" fmla="*/ 49812 w 224153"/>
                <a:gd name="connsiteY11" fmla="*/ 291754 h 320218"/>
                <a:gd name="connsiteX12" fmla="*/ 60486 w 224153"/>
                <a:gd name="connsiteY12" fmla="*/ 298870 h 320218"/>
                <a:gd name="connsiteX13" fmla="*/ 96066 w 224153"/>
                <a:gd name="connsiteY13" fmla="*/ 305986 h 320218"/>
                <a:gd name="connsiteX14" fmla="*/ 124529 w 224153"/>
                <a:gd name="connsiteY14" fmla="*/ 316660 h 320218"/>
                <a:gd name="connsiteX15" fmla="*/ 160109 w 224153"/>
                <a:gd name="connsiteY15" fmla="*/ 320218 h 320218"/>
                <a:gd name="connsiteX16" fmla="*/ 202805 w 224153"/>
                <a:gd name="connsiteY16" fmla="*/ 309544 h 320218"/>
                <a:gd name="connsiteX17" fmla="*/ 206363 w 224153"/>
                <a:gd name="connsiteY17" fmla="*/ 298870 h 320218"/>
                <a:gd name="connsiteX18" fmla="*/ 209921 w 224153"/>
                <a:gd name="connsiteY18" fmla="*/ 266849 h 320218"/>
                <a:gd name="connsiteX19" fmla="*/ 217037 w 224153"/>
                <a:gd name="connsiteY19" fmla="*/ 245501 h 320218"/>
                <a:gd name="connsiteX20" fmla="*/ 224153 w 224153"/>
                <a:gd name="connsiteY20" fmla="*/ 199247 h 320218"/>
                <a:gd name="connsiteX21" fmla="*/ 213479 w 224153"/>
                <a:gd name="connsiteY21" fmla="*/ 85392 h 320218"/>
                <a:gd name="connsiteX22" fmla="*/ 202805 w 224153"/>
                <a:gd name="connsiteY22" fmla="*/ 42696 h 320218"/>
                <a:gd name="connsiteX23" fmla="*/ 195689 w 224153"/>
                <a:gd name="connsiteY23" fmla="*/ 28464 h 320218"/>
                <a:gd name="connsiteX24" fmla="*/ 185015 w 224153"/>
                <a:gd name="connsiteY24" fmla="*/ 24906 h 320218"/>
                <a:gd name="connsiteX25" fmla="*/ 167225 w 224153"/>
                <a:gd name="connsiteY25" fmla="*/ 21348 h 320218"/>
                <a:gd name="connsiteX26" fmla="*/ 85392 w 224153"/>
                <a:gd name="connsiteY26" fmla="*/ 24906 h 320218"/>
                <a:gd name="connsiteX27" fmla="*/ 64044 w 224153"/>
                <a:gd name="connsiteY27" fmla="*/ 28464 h 320218"/>
                <a:gd name="connsiteX28" fmla="*/ 39138 w 224153"/>
                <a:gd name="connsiteY28" fmla="*/ 32022 h 320218"/>
                <a:gd name="connsiteX29" fmla="*/ 32022 w 224153"/>
                <a:gd name="connsiteY29" fmla="*/ 42696 h 32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24153" h="320218">
                  <a:moveTo>
                    <a:pt x="60486" y="0"/>
                  </a:moveTo>
                  <a:cubicBezTo>
                    <a:pt x="54556" y="2372"/>
                    <a:pt x="46852" y="2267"/>
                    <a:pt x="42696" y="7116"/>
                  </a:cubicBezTo>
                  <a:cubicBezTo>
                    <a:pt x="38760" y="11708"/>
                    <a:pt x="40876" y="19114"/>
                    <a:pt x="39138" y="24906"/>
                  </a:cubicBezTo>
                  <a:cubicBezTo>
                    <a:pt x="33154" y="44853"/>
                    <a:pt x="35515" y="40367"/>
                    <a:pt x="21348" y="49812"/>
                  </a:cubicBezTo>
                  <a:cubicBezTo>
                    <a:pt x="18027" y="59775"/>
                    <a:pt x="12067" y="79048"/>
                    <a:pt x="7116" y="88950"/>
                  </a:cubicBezTo>
                  <a:cubicBezTo>
                    <a:pt x="5204" y="92775"/>
                    <a:pt x="2372" y="96066"/>
                    <a:pt x="0" y="99624"/>
                  </a:cubicBezTo>
                  <a:cubicBezTo>
                    <a:pt x="1186" y="137576"/>
                    <a:pt x="570" y="175627"/>
                    <a:pt x="3558" y="213479"/>
                  </a:cubicBezTo>
                  <a:cubicBezTo>
                    <a:pt x="4148" y="220957"/>
                    <a:pt x="6815" y="228395"/>
                    <a:pt x="10674" y="234827"/>
                  </a:cubicBezTo>
                  <a:cubicBezTo>
                    <a:pt x="14232" y="240757"/>
                    <a:pt x="17683" y="246753"/>
                    <a:pt x="21348" y="252617"/>
                  </a:cubicBezTo>
                  <a:cubicBezTo>
                    <a:pt x="23614" y="256243"/>
                    <a:pt x="25440" y="260267"/>
                    <a:pt x="28464" y="263291"/>
                  </a:cubicBezTo>
                  <a:cubicBezTo>
                    <a:pt x="32657" y="267484"/>
                    <a:pt x="37952" y="270407"/>
                    <a:pt x="42696" y="273965"/>
                  </a:cubicBezTo>
                  <a:cubicBezTo>
                    <a:pt x="45068" y="279895"/>
                    <a:pt x="46100" y="286557"/>
                    <a:pt x="49812" y="291754"/>
                  </a:cubicBezTo>
                  <a:cubicBezTo>
                    <a:pt x="52298" y="295234"/>
                    <a:pt x="56399" y="297612"/>
                    <a:pt x="60486" y="298870"/>
                  </a:cubicBezTo>
                  <a:cubicBezTo>
                    <a:pt x="72046" y="302427"/>
                    <a:pt x="84741" y="301739"/>
                    <a:pt x="96066" y="305986"/>
                  </a:cubicBezTo>
                  <a:cubicBezTo>
                    <a:pt x="105554" y="309544"/>
                    <a:pt x="114637" y="314462"/>
                    <a:pt x="124529" y="316660"/>
                  </a:cubicBezTo>
                  <a:cubicBezTo>
                    <a:pt x="136164" y="319246"/>
                    <a:pt x="148249" y="319032"/>
                    <a:pt x="160109" y="320218"/>
                  </a:cubicBezTo>
                  <a:cubicBezTo>
                    <a:pt x="171155" y="318991"/>
                    <a:pt x="193239" y="321501"/>
                    <a:pt x="202805" y="309544"/>
                  </a:cubicBezTo>
                  <a:cubicBezTo>
                    <a:pt x="205148" y="306615"/>
                    <a:pt x="205177" y="302428"/>
                    <a:pt x="206363" y="298870"/>
                  </a:cubicBezTo>
                  <a:cubicBezTo>
                    <a:pt x="207549" y="288196"/>
                    <a:pt x="207815" y="277380"/>
                    <a:pt x="209921" y="266849"/>
                  </a:cubicBezTo>
                  <a:cubicBezTo>
                    <a:pt x="211392" y="259494"/>
                    <a:pt x="215655" y="252873"/>
                    <a:pt x="217037" y="245501"/>
                  </a:cubicBezTo>
                  <a:cubicBezTo>
                    <a:pt x="228831" y="182602"/>
                    <a:pt x="214352" y="228650"/>
                    <a:pt x="224153" y="199247"/>
                  </a:cubicBezTo>
                  <a:cubicBezTo>
                    <a:pt x="218447" y="50898"/>
                    <a:pt x="230805" y="147767"/>
                    <a:pt x="213479" y="85392"/>
                  </a:cubicBezTo>
                  <a:cubicBezTo>
                    <a:pt x="209553" y="71257"/>
                    <a:pt x="209366" y="55817"/>
                    <a:pt x="202805" y="42696"/>
                  </a:cubicBezTo>
                  <a:cubicBezTo>
                    <a:pt x="200433" y="37952"/>
                    <a:pt x="199439" y="32214"/>
                    <a:pt x="195689" y="28464"/>
                  </a:cubicBezTo>
                  <a:cubicBezTo>
                    <a:pt x="193037" y="25812"/>
                    <a:pt x="188653" y="25816"/>
                    <a:pt x="185015" y="24906"/>
                  </a:cubicBezTo>
                  <a:cubicBezTo>
                    <a:pt x="179148" y="23439"/>
                    <a:pt x="173155" y="22534"/>
                    <a:pt x="167225" y="21348"/>
                  </a:cubicBezTo>
                  <a:cubicBezTo>
                    <a:pt x="139947" y="22534"/>
                    <a:pt x="112631" y="23027"/>
                    <a:pt x="85392" y="24906"/>
                  </a:cubicBezTo>
                  <a:cubicBezTo>
                    <a:pt x="78195" y="25402"/>
                    <a:pt x="71174" y="27367"/>
                    <a:pt x="64044" y="28464"/>
                  </a:cubicBezTo>
                  <a:cubicBezTo>
                    <a:pt x="55755" y="29739"/>
                    <a:pt x="47440" y="30836"/>
                    <a:pt x="39138" y="32022"/>
                  </a:cubicBezTo>
                  <a:lnTo>
                    <a:pt x="32022" y="42696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82" name="Рисунок 8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870" y="3019392"/>
              <a:ext cx="447181" cy="447181"/>
            </a:xfrm>
            <a:prstGeom prst="rect">
              <a:avLst/>
            </a:prstGeom>
          </p:spPr>
        </p:pic>
      </p:grpSp>
      <p:sp>
        <p:nvSpPr>
          <p:cNvPr id="121" name="Объект 2"/>
          <p:cNvSpPr txBox="1">
            <a:spLocks/>
          </p:cNvSpPr>
          <p:nvPr/>
        </p:nvSpPr>
        <p:spPr>
          <a:xfrm>
            <a:off x="4584279" y="3483552"/>
            <a:ext cx="1366834" cy="2379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ctr">
              <a:spcBef>
                <a:spcPts val="1200"/>
              </a:spcBef>
              <a:buSzPct val="100000"/>
              <a:buNone/>
            </a:pP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Накопление</a:t>
            </a:r>
          </a:p>
        </p:txBody>
      </p:sp>
      <p:sp>
        <p:nvSpPr>
          <p:cNvPr id="122" name="Объект 2"/>
          <p:cNvSpPr txBox="1">
            <a:spLocks/>
          </p:cNvSpPr>
          <p:nvPr/>
        </p:nvSpPr>
        <p:spPr>
          <a:xfrm>
            <a:off x="7688539" y="3483552"/>
            <a:ext cx="1131933" cy="4009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ctr">
              <a:spcBef>
                <a:spcPts val="1200"/>
              </a:spcBef>
              <a:buSzPct val="100000"/>
              <a:buNone/>
            </a:pP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Достижение целей</a:t>
            </a:r>
            <a:endParaRPr lang="ru-RU" sz="14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446" y="2615773"/>
            <a:ext cx="627765" cy="615375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511067"/>
            <a:ext cx="720080" cy="720080"/>
          </a:xfrm>
          <a:prstGeom prst="rect">
            <a:avLst/>
          </a:prstGeom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611559" y="3396536"/>
            <a:ext cx="8239681" cy="0"/>
          </a:xfrm>
          <a:prstGeom prst="line">
            <a:avLst/>
          </a:prstGeom>
          <a:ln w="127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093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3603630"/>
              </p:ext>
            </p:extLst>
          </p:nvPr>
        </p:nvGraphicFramePr>
        <p:xfrm>
          <a:off x="3028552" y="1210823"/>
          <a:ext cx="2567832" cy="2736000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6261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4721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4721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4721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Месяц</a:t>
                      </a:r>
                      <a:endParaRPr lang="ru-RU" sz="10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531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Доход</a:t>
                      </a:r>
                      <a:endParaRPr lang="ru-RU" sz="10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5312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Расходы</a:t>
                      </a:r>
                      <a:endParaRPr lang="ru-RU" sz="10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5312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Остаток</a:t>
                      </a:r>
                      <a:endParaRPr lang="ru-RU" sz="10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5312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янв.18</a:t>
                      </a:r>
                      <a:endParaRPr lang="ru-RU" sz="11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45 000  </a:t>
                      </a:r>
                      <a:endParaRPr lang="ru-RU" sz="11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39 000  </a:t>
                      </a:r>
                      <a:endParaRPr lang="ru-RU" sz="11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solidFill>
                            <a:srgbClr val="1E9AB4"/>
                          </a:solidFill>
                          <a:effectLst/>
                          <a:latin typeface="Calibri" panose="020F0502020204030204" pitchFamily="34" charset="0"/>
                        </a:rPr>
                        <a:t>6 000  </a:t>
                      </a:r>
                      <a:endParaRPr lang="ru-RU" sz="1100" b="0" i="0" u="none" strike="noStrike" dirty="0">
                        <a:solidFill>
                          <a:srgbClr val="1E9AB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фев.18</a:t>
                      </a:r>
                      <a:endParaRPr lang="ru-RU" sz="11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45 000  </a:t>
                      </a:r>
                      <a:endParaRPr lang="ru-RU" sz="11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42 000  </a:t>
                      </a:r>
                      <a:endParaRPr lang="ru-RU" sz="11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solidFill>
                            <a:srgbClr val="1E9AB4"/>
                          </a:solidFill>
                          <a:effectLst/>
                          <a:latin typeface="Calibri" panose="020F0502020204030204" pitchFamily="34" charset="0"/>
                        </a:rPr>
                        <a:t>3 000  </a:t>
                      </a:r>
                      <a:endParaRPr lang="ru-RU" sz="1100" b="0" i="0" u="none" strike="noStrike" dirty="0">
                        <a:solidFill>
                          <a:srgbClr val="1E9AB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мар.18</a:t>
                      </a:r>
                      <a:endParaRPr lang="ru-RU" sz="11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45 000  </a:t>
                      </a:r>
                      <a:endParaRPr lang="ru-RU" sz="11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40 000  </a:t>
                      </a:r>
                      <a:endParaRPr lang="ru-RU" sz="11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solidFill>
                            <a:srgbClr val="1E9AB4"/>
                          </a:solidFill>
                          <a:effectLst/>
                          <a:latin typeface="Calibri" panose="020F0502020204030204" pitchFamily="34" charset="0"/>
                        </a:rPr>
                        <a:t>5 000  </a:t>
                      </a:r>
                      <a:endParaRPr lang="ru-RU" sz="1100" b="0" i="0" u="none" strike="noStrike" dirty="0">
                        <a:solidFill>
                          <a:srgbClr val="1E9AB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апр.18</a:t>
                      </a:r>
                      <a:endParaRPr lang="ru-RU" sz="11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45 000  </a:t>
                      </a:r>
                      <a:endParaRPr lang="ru-RU" sz="11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42 000  </a:t>
                      </a:r>
                      <a:endParaRPr lang="ru-RU" sz="11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solidFill>
                            <a:srgbClr val="1E9AB4"/>
                          </a:solidFill>
                          <a:effectLst/>
                          <a:latin typeface="Calibri" panose="020F0502020204030204" pitchFamily="34" charset="0"/>
                        </a:rPr>
                        <a:t>3 000  </a:t>
                      </a:r>
                      <a:endParaRPr lang="ru-RU" sz="1100" b="0" i="0" u="none" strike="noStrike" dirty="0">
                        <a:solidFill>
                          <a:srgbClr val="1E9AB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май.18</a:t>
                      </a:r>
                      <a:endParaRPr lang="ru-RU" sz="11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45 000  </a:t>
                      </a:r>
                      <a:endParaRPr lang="ru-RU" sz="11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44 000  </a:t>
                      </a:r>
                      <a:endParaRPr lang="ru-RU" sz="11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solidFill>
                            <a:srgbClr val="1E9AB4"/>
                          </a:solidFill>
                          <a:effectLst/>
                          <a:latin typeface="Calibri" panose="020F0502020204030204" pitchFamily="34" charset="0"/>
                        </a:rPr>
                        <a:t>1 000  </a:t>
                      </a:r>
                      <a:endParaRPr lang="ru-RU" sz="1100" b="0" i="0" u="none" strike="noStrike" dirty="0">
                        <a:solidFill>
                          <a:srgbClr val="1E9AB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июн.18</a:t>
                      </a:r>
                      <a:endParaRPr lang="ru-RU" sz="11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45 000  </a:t>
                      </a:r>
                      <a:endParaRPr lang="ru-RU" sz="11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42 000  </a:t>
                      </a:r>
                      <a:endParaRPr lang="ru-RU" sz="11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solidFill>
                            <a:srgbClr val="1E9AB4"/>
                          </a:solidFill>
                          <a:effectLst/>
                          <a:latin typeface="Calibri" panose="020F0502020204030204" pitchFamily="34" charset="0"/>
                        </a:rPr>
                        <a:t>3 000  </a:t>
                      </a:r>
                      <a:endParaRPr lang="ru-RU" sz="1100" b="0" i="0" u="none" strike="noStrike" dirty="0">
                        <a:solidFill>
                          <a:srgbClr val="1E9AB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июл.18</a:t>
                      </a:r>
                      <a:endParaRPr lang="ru-RU" sz="11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45 000  </a:t>
                      </a:r>
                      <a:endParaRPr lang="ru-RU" sz="11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44 000  </a:t>
                      </a:r>
                      <a:endParaRPr lang="ru-RU" sz="11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solidFill>
                            <a:srgbClr val="1E9AB4"/>
                          </a:solidFill>
                          <a:effectLst/>
                          <a:latin typeface="Calibri" panose="020F0502020204030204" pitchFamily="34" charset="0"/>
                        </a:rPr>
                        <a:t>1 000  </a:t>
                      </a:r>
                      <a:endParaRPr lang="ru-RU" sz="1100" b="0" i="0" u="none" strike="noStrike" dirty="0">
                        <a:solidFill>
                          <a:srgbClr val="1E9AB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авг.18</a:t>
                      </a:r>
                      <a:endParaRPr lang="ru-RU" sz="11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45 000  </a:t>
                      </a:r>
                      <a:endParaRPr lang="ru-RU" sz="11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42 000  </a:t>
                      </a:r>
                      <a:endParaRPr lang="ru-RU" sz="11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solidFill>
                            <a:srgbClr val="1E9AB4"/>
                          </a:solidFill>
                          <a:effectLst/>
                          <a:latin typeface="Calibri" panose="020F0502020204030204" pitchFamily="34" charset="0"/>
                        </a:rPr>
                        <a:t>3 000  </a:t>
                      </a:r>
                      <a:endParaRPr lang="ru-RU" sz="1100" b="0" i="0" u="none" strike="noStrike" dirty="0">
                        <a:solidFill>
                          <a:srgbClr val="1E9AB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сен.18</a:t>
                      </a:r>
                      <a:endParaRPr lang="ru-RU" sz="11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45 000  </a:t>
                      </a:r>
                      <a:endParaRPr lang="ru-RU" sz="11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44 000  </a:t>
                      </a:r>
                      <a:endParaRPr lang="ru-RU" sz="11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solidFill>
                            <a:srgbClr val="1E9AB4"/>
                          </a:solidFill>
                          <a:effectLst/>
                          <a:latin typeface="Calibri" panose="020F0502020204030204" pitchFamily="34" charset="0"/>
                        </a:rPr>
                        <a:t>1 000  </a:t>
                      </a:r>
                      <a:endParaRPr lang="ru-RU" sz="1100" b="0" i="0" u="none" strike="noStrike" dirty="0">
                        <a:solidFill>
                          <a:srgbClr val="1E9AB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окт.18</a:t>
                      </a:r>
                      <a:endParaRPr lang="ru-RU" sz="11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45 000  </a:t>
                      </a:r>
                      <a:endParaRPr lang="ru-RU" sz="11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40 000  </a:t>
                      </a:r>
                      <a:endParaRPr lang="ru-RU" sz="11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solidFill>
                            <a:srgbClr val="1E9AB4"/>
                          </a:solidFill>
                          <a:effectLst/>
                          <a:latin typeface="Calibri" panose="020F0502020204030204" pitchFamily="34" charset="0"/>
                        </a:rPr>
                        <a:t>5 000  </a:t>
                      </a:r>
                      <a:endParaRPr lang="ru-RU" sz="1100" b="0" i="0" u="none" strike="noStrike" dirty="0">
                        <a:solidFill>
                          <a:srgbClr val="1E9AB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ноя.18</a:t>
                      </a:r>
                      <a:endParaRPr lang="ru-RU" sz="11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45 000  </a:t>
                      </a:r>
                      <a:endParaRPr lang="ru-RU" sz="11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40 000  </a:t>
                      </a:r>
                      <a:endParaRPr lang="ru-RU" sz="11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solidFill>
                            <a:srgbClr val="1E9AB4"/>
                          </a:solidFill>
                          <a:effectLst/>
                          <a:latin typeface="Calibri" panose="020F0502020204030204" pitchFamily="34" charset="0"/>
                        </a:rPr>
                        <a:t>5 000  </a:t>
                      </a:r>
                      <a:endParaRPr lang="ru-RU" sz="1100" b="0" i="0" u="none" strike="noStrike" dirty="0">
                        <a:solidFill>
                          <a:srgbClr val="1E9AB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дек.18</a:t>
                      </a:r>
                      <a:endParaRPr lang="ru-RU" sz="11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45 000  </a:t>
                      </a:r>
                      <a:endParaRPr lang="ru-RU" sz="11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44 000  </a:t>
                      </a:r>
                      <a:endParaRPr lang="ru-RU" sz="11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solidFill>
                            <a:srgbClr val="1E9AB4"/>
                          </a:solidFill>
                          <a:effectLst/>
                          <a:latin typeface="Calibri" panose="020F0502020204030204" pitchFamily="34" charset="0"/>
                        </a:rPr>
                        <a:t>1 000  </a:t>
                      </a:r>
                      <a:endParaRPr lang="ru-RU" sz="1100" b="0" i="0" u="none" strike="noStrike" dirty="0">
                        <a:solidFill>
                          <a:srgbClr val="1E9AB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9" name="Объект 2"/>
          <p:cNvSpPr txBox="1">
            <a:spLocks/>
          </p:cNvSpPr>
          <p:nvPr/>
        </p:nvSpPr>
        <p:spPr>
          <a:xfrm>
            <a:off x="611560" y="951654"/>
            <a:ext cx="2285763" cy="7312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fontAlgn="b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Финансовая цель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indent="0" algn="l" fontAlgn="b">
              <a:spcBef>
                <a:spcPts val="0"/>
              </a:spcBef>
              <a:buNone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приобрести телевизор </a:t>
            </a:r>
            <a:br>
              <a:rPr lang="ru-RU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декабре 2018 г. </a:t>
            </a:r>
            <a:endParaRPr lang="en-US" sz="16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520" y="879678"/>
            <a:ext cx="288000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068996" y="951654"/>
            <a:ext cx="1807307" cy="21602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ru-RU" sz="14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Смета средств за год</a:t>
            </a:r>
            <a:endParaRPr lang="ru-RU" sz="1800" cap="none" baseline="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713583"/>
              </p:ext>
            </p:extLst>
          </p:nvPr>
        </p:nvGraphicFramePr>
        <p:xfrm>
          <a:off x="5949600" y="1210823"/>
          <a:ext cx="720080" cy="2754000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7200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 fontAlgn="ctr">
                        <a:lnSpc>
                          <a:spcPts val="1000"/>
                        </a:lnSpc>
                      </a:pPr>
                      <a:r>
                        <a:rPr lang="ru-RU" sz="900" b="1" u="none" strike="noStrike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Накопленный остаток</a:t>
                      </a:r>
                    </a:p>
                  </a:txBody>
                  <a:tcPr marL="6538" marR="6538" marT="531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6 000  </a:t>
                      </a:r>
                      <a:endParaRPr lang="ru-RU" sz="11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9 000  </a:t>
                      </a:r>
                      <a:endParaRPr lang="ru-RU" sz="11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14 000  </a:t>
                      </a:r>
                      <a:endParaRPr lang="ru-RU" sz="11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17 </a:t>
                      </a:r>
                      <a:r>
                        <a:rPr lang="ru-RU" sz="110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000  </a:t>
                      </a:r>
                      <a:endParaRPr lang="ru-RU" sz="11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18 000  </a:t>
                      </a:r>
                      <a:endParaRPr lang="ru-RU" sz="11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21 000  </a:t>
                      </a:r>
                      <a:endParaRPr lang="ru-RU" sz="11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22 000  </a:t>
                      </a:r>
                      <a:endParaRPr lang="ru-RU" sz="11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25 000  </a:t>
                      </a:r>
                      <a:endParaRPr lang="ru-RU" sz="11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26 000  </a:t>
                      </a:r>
                      <a:endParaRPr lang="ru-RU" sz="11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31 000  </a:t>
                      </a:r>
                      <a:endParaRPr lang="ru-RU" sz="11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36 000  </a:t>
                      </a:r>
                      <a:endParaRPr lang="ru-RU" sz="11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37 000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5877592" y="830787"/>
            <a:ext cx="833594" cy="33689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1100" b="1" dirty="0" smtClean="0">
                <a:solidFill>
                  <a:srgbClr val="9E4C4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Деньги под «подушкой»</a:t>
            </a:r>
            <a:endParaRPr lang="ru-RU" sz="1400" b="1" cap="none" baseline="0" dirty="0">
              <a:solidFill>
                <a:srgbClr val="9E4C4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9" name="Таблица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394503"/>
              </p:ext>
            </p:extLst>
          </p:nvPr>
        </p:nvGraphicFramePr>
        <p:xfrm>
          <a:off x="6885704" y="1210823"/>
          <a:ext cx="751360" cy="2736000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7513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 fontAlgn="ctr">
                        <a:lnSpc>
                          <a:spcPts val="1000"/>
                        </a:lnSpc>
                      </a:pPr>
                      <a:r>
                        <a:rPr lang="ru-RU" sz="9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Накопленный </a:t>
                      </a:r>
                      <a:r>
                        <a:rPr lang="ru-RU" sz="900" b="1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остаток с %</a:t>
                      </a:r>
                      <a:endParaRPr lang="ru-RU" sz="9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531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6 048  </a:t>
                      </a:r>
                      <a:endParaRPr lang="ru-RU" sz="11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9 119  </a:t>
                      </a:r>
                      <a:endParaRPr lang="ru-RU" sz="11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14 231  </a:t>
                      </a:r>
                      <a:endParaRPr lang="ru-RU" sz="11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17 </a:t>
                      </a:r>
                      <a:r>
                        <a:rPr lang="ru-RU" sz="1100" b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367  </a:t>
                      </a:r>
                      <a:endParaRPr lang="ru-RU" sz="11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18 513  </a:t>
                      </a:r>
                      <a:endParaRPr lang="ru-RU" sz="11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21 683  </a:t>
                      </a:r>
                      <a:endParaRPr lang="ru-RU" sz="11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22 863  </a:t>
                      </a:r>
                      <a:endParaRPr lang="ru-RU" sz="11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26 067  </a:t>
                      </a:r>
                      <a:endParaRPr lang="ru-RU" sz="11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27 282  </a:t>
                      </a:r>
                      <a:endParaRPr lang="ru-RU" sz="11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32 537  </a:t>
                      </a:r>
                      <a:endParaRPr lang="ru-RU" sz="11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37 834  </a:t>
                      </a:r>
                      <a:endParaRPr lang="ru-RU" sz="11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39 142  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6813696" y="830787"/>
            <a:ext cx="917284" cy="33689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11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Деньги</a:t>
            </a:r>
            <a:br>
              <a:rPr lang="ru-RU" sz="11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1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 вкладе</a:t>
            </a:r>
            <a:endParaRPr lang="ru-RU" sz="1400" b="1" cap="none" baseline="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17" y="1991630"/>
            <a:ext cx="1357002" cy="832232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050766" y="4047998"/>
            <a:ext cx="2815419" cy="21602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ru-RU" sz="14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Кредит (недостающая сумма)</a:t>
            </a:r>
            <a:endParaRPr lang="ru-RU" sz="1400" cap="none" baseline="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949600" y="4062791"/>
            <a:ext cx="720080" cy="20123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+ 15 000</a:t>
            </a:r>
            <a:endParaRPr lang="ru-RU" sz="1600" b="1" cap="none" baseline="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885704" y="4062791"/>
            <a:ext cx="722142" cy="20123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+ 13 000</a:t>
            </a:r>
            <a:endParaRPr lang="ru-RU" sz="1600" b="1" cap="none" baseline="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Объект 2"/>
          <p:cNvSpPr txBox="1">
            <a:spLocks/>
          </p:cNvSpPr>
          <p:nvPr/>
        </p:nvSpPr>
        <p:spPr>
          <a:xfrm>
            <a:off x="611560" y="2941839"/>
            <a:ext cx="1781707" cy="10341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fontAlgn="ctr">
              <a:lnSpc>
                <a:spcPts val="1680"/>
              </a:lnSpc>
              <a:spcBef>
                <a:spcPts val="1200"/>
              </a:spcBef>
              <a:buNone/>
            </a:pPr>
            <a:r>
              <a:rPr lang="ru-RU" sz="14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Планируемая сумма: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50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000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руб. </a:t>
            </a:r>
            <a:r>
              <a:rPr lang="ru-RU" sz="14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(январь</a:t>
            </a: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’18)</a:t>
            </a:r>
            <a:endParaRPr lang="ru-RU" sz="1400" dirty="0" smtClean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0" indent="0" algn="l" fontAlgn="ctr">
              <a:lnSpc>
                <a:spcPts val="1680"/>
              </a:lnSpc>
              <a:spcBef>
                <a:spcPts val="600"/>
              </a:spcBef>
              <a:spcAft>
                <a:spcPts val="900"/>
              </a:spcAft>
              <a:buNone/>
            </a:pPr>
            <a:r>
              <a:rPr lang="ru-RU" sz="14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+ 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инфляция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4% (за год)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2 000 руб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.</a:t>
            </a:r>
            <a:r>
              <a:rPr lang="en-US" sz="14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endParaRPr lang="ru-RU" sz="14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1181682"/>
              </p:ext>
            </p:extLst>
          </p:nvPr>
        </p:nvGraphicFramePr>
        <p:xfrm>
          <a:off x="3028553" y="4335990"/>
          <a:ext cx="2567832" cy="396000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6261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4721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4721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4721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янв.19</a:t>
                      </a:r>
                      <a:endParaRPr lang="ru-RU" sz="11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45 000  </a:t>
                      </a:r>
                      <a:endParaRPr lang="ru-RU" sz="11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39 000  </a:t>
                      </a:r>
                      <a:endParaRPr lang="ru-RU" sz="11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solidFill>
                            <a:srgbClr val="1E9AB4"/>
                          </a:solidFill>
                          <a:effectLst/>
                          <a:latin typeface="Calibri" panose="020F0502020204030204" pitchFamily="34" charset="0"/>
                        </a:rPr>
                        <a:t>4 000  </a:t>
                      </a:r>
                      <a:endParaRPr lang="ru-RU" sz="1100" b="0" i="0" u="none" strike="noStrike" dirty="0">
                        <a:solidFill>
                          <a:srgbClr val="1E9AB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фев.19</a:t>
                      </a:r>
                      <a:endParaRPr lang="ru-RU" sz="11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45 000  </a:t>
                      </a:r>
                      <a:endParaRPr lang="ru-RU" sz="11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40 000  </a:t>
                      </a:r>
                      <a:endParaRPr lang="ru-RU" sz="11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solidFill>
                            <a:srgbClr val="1E9AB4"/>
                          </a:solidFill>
                          <a:effectLst/>
                          <a:latin typeface="Calibri" panose="020F0502020204030204" pitchFamily="34" charset="0"/>
                        </a:rPr>
                        <a:t>3 000  </a:t>
                      </a:r>
                      <a:endParaRPr lang="ru-RU" sz="1100" b="0" i="0" u="none" strike="noStrike" dirty="0">
                        <a:solidFill>
                          <a:srgbClr val="1E9AB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30" name="Таблица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193041"/>
              </p:ext>
            </p:extLst>
          </p:nvPr>
        </p:nvGraphicFramePr>
        <p:xfrm>
          <a:off x="7925096" y="3975990"/>
          <a:ext cx="751360" cy="756000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7513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 fontAlgn="ctr">
                        <a:lnSpc>
                          <a:spcPts val="1000"/>
                        </a:lnSpc>
                      </a:pPr>
                      <a:r>
                        <a:rPr lang="ru-RU" sz="900" b="1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Выплата кредита</a:t>
                      </a:r>
                      <a:endParaRPr lang="ru-RU" sz="9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531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ru-RU" sz="1100" b="0" u="none" strike="noStrike" baseline="0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1100" b="0" u="none" strike="noStrike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ru-RU" sz="1100" b="0" u="none" strike="noStrike" baseline="0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000</a:t>
                      </a:r>
                      <a:endParaRPr lang="ru-RU" sz="1100" b="0" i="0" u="none" strike="noStrike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- 2 000</a:t>
                      </a:r>
                      <a:endParaRPr lang="ru-RU" sz="1100" b="0" i="0" u="none" strike="noStrike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35" name="Таблица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4634664"/>
              </p:ext>
            </p:extLst>
          </p:nvPr>
        </p:nvGraphicFramePr>
        <p:xfrm>
          <a:off x="5949600" y="4317990"/>
          <a:ext cx="720080" cy="414000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7200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4 000  </a:t>
                      </a:r>
                      <a:endParaRPr lang="ru-RU" sz="11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7 000  </a:t>
                      </a:r>
                      <a:endParaRPr lang="ru-RU" sz="11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38" name="Таблица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7927413"/>
              </p:ext>
            </p:extLst>
          </p:nvPr>
        </p:nvGraphicFramePr>
        <p:xfrm>
          <a:off x="6885704" y="4335990"/>
          <a:ext cx="751360" cy="396000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7513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4 032  </a:t>
                      </a:r>
                      <a:endParaRPr lang="ru-RU" sz="11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7 087  </a:t>
                      </a:r>
                      <a:endParaRPr lang="ru-RU" sz="11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8" marR="6538" marT="108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42" name="Объект 2"/>
          <p:cNvSpPr txBox="1">
            <a:spLocks/>
          </p:cNvSpPr>
          <p:nvPr/>
        </p:nvSpPr>
        <p:spPr>
          <a:xfrm>
            <a:off x="611560" y="4026871"/>
            <a:ext cx="2069739" cy="6691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fontAlgn="ctr">
              <a:lnSpc>
                <a:spcPct val="100000"/>
              </a:lnSpc>
              <a:spcBef>
                <a:spcPts val="300"/>
              </a:spcBef>
              <a:buNone/>
            </a:pPr>
            <a:r>
              <a:rPr lang="ru-RU" sz="14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Фактическая сумма: </a:t>
            </a:r>
            <a:r>
              <a:rPr lang="ru-RU" sz="14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ru-RU" sz="14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52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000 руб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.</a:t>
            </a:r>
            <a:b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14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(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декабрь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’18</a:t>
            </a: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)</a:t>
            </a:r>
            <a:endParaRPr lang="ru-RU" sz="1400" dirty="0" smtClean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0" indent="0" algn="l" fontAlgn="ctr">
              <a:lnSpc>
                <a:spcPct val="100000"/>
              </a:lnSpc>
              <a:spcBef>
                <a:spcPts val="300"/>
              </a:spcBef>
              <a:buNone/>
            </a:pPr>
            <a:endParaRPr lang="ru-RU" sz="1400" dirty="0" smtClean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0" indent="0" algn="l" font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ru-RU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</a:br>
            <a:endParaRPr lang="ru-RU" sz="14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0" y="0"/>
            <a:ext cx="179512" cy="5143500"/>
          </a:xfrm>
          <a:prstGeom prst="rect">
            <a:avLst/>
          </a:prstGeom>
          <a:solidFill>
            <a:srgbClr val="1E9A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Объект 2"/>
          <p:cNvSpPr txBox="1">
            <a:spLocks/>
          </p:cNvSpPr>
          <p:nvPr/>
        </p:nvSpPr>
        <p:spPr>
          <a:xfrm>
            <a:off x="612000" y="195486"/>
            <a:ext cx="7344376" cy="5040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Пример личного финансового плана</a:t>
            </a:r>
          </a:p>
        </p:txBody>
      </p:sp>
    </p:spTree>
    <p:extLst>
      <p:ext uri="{BB962C8B-B14F-4D97-AF65-F5344CB8AC3E}">
        <p14:creationId xmlns:p14="http://schemas.microsoft.com/office/powerpoint/2010/main" val="90490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611559" y="1347614"/>
            <a:ext cx="7459251" cy="3240360"/>
            <a:chOff x="1178719" y="1249613"/>
            <a:chExt cx="7486650" cy="3242311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1178719" y="1249613"/>
              <a:ext cx="7486650" cy="701970"/>
            </a:xfrm>
            <a:prstGeom prst="rect">
              <a:avLst/>
            </a:prstGeom>
            <a:noFill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29202" tIns="129202" rIns="129202" bIns="129202" numCol="1" spcCol="1270" anchor="ctr" anchorCtr="0">
              <a:noAutofit/>
            </a:bodyPr>
            <a:lstStyle/>
            <a:p>
              <a:pPr marL="288000" indent="-288000" defTabSz="757606">
                <a:spcBef>
                  <a:spcPct val="0"/>
                </a:spcBef>
                <a:spcAft>
                  <a:spcPct val="35000"/>
                </a:spcAft>
                <a:buClr>
                  <a:srgbClr val="1E9AB4"/>
                </a:buClr>
                <a:buFont typeface="Wingdings" panose="05000000000000000000" pitchFamily="2" charset="2"/>
                <a:buChar char="ü"/>
              </a:pPr>
              <a:r>
                <a:rPr lang="ru-RU" sz="1800" dirty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</a:rPr>
                <a:t>Составление финансового плана </a:t>
              </a:r>
              <a:r>
                <a:rPr lang="en-US" sz="1800" dirty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</a:rPr>
                <a:t>—</a:t>
              </a:r>
              <a:r>
                <a:rPr lang="ru-RU" sz="1800" dirty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</a:rPr>
                <a:t> то, с чего должно начинаться принятие любых финансовых решений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178719" y="1970127"/>
              <a:ext cx="7486650" cy="701970"/>
            </a:xfrm>
            <a:prstGeom prst="rect">
              <a:avLst/>
            </a:prstGeom>
            <a:noFill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29202" tIns="129202" rIns="129202" bIns="129202" numCol="1" spcCol="1270" anchor="ctr" anchorCtr="0">
              <a:noAutofit/>
            </a:bodyPr>
            <a:lstStyle/>
            <a:p>
              <a:pPr marL="288000" indent="-288000" defTabSz="757606">
                <a:spcBef>
                  <a:spcPct val="0"/>
                </a:spcBef>
                <a:spcAft>
                  <a:spcPct val="35000"/>
                </a:spcAft>
                <a:buClr>
                  <a:srgbClr val="1E9AB4"/>
                </a:buClr>
                <a:buFont typeface="Wingdings" panose="05000000000000000000" pitchFamily="2" charset="2"/>
                <a:buChar char="ü"/>
              </a:pPr>
              <a:r>
                <a:rPr lang="ru-RU" sz="1800" dirty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</a:rPr>
                <a:t>Необязательно относиться к финансовому </a:t>
              </a:r>
              <a:r>
                <a:rPr lang="ru-RU" sz="1800" dirty="0" smtClean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</a:rPr>
                <a:t>плану </a:t>
              </a:r>
              <a:r>
                <a:rPr lang="ru-RU" sz="1800" dirty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</a:rPr>
                <a:t>как к </a:t>
              </a:r>
              <a:r>
                <a:rPr lang="ru-RU" sz="1800" dirty="0" smtClean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</a:rPr>
                <a:t>документу </a:t>
              </a:r>
              <a:r>
                <a:rPr lang="ru-RU" sz="1800" dirty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</a:rPr>
                <a:t>который должен быть реализован в неизменном виде</a:t>
              </a: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1178719" y="2884199"/>
              <a:ext cx="7486650" cy="701970"/>
            </a:xfrm>
            <a:prstGeom prst="rect">
              <a:avLst/>
            </a:prstGeom>
            <a:noFill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29202" tIns="129202" rIns="129202" bIns="129202" numCol="1" spcCol="1270" anchor="ctr" anchorCtr="0">
              <a:noAutofit/>
            </a:bodyPr>
            <a:lstStyle/>
            <a:p>
              <a:pPr marL="288000" indent="-288000" defTabSz="757606">
                <a:spcBef>
                  <a:spcPct val="0"/>
                </a:spcBef>
                <a:spcAft>
                  <a:spcPct val="35000"/>
                </a:spcAft>
                <a:buClr>
                  <a:srgbClr val="1E9AB4"/>
                </a:buClr>
                <a:buFont typeface="Wingdings" panose="05000000000000000000" pitchFamily="2" charset="2"/>
                <a:buChar char="ü"/>
              </a:pPr>
              <a:r>
                <a:rPr lang="ru-RU" sz="1800" dirty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</a:rPr>
                <a:t>Важно предусмотреть в плане запас средств на экстренный случай, </a:t>
              </a:r>
              <a:br>
                <a:rPr lang="ru-RU" sz="1800" dirty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</a:rPr>
              </a:br>
              <a:r>
                <a:rPr lang="ru-RU" sz="1800" dirty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</a:rPr>
                <a:t>а также подумать о страховании от несчастных случаев </a:t>
              </a:r>
              <a:r>
                <a:rPr lang="en-US" sz="1800" dirty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</a:rPr>
                <a:t/>
              </a:r>
              <a:br>
                <a:rPr lang="en-US" sz="1800" dirty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</a:rPr>
              </a:br>
              <a:r>
                <a:rPr lang="ru-RU" sz="1800" dirty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</a:rPr>
                <a:t>и потери трудоспособности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178719" y="3789954"/>
              <a:ext cx="7486650" cy="701970"/>
            </a:xfrm>
            <a:prstGeom prst="rect">
              <a:avLst/>
            </a:prstGeom>
            <a:noFill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29202" tIns="129202" rIns="129202" bIns="129202" numCol="1" spcCol="1270" anchor="ctr" anchorCtr="0">
              <a:noAutofit/>
            </a:bodyPr>
            <a:lstStyle/>
            <a:p>
              <a:pPr marL="288000" indent="-288000" defTabSz="757606">
                <a:spcBef>
                  <a:spcPct val="0"/>
                </a:spcBef>
                <a:spcAft>
                  <a:spcPct val="35000"/>
                </a:spcAft>
                <a:buClr>
                  <a:srgbClr val="1E9AB4"/>
                </a:buClr>
                <a:buFont typeface="Wingdings" panose="05000000000000000000" pitchFamily="2" charset="2"/>
                <a:buChar char="ü"/>
              </a:pPr>
              <a:r>
                <a:rPr lang="ru-RU" sz="1800" dirty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</a:rPr>
                <a:t>Для обеспечения комфортной жизни на пенсии необходимо</a:t>
              </a:r>
              <a:r>
                <a:rPr lang="en-US" sz="1800" dirty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ru-RU" sz="1800" dirty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</a:rPr>
                <a:t>формировать дополнительные накопления</a:t>
              </a:r>
            </a:p>
          </p:txBody>
        </p:sp>
      </p:grpSp>
      <p:sp>
        <p:nvSpPr>
          <p:cNvPr id="20" name="Объект 2"/>
          <p:cNvSpPr txBox="1">
            <a:spLocks/>
          </p:cNvSpPr>
          <p:nvPr/>
        </p:nvSpPr>
        <p:spPr>
          <a:xfrm>
            <a:off x="611560" y="384806"/>
            <a:ext cx="7560840" cy="7200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Основные правила финансового планирования, которые нужно запомнить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179512" cy="5143500"/>
          </a:xfrm>
          <a:prstGeom prst="rect">
            <a:avLst/>
          </a:prstGeom>
          <a:solidFill>
            <a:srgbClr val="1E9A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49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267744" y="1923678"/>
            <a:ext cx="6192688" cy="100811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ru-RU" sz="2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Как привлечь средства на оптимальных условиях при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недостатке денег</a:t>
            </a:r>
            <a:endParaRPr lang="ru-RU" sz="2400" cap="none" baseline="0" dirty="0">
              <a:solidFill>
                <a:schemeClr val="tx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67744" y="3435846"/>
            <a:ext cx="6120680" cy="93610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buClr>
                <a:schemeClr val="accent2">
                  <a:lumMod val="50000"/>
                </a:schemeClr>
              </a:buClr>
            </a:pPr>
            <a:r>
              <a:rPr lang="ru-RU" sz="2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Как заставить работать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свободные средства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2051720" y="1779662"/>
            <a:ext cx="0" cy="1080120"/>
          </a:xfrm>
          <a:prstGeom prst="line">
            <a:avLst/>
          </a:prstGeom>
          <a:ln w="19050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07654"/>
            <a:ext cx="1296144" cy="1296144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2051720" y="3363838"/>
            <a:ext cx="0" cy="1080120"/>
          </a:xfrm>
          <a:prstGeom prst="line">
            <a:avLst/>
          </a:prstGeom>
          <a:ln w="19050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10" y="3435846"/>
            <a:ext cx="962236" cy="96223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179512" cy="5143500"/>
          </a:xfrm>
          <a:prstGeom prst="rect">
            <a:avLst/>
          </a:prstGeom>
          <a:solidFill>
            <a:srgbClr val="1E9A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Объект 2"/>
          <p:cNvSpPr txBox="1">
            <a:spLocks/>
          </p:cNvSpPr>
          <p:nvPr/>
        </p:nvSpPr>
        <p:spPr>
          <a:xfrm>
            <a:off x="611560" y="384805"/>
            <a:ext cx="7848872" cy="9570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buNone/>
            </a:pP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Два типа задач на пути следования своему финансовому плану</a:t>
            </a:r>
            <a:endParaRPr lang="ru-RU" sz="24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56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59" y="901148"/>
            <a:ext cx="8280921" cy="2030642"/>
          </a:xfrm>
        </p:spPr>
        <p:txBody>
          <a:bodyPr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При выборе рекомендуется учитывать :</a:t>
            </a:r>
          </a:p>
          <a:p>
            <a:pPr marL="252000" indent="-252000" algn="l">
              <a:lnSpc>
                <a:spcPct val="100000"/>
              </a:lnSpc>
              <a:spcBef>
                <a:spcPts val="600"/>
              </a:spcBef>
              <a:buClr>
                <a:srgbClr val="1E9AB4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Легитимность (наличие лицензии Банка России или записи в государственном реестре)</a:t>
            </a:r>
          </a:p>
          <a:p>
            <a:pPr marL="252000" indent="-252000" algn="l">
              <a:lnSpc>
                <a:spcPct val="100000"/>
              </a:lnSpc>
              <a:spcBef>
                <a:spcPts val="600"/>
              </a:spcBef>
              <a:buClr>
                <a:srgbClr val="1E9AB4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Качество обслуживания (отзывы клиентов)</a:t>
            </a:r>
          </a:p>
          <a:p>
            <a:pPr marL="252000" indent="-252000" algn="l">
              <a:lnSpc>
                <a:spcPct val="100000"/>
              </a:lnSpc>
              <a:spcBef>
                <a:spcPts val="600"/>
              </a:spcBef>
              <a:buClr>
                <a:srgbClr val="1E9AB4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Удобство взаимодействия (доступность)</a:t>
            </a:r>
          </a:p>
          <a:p>
            <a:pPr marL="252000" indent="-252000" algn="l">
              <a:lnSpc>
                <a:spcPct val="100000"/>
              </a:lnSpc>
              <a:spcBef>
                <a:spcPts val="600"/>
              </a:spcBef>
              <a:buClr>
                <a:srgbClr val="1E9AB4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Открытость (наличие понятной информации)</a:t>
            </a:r>
          </a:p>
          <a:p>
            <a:pPr marL="252000" indent="-252000" algn="l">
              <a:lnSpc>
                <a:spcPct val="100000"/>
              </a:lnSpc>
              <a:spcBef>
                <a:spcPts val="600"/>
              </a:spcBef>
              <a:buClr>
                <a:srgbClr val="1E9AB4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Выгодность (хорошие/конкурентоспособные договорные условия)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558046" y="339502"/>
            <a:ext cx="7686362" cy="5040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Как выбрать поставщика финансовых услуг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87626" y="4083918"/>
            <a:ext cx="7704854" cy="100811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 Light" charset="0"/>
                <a:cs typeface="Calibri Light" charset="0"/>
              </a:rPr>
              <a:t>Защита прав потребителей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 Light" charset="0"/>
                <a:cs typeface="Calibri Light" charset="0"/>
              </a:rPr>
              <a:t>государственными и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 Light" charset="0"/>
                <a:cs typeface="Calibri Light" charset="0"/>
              </a:rPr>
              <a:t>общественными организациями Российской Федерации возможна только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 Light" charset="0"/>
                <a:cs typeface="Calibri Light" charset="0"/>
              </a:rPr>
              <a:t>при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 Light" charset="0"/>
                <a:cs typeface="Calibri Light" charset="0"/>
              </a:rPr>
              <a:t>регистрации поставщика финансовых услуг в юрисдикции РФ.</a:t>
            </a:r>
          </a:p>
          <a:p>
            <a:pPr algn="l">
              <a:lnSpc>
                <a:spcPct val="90000"/>
              </a:lnSpc>
            </a:pPr>
            <a:endParaRPr lang="ru-RU" sz="1600" cap="none" baseline="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 Light" charset="0"/>
              <a:cs typeface="Calibri Light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559" y="3075806"/>
            <a:ext cx="7704857" cy="685726"/>
          </a:xfrm>
          <a:prstGeom prst="rect">
            <a:avLst/>
          </a:prstGeom>
          <a:noFill/>
          <a:ln w="12700">
            <a:solidFill>
              <a:schemeClr val="accent1"/>
            </a:solidFill>
            <a:prstDash val="sysDash"/>
          </a:ln>
        </p:spPr>
        <p:txBody>
          <a:bodyPr wrap="square" lIns="180000" tIns="36000" rIns="72000" bIns="0" rtlCol="0" anchor="t" anchorCtr="0">
            <a:noAutofit/>
          </a:bodyPr>
          <a:lstStyle/>
          <a:p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Главный источник официальной информации о финансовом рынке</a:t>
            </a:r>
            <a:b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и его участниках — сайт Банка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России (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c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br.ru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)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7258" y="4117828"/>
            <a:ext cx="404046" cy="35390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0" y="0"/>
            <a:ext cx="179512" cy="5143500"/>
          </a:xfrm>
          <a:prstGeom prst="rect">
            <a:avLst/>
          </a:prstGeom>
          <a:solidFill>
            <a:srgbClr val="1E9A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663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2"/>
          <p:cNvSpPr txBox="1">
            <a:spLocks/>
          </p:cNvSpPr>
          <p:nvPr/>
        </p:nvSpPr>
        <p:spPr>
          <a:xfrm>
            <a:off x="539552" y="337098"/>
            <a:ext cx="7450742" cy="4440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Риски: как избежать неверных решений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69133" y="4009506"/>
            <a:ext cx="7363307" cy="8980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 Light" charset="0"/>
                <a:cs typeface="Calibri Light" charset="0"/>
              </a:rPr>
              <a:t>Финансовые продукты и услуги бывают сложны для понимания.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 Light" charset="0"/>
                <a:cs typeface="Calibri Light" charset="0"/>
              </a:rPr>
              <a:t/>
            </a:r>
            <a:b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 Light" charset="0"/>
                <a:cs typeface="Calibri Light" charset="0"/>
              </a:rPr>
            </a:b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 Light" charset="0"/>
                <a:cs typeface="Calibri Light" charset="0"/>
              </a:rPr>
              <a:t>При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 Light" charset="0"/>
                <a:cs typeface="Calibri Light" charset="0"/>
              </a:rPr>
              <a:t>принятии финансовых решений уделите время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 Light" charset="0"/>
                <a:cs typeface="Calibri Light" charset="0"/>
              </a:rPr>
              <a:t>на сбор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 Light" charset="0"/>
                <a:cs typeface="Calibri Light" charset="0"/>
              </a:rPr>
              <a:t>информации,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 Light" charset="0"/>
                <a:cs typeface="Calibri Light" charset="0"/>
              </a:rPr>
              <a:t>её анализ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 Light" charset="0"/>
                <a:cs typeface="Calibri Light" charset="0"/>
              </a:rPr>
              <a:t>и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 Light" charset="0"/>
                <a:cs typeface="Calibri Light" charset="0"/>
              </a:rPr>
              <a:t>примите взвешенное решение.</a:t>
            </a:r>
            <a:endParaRPr lang="ru-RU" sz="1800" cap="none" baseline="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 Light" charset="0"/>
              <a:cs typeface="Calibri Light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3064" y="882860"/>
            <a:ext cx="8083391" cy="298503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ts val="2000"/>
              </a:lnSpc>
              <a:spcAft>
                <a:spcPts val="600"/>
              </a:spcAft>
              <a:buClr>
                <a:schemeClr val="accent2">
                  <a:lumMod val="50000"/>
                </a:schemeClr>
              </a:buClr>
            </a:pP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На принятие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финансовых решений 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влияет много факторов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– 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иллюзии, эмоции, ошибочное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восприятия информации и т.д. Финансовые компании могут использовать поведенческие особенности потребителей:</a:t>
            </a:r>
          </a:p>
          <a:p>
            <a:pPr marL="465750" lvl="4" indent="-285750">
              <a:lnSpc>
                <a:spcPts val="2000"/>
              </a:lnSpc>
              <a:spcAft>
                <a:spcPts val="100"/>
              </a:spcAft>
              <a:buClr>
                <a:schemeClr val="accent2">
                  <a:lumMod val="50000"/>
                </a:schemeClr>
              </a:buClr>
              <a:buSzPct val="100000"/>
              <a:buFont typeface="Arial" charset="0"/>
              <a:buChar char="•"/>
            </a:pP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Излишняя доверчивость</a:t>
            </a:r>
          </a:p>
          <a:p>
            <a:pPr marL="465750" lvl="4" indent="-285750">
              <a:lnSpc>
                <a:spcPts val="2000"/>
              </a:lnSpc>
              <a:spcAft>
                <a:spcPts val="100"/>
              </a:spcAft>
              <a:buClr>
                <a:schemeClr val="accent2">
                  <a:lumMod val="50000"/>
                </a:schemeClr>
              </a:buClr>
              <a:buSzPct val="100000"/>
              <a:buFont typeface="Arial" charset="0"/>
              <a:buChar char="•"/>
            </a:pP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Нежелание или невозможность оперативно проверить достоверность информации</a:t>
            </a:r>
          </a:p>
          <a:p>
            <a:pPr marL="465750" lvl="4" indent="-285750">
              <a:lnSpc>
                <a:spcPts val="2000"/>
              </a:lnSpc>
              <a:spcAft>
                <a:spcPts val="100"/>
              </a:spcAft>
              <a:buClr>
                <a:schemeClr val="accent2">
                  <a:lumMod val="50000"/>
                </a:schemeClr>
              </a:buClr>
              <a:buSzPct val="100000"/>
              <a:buFont typeface="Arial" charset="0"/>
              <a:buChar char="•"/>
            </a:pP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Ошибочное восприятие информации или недостаточность данных</a:t>
            </a:r>
          </a:p>
          <a:p>
            <a:pPr marL="465750" lvl="4" indent="-285750">
              <a:lnSpc>
                <a:spcPts val="2000"/>
              </a:lnSpc>
              <a:spcAft>
                <a:spcPts val="100"/>
              </a:spcAft>
              <a:buClr>
                <a:schemeClr val="accent2">
                  <a:lumMod val="50000"/>
                </a:schemeClr>
              </a:buClr>
              <a:buSzPct val="100000"/>
              <a:buFont typeface="Arial" charset="0"/>
              <a:buChar char="•"/>
            </a:pP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Искушение получить что-либо сразу, погоня за иллюзиями</a:t>
            </a:r>
          </a:p>
          <a:p>
            <a:pPr marL="465750" lvl="4" indent="-285750">
              <a:lnSpc>
                <a:spcPts val="2000"/>
              </a:lnSpc>
              <a:spcAft>
                <a:spcPts val="100"/>
              </a:spcAft>
              <a:buClr>
                <a:schemeClr val="accent2">
                  <a:lumMod val="50000"/>
                </a:schemeClr>
              </a:buClr>
              <a:buSzPct val="100000"/>
              <a:buFont typeface="Arial" charset="0"/>
              <a:buChar char="•"/>
            </a:pP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Сложность принятия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рационального решения в условиях стресса</a:t>
            </a:r>
          </a:p>
          <a:p>
            <a:pPr marL="465750" lvl="4" indent="-285750">
              <a:lnSpc>
                <a:spcPts val="2000"/>
              </a:lnSpc>
              <a:spcAft>
                <a:spcPts val="100"/>
              </a:spcAft>
              <a:buClr>
                <a:schemeClr val="accent2">
                  <a:lumMod val="50000"/>
                </a:schemeClr>
              </a:buClr>
              <a:buSzPct val="100000"/>
              <a:buFont typeface="Arial" charset="0"/>
              <a:buChar char="•"/>
            </a:pP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Предубеждение о доступности финансовых услуг и продуктов только 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для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богатых</a:t>
            </a:r>
            <a:endParaRPr lang="ru-RU" sz="1800" cap="none" baseline="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8764" y="4009506"/>
            <a:ext cx="404046" cy="35390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0" y="0"/>
            <a:ext cx="179512" cy="5143500"/>
          </a:xfrm>
          <a:prstGeom prst="rect">
            <a:avLst/>
          </a:prstGeom>
          <a:solidFill>
            <a:srgbClr val="1E9A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24854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755576" y="699542"/>
            <a:ext cx="4460985" cy="331236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58442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500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Если нужны деньги</a:t>
            </a:r>
            <a:endParaRPr lang="ru-RU" sz="40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593" y="0"/>
            <a:ext cx="3639407" cy="51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004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2"/>
          <p:cNvSpPr txBox="1">
            <a:spLocks/>
          </p:cNvSpPr>
          <p:nvPr/>
        </p:nvSpPr>
        <p:spPr>
          <a:xfrm>
            <a:off x="539552" y="280838"/>
            <a:ext cx="7992888" cy="5627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buNone/>
            </a:pP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Источники и 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способы привлечения 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средств </a:t>
            </a: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2574268" y="3507854"/>
            <a:ext cx="6102187" cy="1152128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300"/>
              </a:spcBef>
              <a:buClr>
                <a:schemeClr val="accent2">
                  <a:lumMod val="50000"/>
                </a:schemeClr>
              </a:buClr>
              <a:buNone/>
            </a:pP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Банки 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Clr>
                <a:schemeClr val="accent2">
                  <a:lumMod val="50000"/>
                </a:schemeClr>
              </a:buClr>
              <a:buNone/>
            </a:pP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Микрофинансовые организации (МФО) 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Clr>
                <a:schemeClr val="accent2">
                  <a:lumMod val="50000"/>
                </a:schemeClr>
              </a:buClr>
              <a:buNone/>
            </a:pP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Ломбарды</a:t>
            </a:r>
          </a:p>
          <a:p>
            <a:pPr marL="0" lvl="2" indent="0">
              <a:lnSpc>
                <a:spcPct val="100000"/>
              </a:lnSpc>
              <a:spcBef>
                <a:spcPts val="300"/>
              </a:spcBef>
              <a:buClr>
                <a:schemeClr val="accent2">
                  <a:lumMod val="50000"/>
                </a:schemeClr>
              </a:buClr>
              <a:buSzPct val="100000"/>
              <a:buNone/>
            </a:pP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Кредитные потребительские кооперативы (КПК)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2195736" y="1059582"/>
            <a:ext cx="0" cy="2016224"/>
          </a:xfrm>
          <a:prstGeom prst="line">
            <a:avLst/>
          </a:prstGeom>
          <a:ln w="19050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2195736" y="3454339"/>
            <a:ext cx="0" cy="1205643"/>
          </a:xfrm>
          <a:prstGeom prst="line">
            <a:avLst/>
          </a:prstGeom>
          <a:ln w="19050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574268" y="987574"/>
            <a:ext cx="6390220" cy="223224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300"/>
              </a:spcAft>
              <a:buClr>
                <a:schemeClr val="accent2">
                  <a:lumMod val="50000"/>
                </a:schemeClr>
              </a:buClr>
            </a:pP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Оптимизация активов и пассивов, доходов и 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расходов: </a:t>
            </a:r>
            <a:endParaRPr lang="ru-RU" sz="18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252000" lvl="2" indent="-252000">
              <a:lnSpc>
                <a:spcPts val="1800"/>
              </a:lnSpc>
              <a:spcAft>
                <a:spcPts val="300"/>
              </a:spcAft>
              <a:buClr>
                <a:schemeClr val="tx1">
                  <a:lumMod val="50000"/>
                </a:schemeClr>
              </a:buClr>
              <a:buFont typeface="Arial" panose="020B0604020202020204" pitchFamily="34" charset="0"/>
              <a:buChar char="–"/>
            </a:pP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 Light" panose="020F0302020204030204" pitchFamily="34" charset="0"/>
              </a:rPr>
              <a:t>сокращение расходов</a:t>
            </a:r>
          </a:p>
          <a:p>
            <a:pPr marL="252000" lvl="2" indent="-252000">
              <a:lnSpc>
                <a:spcPts val="1800"/>
              </a:lnSpc>
              <a:spcAft>
                <a:spcPts val="300"/>
              </a:spcAft>
              <a:buClr>
                <a:schemeClr val="tx1">
                  <a:lumMod val="50000"/>
                </a:schemeClr>
              </a:buClr>
              <a:buFont typeface="Arial" panose="020B0604020202020204" pitchFamily="34" charset="0"/>
              <a:buChar char="–"/>
            </a:pP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 Light" panose="020F0302020204030204" pitchFamily="34" charset="0"/>
              </a:rPr>
              <a:t>избавление от ненужного имущества (пассивов)</a:t>
            </a:r>
          </a:p>
          <a:p>
            <a:pPr marL="252000" lvl="2" indent="-252000">
              <a:lnSpc>
                <a:spcPts val="1800"/>
              </a:lnSpc>
              <a:spcAft>
                <a:spcPts val="300"/>
              </a:spcAft>
              <a:buClr>
                <a:schemeClr val="tx1">
                  <a:lumMod val="50000"/>
                </a:schemeClr>
              </a:buClr>
              <a:buFont typeface="Arial" panose="020B0604020202020204" pitchFamily="34" charset="0"/>
              <a:buChar char="–"/>
            </a:pP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 Light" panose="020F0302020204030204" pitchFamily="34" charset="0"/>
              </a:rPr>
              <a:t>поиск более высокооплачиваемой работы, источников дополнительного заработка</a:t>
            </a:r>
          </a:p>
          <a:p>
            <a:pPr marL="252000" lvl="2" indent="-252000">
              <a:lnSpc>
                <a:spcPts val="1800"/>
              </a:lnSpc>
              <a:spcAft>
                <a:spcPts val="300"/>
              </a:spcAft>
              <a:buClr>
                <a:schemeClr val="tx1">
                  <a:lumMod val="50000"/>
                </a:schemeClr>
              </a:buClr>
              <a:buFont typeface="Arial" panose="020B0604020202020204" pitchFamily="34" charset="0"/>
              <a:buChar char="–"/>
            </a:pP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 Light" panose="020F0302020204030204" pitchFamily="34" charset="0"/>
              </a:rPr>
              <a:t>использование господдержки, в т.ч. получение налоговых вычетов</a:t>
            </a:r>
          </a:p>
          <a:p>
            <a:pPr marL="252000" lvl="2" indent="-252000">
              <a:lnSpc>
                <a:spcPts val="1800"/>
              </a:lnSpc>
              <a:buClr>
                <a:schemeClr val="tx1">
                  <a:lumMod val="50000"/>
                </a:schemeClr>
              </a:buClr>
              <a:buFont typeface="Arial" panose="020B0604020202020204" pitchFamily="34" charset="0"/>
              <a:buChar char="–"/>
            </a:pP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 Light" panose="020F0302020204030204" pitchFamily="34" charset="0"/>
              </a:rPr>
              <a:t>реструктуризация долгов</a:t>
            </a:r>
            <a:endParaRPr lang="en-US" sz="18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435846"/>
            <a:ext cx="1224136" cy="12241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11" y="1000916"/>
            <a:ext cx="1210793" cy="121079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0" y="0"/>
            <a:ext cx="179512" cy="5143500"/>
          </a:xfrm>
          <a:prstGeom prst="rect">
            <a:avLst/>
          </a:prstGeom>
          <a:solidFill>
            <a:srgbClr val="1E9A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5277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64502" y="1024072"/>
            <a:ext cx="6768752" cy="42314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Bef>
                <a:spcPts val="1400"/>
              </a:spcBef>
              <a:spcAft>
                <a:spcPts val="600"/>
              </a:spcAft>
            </a:pP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Обеспечение финансовой и ценовой стабильности </a:t>
            </a:r>
            <a:endParaRPr lang="ru-RU" sz="18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8" name="Объект 2"/>
          <p:cNvSpPr>
            <a:spLocks noGrp="1"/>
          </p:cNvSpPr>
          <p:nvPr>
            <p:ph idx="1"/>
          </p:nvPr>
        </p:nvSpPr>
        <p:spPr>
          <a:xfrm>
            <a:off x="863640" y="293132"/>
            <a:ext cx="1944216" cy="598357"/>
          </a:xfrm>
        </p:spPr>
        <p:txBody>
          <a:bodyPr>
            <a:no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</a:rPr>
              <a:t>Миссия </a:t>
            </a:r>
            <a:endParaRPr lang="en-US" sz="3000" dirty="0">
              <a:solidFill>
                <a:schemeClr val="accent2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863640" y="2228366"/>
            <a:ext cx="2088232" cy="59835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</a:rPr>
              <a:t>Цели</a:t>
            </a:r>
            <a:endParaRPr lang="ru-RU" sz="3000" dirty="0">
              <a:solidFill>
                <a:schemeClr val="accent2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83720" y="2804430"/>
            <a:ext cx="2971546" cy="21602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Bef>
                <a:spcPts val="600"/>
              </a:spcBef>
              <a:spcAft>
                <a:spcPts val="900"/>
              </a:spcAft>
            </a:pP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Ценовая стабильность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Обеспечение устойчивости финансового рынка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Доступность финансовых продуктов для населения </a:t>
            </a:r>
            <a:b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и бизнеса</a:t>
            </a:r>
            <a:endParaRPr lang="ru-RU" sz="18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48" y="1539561"/>
            <a:ext cx="468000" cy="46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48" y="891489"/>
            <a:ext cx="468000" cy="46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64" y="3346656"/>
            <a:ext cx="432000" cy="432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564502" y="1605852"/>
            <a:ext cx="6768752" cy="42314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Bef>
                <a:spcPts val="600"/>
              </a:spcBef>
            </a:pP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Содействие развитию конкурентоспособного финансового 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рынка</a:t>
            </a:r>
            <a:endParaRPr lang="ru-RU" sz="18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72152" y="2804430"/>
            <a:ext cx="2467490" cy="18002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Развитие национальной платежной системы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Развитие технологий </a:t>
            </a:r>
            <a:b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и поддержка инноваций </a:t>
            </a:r>
            <a:b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на финансовом рынке</a:t>
            </a:r>
            <a:endParaRPr lang="ru-RU" sz="18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64" y="3960842"/>
            <a:ext cx="432000" cy="43200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64" y="2804430"/>
            <a:ext cx="432000" cy="43200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088" y="3488530"/>
            <a:ext cx="432000" cy="4320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088" y="2804430"/>
            <a:ext cx="432000" cy="43200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0" y="0"/>
            <a:ext cx="179512" cy="5143500"/>
          </a:xfrm>
          <a:prstGeom prst="rect">
            <a:avLst/>
          </a:prstGeom>
          <a:solidFill>
            <a:srgbClr val="1E9A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373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Объект 2"/>
          <p:cNvSpPr txBox="1">
            <a:spLocks/>
          </p:cNvSpPr>
          <p:nvPr/>
        </p:nvSpPr>
        <p:spPr>
          <a:xfrm>
            <a:off x="568801" y="915566"/>
            <a:ext cx="5039525" cy="3960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buNone/>
            </a:pP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Социальные налоговые вычеты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23935" y="4155926"/>
            <a:ext cx="7245305" cy="82856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 Light" charset="0"/>
                <a:cs typeface="Calibri Light" charset="0"/>
              </a:rPr>
              <a:t>Налоговые вычеты применяются только в отношении доходов, облагаемых по ставке 13%.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9552" y="2897958"/>
            <a:ext cx="1894025" cy="8259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Обучение</a:t>
            </a:r>
            <a:br>
              <a:rPr lang="ru-RU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</a:br>
            <a:endParaRPr lang="ru-RU" sz="16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89922" y="2897958"/>
            <a:ext cx="1694046" cy="4089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defRPr>
                <a:solidFill>
                  <a:srgbClr val="990000"/>
                </a:solidFill>
              </a:defRPr>
            </a:lvl1pPr>
          </a:lstStyle>
          <a:p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Лечение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574067" y="2897958"/>
            <a:ext cx="1582109" cy="62427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defRPr>
                <a:solidFill>
                  <a:srgbClr val="990000"/>
                </a:solidFill>
              </a:defRPr>
            </a:lvl1pPr>
          </a:lstStyle>
          <a:p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Покупка лекарств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516216" y="2897957"/>
            <a:ext cx="1944216" cy="94509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defRPr>
                <a:solidFill>
                  <a:srgbClr val="990000"/>
                </a:solidFill>
              </a:defRPr>
            </a:lvl1pPr>
          </a:lstStyle>
          <a:p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Дополнительные взносы </a:t>
            </a:r>
            <a:b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на накопительную часть пенсии</a:t>
            </a:r>
            <a:endParaRPr lang="ru-RU" sz="16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161" y="1970846"/>
            <a:ext cx="499485" cy="712973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953" y="1776918"/>
            <a:ext cx="949983" cy="94998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19" y="1771671"/>
            <a:ext cx="1070810" cy="986616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75" y="1419622"/>
            <a:ext cx="1620000" cy="1620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568" y="4155926"/>
            <a:ext cx="404046" cy="353909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0" y="0"/>
            <a:ext cx="179512" cy="5143500"/>
          </a:xfrm>
          <a:prstGeom prst="rect">
            <a:avLst/>
          </a:prstGeom>
          <a:solidFill>
            <a:srgbClr val="1E9A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539552" y="280838"/>
            <a:ext cx="7992888" cy="4320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buNone/>
            </a:pP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Использование государственной 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поддержки</a:t>
            </a:r>
            <a:endParaRPr lang="ru-RU" sz="32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808974"/>
      </p:ext>
    </p:extLst>
  </p:cSld>
  <p:clrMapOvr>
    <a:masterClrMapping/>
  </p:clrMapOvr>
  <p:transition spd="slow">
    <p:push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45009"/>
            <a:ext cx="950104" cy="468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46702" y="2613124"/>
            <a:ext cx="1894025" cy="83099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Продажа 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недвижимости </a:t>
            </a:r>
            <a:endParaRPr lang="ru-RU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(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в 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собственности более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3 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лет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)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endParaRPr lang="ru-RU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28021" y="2613124"/>
            <a:ext cx="1760003" cy="62324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defRPr>
                <a:solidFill>
                  <a:srgbClr val="990000"/>
                </a:solidFill>
              </a:defRPr>
            </a:lvl1pPr>
          </a:lstStyle>
          <a:p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Покупка или строительство</a:t>
            </a:r>
          </a:p>
          <a:p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жилья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76056" y="2613124"/>
            <a:ext cx="1800200" cy="103874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defRPr>
                <a:solidFill>
                  <a:srgbClr val="990000"/>
                </a:solidFill>
              </a:defRPr>
            </a:lvl1pPr>
          </a:lstStyle>
          <a:p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Погашение %</a:t>
            </a:r>
            <a:br>
              <a:rPr lang="ru-RU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по кредитам</a:t>
            </a:r>
            <a:br>
              <a:rPr lang="ru-RU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на покупку </a:t>
            </a:r>
          </a:p>
          <a:p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и строительство </a:t>
            </a:r>
          </a:p>
          <a:p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жилья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48264" y="2613124"/>
            <a:ext cx="1728192" cy="103874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defRPr>
                <a:solidFill>
                  <a:srgbClr val="990000"/>
                </a:solidFill>
              </a:defRPr>
            </a:lvl1pPr>
          </a:lstStyle>
          <a:p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Изъятие</a:t>
            </a:r>
          </a:p>
          <a:p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имущества 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для 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государственных </a:t>
            </a:r>
            <a:br>
              <a:rPr lang="ru-RU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и муниципальных нужд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187624" y="4011910"/>
            <a:ext cx="7560840" cy="7918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200"/>
              </a:spcAft>
              <a:buClr>
                <a:schemeClr val="accent2">
                  <a:lumMod val="50000"/>
                </a:schemeClr>
              </a:buClr>
            </a:pP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Налоговые вычеты при покупке/строительстве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жилья и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погашении процентов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по кредитам на эти цели предоставляются налогоплательщику только один раз в жизни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.</a:t>
            </a:r>
            <a:endParaRPr lang="ru-RU" sz="18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468" y="1864808"/>
            <a:ext cx="707199" cy="612000"/>
          </a:xfrm>
          <a:prstGeom prst="rect">
            <a:avLst/>
          </a:prstGeom>
        </p:spPr>
      </p:pic>
      <p:sp>
        <p:nvSpPr>
          <p:cNvPr id="8" name="Равнобедренный треугольник 7"/>
          <p:cNvSpPr/>
          <p:nvPr/>
        </p:nvSpPr>
        <p:spPr>
          <a:xfrm rot="5400000">
            <a:off x="1513560" y="2104235"/>
            <a:ext cx="594039" cy="144016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1560" y="4011910"/>
            <a:ext cx="404046" cy="353909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138140" y="1851670"/>
            <a:ext cx="1560738" cy="621593"/>
            <a:chOff x="3007067" y="1779558"/>
            <a:chExt cx="1560738" cy="621593"/>
          </a:xfrm>
        </p:grpSpPr>
        <p:sp>
          <p:nvSpPr>
            <p:cNvPr id="44" name="Равнобедренный треугольник 43"/>
            <p:cNvSpPr/>
            <p:nvPr/>
          </p:nvSpPr>
          <p:spPr>
            <a:xfrm rot="5400000">
              <a:off x="3529784" y="2032124"/>
              <a:ext cx="594039" cy="144016"/>
            </a:xfrm>
            <a:prstGeom prst="triangl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7067" y="1779558"/>
              <a:ext cx="707199" cy="612000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6871" y="1851566"/>
              <a:ext cx="630934" cy="504000"/>
            </a:xfrm>
            <a:prstGeom prst="rect">
              <a:avLst/>
            </a:prstGeom>
          </p:spPr>
        </p:pic>
      </p:grpSp>
      <p:pic>
        <p:nvPicPr>
          <p:cNvPr id="42" name="Рисунок 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695" y="1923838"/>
            <a:ext cx="930461" cy="503999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185" y="1707758"/>
            <a:ext cx="1036238" cy="900000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0" y="0"/>
            <a:ext cx="179512" cy="5143500"/>
          </a:xfrm>
          <a:prstGeom prst="rect">
            <a:avLst/>
          </a:prstGeom>
          <a:solidFill>
            <a:srgbClr val="1E9A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Объект 2"/>
          <p:cNvSpPr txBox="1">
            <a:spLocks/>
          </p:cNvSpPr>
          <p:nvPr/>
        </p:nvSpPr>
        <p:spPr>
          <a:xfrm>
            <a:off x="539552" y="280838"/>
            <a:ext cx="7992888" cy="4320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buNone/>
            </a:pP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Использование государственной 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поддержки</a:t>
            </a:r>
            <a:endParaRPr lang="ru-RU" sz="32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1" name="Объект 2"/>
          <p:cNvSpPr txBox="1">
            <a:spLocks/>
          </p:cNvSpPr>
          <p:nvPr/>
        </p:nvSpPr>
        <p:spPr>
          <a:xfrm>
            <a:off x="568801" y="957335"/>
            <a:ext cx="5039525" cy="3960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buNone/>
            </a:pP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Имущественные налоговые вычеты</a:t>
            </a:r>
          </a:p>
        </p:txBody>
      </p:sp>
    </p:spTree>
    <p:extLst>
      <p:ext uri="{BB962C8B-B14F-4D97-AF65-F5344CB8AC3E}">
        <p14:creationId xmlns:p14="http://schemas.microsoft.com/office/powerpoint/2010/main" val="1092706964"/>
      </p:ext>
    </p:extLst>
  </p:cSld>
  <p:clrMapOvr>
    <a:masterClrMapping/>
  </p:clrMapOvr>
  <p:transition spd="slow">
    <p:push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Box 94"/>
          <p:cNvSpPr txBox="1"/>
          <p:nvPr/>
        </p:nvSpPr>
        <p:spPr>
          <a:xfrm>
            <a:off x="593067" y="915566"/>
            <a:ext cx="8443429" cy="38884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252000" indent="-252000">
              <a:spcBef>
                <a:spcPts val="900"/>
              </a:spcBef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Конъюнктура рынка кредитования изменчива</a:t>
            </a:r>
          </a:p>
          <a:p>
            <a:pPr marL="252000" indent="-252000">
              <a:spcBef>
                <a:spcPts val="900"/>
              </a:spcBef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Для погашения кредита, взятого несколько лет назад под процент, существенно превышающий 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уровень текущих рыночных предложений, можно взять новый кредит на более выгодных условиях</a:t>
            </a:r>
          </a:p>
          <a:p>
            <a:pPr marL="252000" indent="-252000">
              <a:spcBef>
                <a:spcPts val="900"/>
              </a:spcBef>
              <a:spcAft>
                <a:spcPts val="150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Таким образом возможно сократить срок выплаты основного долга</a:t>
            </a:r>
            <a:b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</a:br>
            <a:endParaRPr lang="ru-RU" sz="18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252000" indent="-252000">
              <a:spcBef>
                <a:spcPts val="900"/>
              </a:spcBef>
              <a:spcAft>
                <a:spcPts val="60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endParaRPr lang="ru-RU" sz="18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252000" indent="-252000">
              <a:spcBef>
                <a:spcPts val="900"/>
              </a:spcBef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Либо уменьшить размеры ежемесячных платежей.</a:t>
            </a:r>
            <a:endParaRPr lang="ru-RU" sz="1800" cap="none" baseline="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2" name="Объект 2"/>
          <p:cNvSpPr txBox="1">
            <a:spLocks/>
          </p:cNvSpPr>
          <p:nvPr/>
        </p:nvSpPr>
        <p:spPr>
          <a:xfrm>
            <a:off x="539553" y="267494"/>
            <a:ext cx="7450742" cy="3960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buNone/>
            </a:pP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Реструктуризация долгов</a:t>
            </a:r>
          </a:p>
        </p:txBody>
      </p:sp>
      <p:pic>
        <p:nvPicPr>
          <p:cNvPr id="175" name="Рисунок 17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56" y="2703839"/>
            <a:ext cx="612000" cy="612000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823182" y="4071992"/>
            <a:ext cx="2736000" cy="612000"/>
            <a:chOff x="1547664" y="3939902"/>
            <a:chExt cx="2751506" cy="631375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64" y="3939902"/>
              <a:ext cx="469617" cy="631375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8136" y="3939902"/>
              <a:ext cx="469617" cy="631375"/>
            </a:xfrm>
            <a:prstGeom prst="rect">
              <a:avLst/>
            </a:prstGeom>
          </p:spPr>
        </p:pic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8608" y="3939902"/>
              <a:ext cx="469617" cy="631375"/>
            </a:xfrm>
            <a:prstGeom prst="rect">
              <a:avLst/>
            </a:prstGeom>
          </p:spPr>
        </p:pic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9080" y="3939902"/>
              <a:ext cx="469617" cy="631375"/>
            </a:xfrm>
            <a:prstGeom prst="rect">
              <a:avLst/>
            </a:prstGeom>
          </p:spPr>
        </p:pic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553" y="3939902"/>
              <a:ext cx="469617" cy="631375"/>
            </a:xfrm>
            <a:prstGeom prst="rect">
              <a:avLst/>
            </a:prstGeom>
          </p:spPr>
        </p:pic>
      </p:grpSp>
      <p:grpSp>
        <p:nvGrpSpPr>
          <p:cNvPr id="14" name="Группа 13"/>
          <p:cNvGrpSpPr/>
          <p:nvPr/>
        </p:nvGrpSpPr>
        <p:grpSpPr>
          <a:xfrm>
            <a:off x="4085756" y="4251992"/>
            <a:ext cx="2700000" cy="432000"/>
            <a:chOff x="5072219" y="4106877"/>
            <a:chExt cx="2740141" cy="46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2219" y="4106877"/>
              <a:ext cx="500925" cy="464400"/>
            </a:xfrm>
            <a:prstGeom prst="rect">
              <a:avLst/>
            </a:prstGeom>
          </p:spPr>
        </p:pic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2023" y="4106877"/>
              <a:ext cx="500925" cy="464400"/>
            </a:xfrm>
            <a:prstGeom prst="rect">
              <a:avLst/>
            </a:prstGeom>
          </p:spPr>
        </p:pic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1827" y="4106877"/>
              <a:ext cx="500925" cy="464400"/>
            </a:xfrm>
            <a:prstGeom prst="rect">
              <a:avLst/>
            </a:prstGeom>
          </p:spPr>
        </p:pic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1631" y="4106877"/>
              <a:ext cx="500925" cy="464400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1435" y="4106877"/>
              <a:ext cx="500925" cy="464400"/>
            </a:xfrm>
            <a:prstGeom prst="rect">
              <a:avLst/>
            </a:prstGeom>
          </p:spPr>
        </p:pic>
      </p:grpSp>
      <p:pic>
        <p:nvPicPr>
          <p:cNvPr id="73" name="Рисунок 7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820" y="2703839"/>
            <a:ext cx="612000" cy="612000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236" y="2703839"/>
            <a:ext cx="612000" cy="612000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652" y="2703839"/>
            <a:ext cx="612000" cy="612000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329" y="2703839"/>
            <a:ext cx="612000" cy="612000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502" y="2703839"/>
            <a:ext cx="612000" cy="612000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675" y="2703839"/>
            <a:ext cx="612000" cy="612000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847" y="2703839"/>
            <a:ext cx="612000" cy="612000"/>
          </a:xfrm>
          <a:prstGeom prst="rect">
            <a:avLst/>
          </a:prstGeom>
        </p:spPr>
      </p:pic>
      <p:sp>
        <p:nvSpPr>
          <p:cNvPr id="17" name="Равнобедренный треугольник 16"/>
          <p:cNvSpPr/>
          <p:nvPr/>
        </p:nvSpPr>
        <p:spPr>
          <a:xfrm rot="5400000">
            <a:off x="3500803" y="2887197"/>
            <a:ext cx="707997" cy="245285"/>
          </a:xfrm>
          <a:prstGeom prst="triangle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3" name="Равнобедренный треугольник 82"/>
          <p:cNvSpPr/>
          <p:nvPr/>
        </p:nvSpPr>
        <p:spPr>
          <a:xfrm rot="5400000">
            <a:off x="3500803" y="4255349"/>
            <a:ext cx="707997" cy="245285"/>
          </a:xfrm>
          <a:prstGeom prst="triangle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179512" cy="5143500"/>
          </a:xfrm>
          <a:prstGeom prst="rect">
            <a:avLst/>
          </a:prstGeom>
          <a:solidFill>
            <a:srgbClr val="1E9A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94673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771550"/>
            <a:ext cx="8208912" cy="792088"/>
          </a:xfrm>
        </p:spPr>
        <p:txBody>
          <a:bodyPr>
            <a:no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buClr>
                <a:schemeClr val="accent2">
                  <a:lumMod val="50000"/>
                </a:schemeClr>
              </a:buClr>
              <a:buNone/>
            </a:pP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Сумма 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денег, предоставляемая кредитором взаймы заёмщику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на 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установленный срок 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и 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под определённый процент</a:t>
            </a:r>
          </a:p>
        </p:txBody>
      </p:sp>
      <p:sp>
        <p:nvSpPr>
          <p:cNvPr id="23" name="Объект 2"/>
          <p:cNvSpPr txBox="1">
            <a:spLocks/>
          </p:cNvSpPr>
          <p:nvPr/>
        </p:nvSpPr>
        <p:spPr>
          <a:xfrm>
            <a:off x="539552" y="231490"/>
            <a:ext cx="2645803" cy="3960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buNone/>
            </a:pP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Кредит (заём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)</a:t>
            </a:r>
            <a:endParaRPr lang="ru-RU" sz="32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15617" y="4362479"/>
            <a:ext cx="7488831" cy="51352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Обязательно проверьте наличие у организации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лицензии или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записи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в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государственных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реестрах.</a:t>
            </a:r>
            <a:endParaRPr lang="ru-RU" sz="18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9552" y="4362479"/>
            <a:ext cx="404046" cy="353909"/>
          </a:xfrm>
          <a:prstGeom prst="rect">
            <a:avLst/>
          </a:prstGeom>
        </p:spPr>
      </p:pic>
      <p:sp>
        <p:nvSpPr>
          <p:cNvPr id="31" name="Объект 2"/>
          <p:cNvSpPr txBox="1">
            <a:spLocks/>
          </p:cNvSpPr>
          <p:nvPr/>
        </p:nvSpPr>
        <p:spPr>
          <a:xfrm>
            <a:off x="539552" y="1698653"/>
            <a:ext cx="5616624" cy="4410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Принципы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кредитования</a:t>
            </a:r>
          </a:p>
        </p:txBody>
      </p:sp>
      <p:grpSp>
        <p:nvGrpSpPr>
          <p:cNvPr id="4" name="Группа 3"/>
          <p:cNvGrpSpPr>
            <a:grpSpLocks noChangeAspect="1"/>
          </p:cNvGrpSpPr>
          <p:nvPr/>
        </p:nvGrpSpPr>
        <p:grpSpPr>
          <a:xfrm>
            <a:off x="611560" y="2113853"/>
            <a:ext cx="8058461" cy="758342"/>
            <a:chOff x="691191" y="2211626"/>
            <a:chExt cx="6887565" cy="648156"/>
          </a:xfrm>
        </p:grpSpPr>
        <p:grpSp>
          <p:nvGrpSpPr>
            <p:cNvPr id="6" name="Группа 5"/>
            <p:cNvGrpSpPr>
              <a:grpSpLocks noChangeAspect="1"/>
            </p:cNvGrpSpPr>
            <p:nvPr/>
          </p:nvGrpSpPr>
          <p:grpSpPr>
            <a:xfrm>
              <a:off x="3153793" y="2316174"/>
              <a:ext cx="2282303" cy="453600"/>
              <a:chOff x="1423596" y="3786067"/>
              <a:chExt cx="2535891" cy="504000"/>
            </a:xfrm>
          </p:grpSpPr>
          <p:sp>
            <p:nvSpPr>
              <p:cNvPr id="19" name="Скругленный прямоугольник 18"/>
              <p:cNvSpPr/>
              <p:nvPr/>
            </p:nvSpPr>
            <p:spPr>
              <a:xfrm>
                <a:off x="1961488" y="3899601"/>
                <a:ext cx="1997999" cy="324036"/>
              </a:xfrm>
              <a:prstGeom prst="roundRect">
                <a:avLst/>
              </a:prstGeom>
              <a:ln w="1905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77925" tIns="38963" rIns="77925" bIns="38963" rtlCol="0" anchor="ctr"/>
              <a:lstStyle/>
              <a:p>
                <a:r>
                  <a:rPr lang="ru-RU" sz="1800" dirty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</a:rPr>
                  <a:t>Возвратность</a:t>
                </a:r>
              </a:p>
            </p:txBody>
          </p:sp>
          <p:pic>
            <p:nvPicPr>
              <p:cNvPr id="32" name="Рисунок 3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23596" y="3786067"/>
                <a:ext cx="500499" cy="504000"/>
              </a:xfrm>
              <a:prstGeom prst="rect">
                <a:avLst/>
              </a:prstGeom>
            </p:spPr>
          </p:pic>
        </p:grpSp>
        <p:grpSp>
          <p:nvGrpSpPr>
            <p:cNvPr id="7" name="Группа 6"/>
            <p:cNvGrpSpPr>
              <a:grpSpLocks noChangeAspect="1"/>
            </p:cNvGrpSpPr>
            <p:nvPr/>
          </p:nvGrpSpPr>
          <p:grpSpPr>
            <a:xfrm>
              <a:off x="5775244" y="2211626"/>
              <a:ext cx="1803512" cy="576000"/>
              <a:chOff x="1417645" y="4657997"/>
              <a:chExt cx="2003901" cy="640000"/>
            </a:xfrm>
          </p:grpSpPr>
          <p:sp>
            <p:nvSpPr>
              <p:cNvPr id="30" name="Скругленный прямоугольник 29"/>
              <p:cNvSpPr/>
              <p:nvPr/>
            </p:nvSpPr>
            <p:spPr>
              <a:xfrm>
                <a:off x="2000920" y="4887695"/>
                <a:ext cx="1420626" cy="324036"/>
              </a:xfrm>
              <a:prstGeom prst="roundRect">
                <a:avLst/>
              </a:prstGeom>
              <a:ln w="1905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77925" tIns="38963" rIns="77925" bIns="38963" rtlCol="0" anchor="ctr"/>
              <a:lstStyle/>
              <a:p>
                <a:r>
                  <a:rPr lang="ru-RU" sz="1800" dirty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</a:rPr>
                  <a:t>Срочность</a:t>
                </a:r>
              </a:p>
            </p:txBody>
          </p:sp>
          <p:pic>
            <p:nvPicPr>
              <p:cNvPr id="33" name="Рисунок 3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17645" y="4657997"/>
                <a:ext cx="512890" cy="640000"/>
              </a:xfrm>
              <a:prstGeom prst="rect">
                <a:avLst/>
              </a:prstGeom>
            </p:spPr>
          </p:pic>
        </p:grpSp>
        <p:grpSp>
          <p:nvGrpSpPr>
            <p:cNvPr id="5" name="Группа 4"/>
            <p:cNvGrpSpPr>
              <a:grpSpLocks noChangeAspect="1"/>
            </p:cNvGrpSpPr>
            <p:nvPr/>
          </p:nvGrpSpPr>
          <p:grpSpPr>
            <a:xfrm>
              <a:off x="691191" y="2244182"/>
              <a:ext cx="2115418" cy="615600"/>
              <a:chOff x="1393686" y="2305962"/>
              <a:chExt cx="2350463" cy="684000"/>
            </a:xfrm>
          </p:grpSpPr>
          <p:sp>
            <p:nvSpPr>
              <p:cNvPr id="29" name="Скругленный прямоугольник 28"/>
              <p:cNvSpPr/>
              <p:nvPr/>
            </p:nvSpPr>
            <p:spPr>
              <a:xfrm>
                <a:off x="2124829" y="2499487"/>
                <a:ext cx="1619320" cy="324036"/>
              </a:xfrm>
              <a:prstGeom prst="roundRect">
                <a:avLst/>
              </a:prstGeom>
              <a:ln w="1905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77925" tIns="38963" rIns="77925" bIns="38963" rtlCol="0" anchor="ctr"/>
              <a:lstStyle/>
              <a:p>
                <a:r>
                  <a:rPr lang="ru-RU" sz="1800" dirty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</a:rPr>
                  <a:t>Платность</a:t>
                </a:r>
              </a:p>
            </p:txBody>
          </p:sp>
          <p:pic>
            <p:nvPicPr>
              <p:cNvPr id="34" name="Рисунок 3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93686" y="2305962"/>
                <a:ext cx="684000" cy="684000"/>
              </a:xfrm>
              <a:prstGeom prst="rect">
                <a:avLst/>
              </a:prstGeom>
            </p:spPr>
          </p:pic>
        </p:grpSp>
      </p:grpSp>
      <p:sp>
        <p:nvSpPr>
          <p:cNvPr id="20" name="Прямоугольник 19"/>
          <p:cNvSpPr/>
          <p:nvPr/>
        </p:nvSpPr>
        <p:spPr>
          <a:xfrm>
            <a:off x="0" y="0"/>
            <a:ext cx="179512" cy="5143500"/>
          </a:xfrm>
          <a:prstGeom prst="rect">
            <a:avLst/>
          </a:prstGeom>
          <a:solidFill>
            <a:srgbClr val="1E9A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084292"/>
            <a:ext cx="8136904" cy="128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910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771550"/>
            <a:ext cx="8352928" cy="720080"/>
          </a:xfrm>
        </p:spPr>
        <p:txBody>
          <a:bodyPr>
            <a:no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buClr>
                <a:schemeClr val="accent2">
                  <a:lumMod val="50000"/>
                </a:schemeClr>
              </a:buClr>
              <a:buNone/>
            </a:pP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Это банковские карты для операций за счет средств банка, предоставляемых клиенту в пределах установленного лимита</a:t>
            </a:r>
            <a:endParaRPr lang="ru-RU" sz="20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3" name="Объект 2"/>
          <p:cNvSpPr txBox="1">
            <a:spLocks/>
          </p:cNvSpPr>
          <p:nvPr/>
        </p:nvSpPr>
        <p:spPr>
          <a:xfrm>
            <a:off x="467544" y="231490"/>
            <a:ext cx="4076095" cy="3960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buNone/>
            </a:pP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Кредитные карты</a:t>
            </a:r>
            <a:endParaRPr lang="ru-RU" sz="32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43609" y="4434487"/>
            <a:ext cx="7560839" cy="51352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ts val="2000"/>
              </a:lnSpc>
            </a:pP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Обязательно проверьте наличие у организации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лицензии</a:t>
            </a:r>
            <a:r>
              <a:rPr lang="en-US" sz="18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или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записи </a:t>
            </a:r>
            <a:r>
              <a:rPr lang="en-US" sz="18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8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государственных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реестрах.</a:t>
            </a:r>
            <a:endParaRPr lang="ru-RU" sz="18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7544" y="4371950"/>
            <a:ext cx="404046" cy="353909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1008319" y="1707654"/>
            <a:ext cx="6948057" cy="2438779"/>
            <a:chOff x="611560" y="1635646"/>
            <a:chExt cx="6948057" cy="2438779"/>
          </a:xfrm>
        </p:grpSpPr>
        <p:cxnSp>
          <p:nvCxnSpPr>
            <p:cNvPr id="334" name="Прямая соединительная линия 333"/>
            <p:cNvCxnSpPr/>
            <p:nvPr/>
          </p:nvCxnSpPr>
          <p:spPr>
            <a:xfrm>
              <a:off x="661130" y="3165356"/>
              <a:ext cx="671918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5" name="TextBox 334"/>
            <p:cNvSpPr txBox="1"/>
            <p:nvPr/>
          </p:nvSpPr>
          <p:spPr>
            <a:xfrm>
              <a:off x="941201" y="1635646"/>
              <a:ext cx="2339535" cy="559543"/>
            </a:xfrm>
            <a:prstGeom prst="rect">
              <a:avLst/>
            </a:prstGeom>
            <a:solidFill>
              <a:srgbClr val="1E9AB4"/>
            </a:solidFill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400" cap="none" baseline="0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Отчетный период</a:t>
              </a:r>
            </a:p>
            <a:p>
              <a:pPr algn="ctr">
                <a:lnSpc>
                  <a:spcPct val="90000"/>
                </a:lnSpc>
              </a:pPr>
              <a:r>
                <a:rPr lang="ru-RU" sz="1400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(30 дней)</a:t>
              </a:r>
              <a:r>
                <a:rPr lang="ru-RU" sz="1400" cap="none" baseline="0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 </a:t>
              </a:r>
            </a:p>
          </p:txBody>
        </p:sp>
        <p:sp>
          <p:nvSpPr>
            <p:cNvPr id="336" name="TextBox 335"/>
            <p:cNvSpPr txBox="1"/>
            <p:nvPr/>
          </p:nvSpPr>
          <p:spPr>
            <a:xfrm>
              <a:off x="3302307" y="1635646"/>
              <a:ext cx="1606822" cy="55954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200" cap="none" baseline="0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Период</a:t>
              </a:r>
              <a:r>
                <a:rPr lang="ru-RU" sz="1200" cap="none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 погашения</a:t>
              </a:r>
              <a:endParaRPr lang="ru-RU" sz="1200" cap="none" baseline="0" dirty="0" smtClean="0">
                <a:solidFill>
                  <a:schemeClr val="bg1"/>
                </a:solidFill>
                <a:latin typeface="Calibri" panose="020F0502020204030204" pitchFamily="34" charset="0"/>
              </a:endParaRPr>
            </a:p>
            <a:p>
              <a:pPr algn="ctr">
                <a:lnSpc>
                  <a:spcPct val="90000"/>
                </a:lnSpc>
              </a:pPr>
              <a:r>
                <a:rPr lang="ru-RU" sz="1200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(20 дней)</a:t>
              </a:r>
              <a:r>
                <a:rPr lang="ru-RU" sz="1200" cap="none" baseline="0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 </a:t>
              </a:r>
            </a:p>
          </p:txBody>
        </p:sp>
        <p:sp>
          <p:nvSpPr>
            <p:cNvPr id="338" name="Овал 337"/>
            <p:cNvSpPr/>
            <p:nvPr/>
          </p:nvSpPr>
          <p:spPr>
            <a:xfrm>
              <a:off x="869201" y="3093356"/>
              <a:ext cx="144000" cy="144000"/>
            </a:xfrm>
            <a:prstGeom prst="ellipse">
              <a:avLst/>
            </a:prstGeom>
            <a:solidFill>
              <a:srgbClr val="1E9A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339" name="Прямая соединительная линия 338"/>
            <p:cNvCxnSpPr/>
            <p:nvPr/>
          </p:nvCxnSpPr>
          <p:spPr>
            <a:xfrm>
              <a:off x="941201" y="2187611"/>
              <a:ext cx="0" cy="9092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Прямая соединительная линия 341"/>
            <p:cNvCxnSpPr/>
            <p:nvPr/>
          </p:nvCxnSpPr>
          <p:spPr>
            <a:xfrm rot="10800000">
              <a:off x="1478120" y="3226266"/>
              <a:ext cx="0" cy="7640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Прямая соединительная линия 344"/>
            <p:cNvCxnSpPr/>
            <p:nvPr/>
          </p:nvCxnSpPr>
          <p:spPr>
            <a:xfrm>
              <a:off x="3302307" y="2195189"/>
              <a:ext cx="0" cy="9092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7" name="Овал 346"/>
            <p:cNvSpPr/>
            <p:nvPr/>
          </p:nvSpPr>
          <p:spPr>
            <a:xfrm>
              <a:off x="4828149" y="3093356"/>
              <a:ext cx="144000" cy="1440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348" name="Прямая соединительная линия 347"/>
            <p:cNvCxnSpPr/>
            <p:nvPr/>
          </p:nvCxnSpPr>
          <p:spPr>
            <a:xfrm>
              <a:off x="4900149" y="2195189"/>
              <a:ext cx="0" cy="9092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0" name="Овал 349"/>
            <p:cNvSpPr/>
            <p:nvPr/>
          </p:nvSpPr>
          <p:spPr>
            <a:xfrm>
              <a:off x="7121972" y="3094333"/>
              <a:ext cx="144000" cy="1440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351" name="Прямая соединительная линия 350"/>
            <p:cNvCxnSpPr>
              <a:endCxn id="350" idx="0"/>
            </p:cNvCxnSpPr>
            <p:nvPr/>
          </p:nvCxnSpPr>
          <p:spPr>
            <a:xfrm flipH="1">
              <a:off x="7193972" y="2322753"/>
              <a:ext cx="3717" cy="7715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3" name="Группа 382"/>
            <p:cNvGrpSpPr/>
            <p:nvPr/>
          </p:nvGrpSpPr>
          <p:grpSpPr>
            <a:xfrm>
              <a:off x="5227788" y="3098122"/>
              <a:ext cx="144000" cy="908002"/>
              <a:chOff x="6087838" y="3098122"/>
              <a:chExt cx="144000" cy="908002"/>
            </a:xfrm>
          </p:grpSpPr>
          <p:sp>
            <p:nvSpPr>
              <p:cNvPr id="353" name="Овал 352"/>
              <p:cNvSpPr/>
              <p:nvPr/>
            </p:nvSpPr>
            <p:spPr>
              <a:xfrm rot="10800000">
                <a:off x="6087838" y="3098122"/>
                <a:ext cx="144000" cy="144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cxnSp>
            <p:nvCxnSpPr>
              <p:cNvPr id="354" name="Прямая соединительная линия 353"/>
              <p:cNvCxnSpPr/>
              <p:nvPr/>
            </p:nvCxnSpPr>
            <p:spPr>
              <a:xfrm rot="10800000">
                <a:off x="6159839" y="3242122"/>
                <a:ext cx="0" cy="76400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5" name="TextBox 354"/>
            <p:cNvSpPr txBox="1"/>
            <p:nvPr/>
          </p:nvSpPr>
          <p:spPr>
            <a:xfrm>
              <a:off x="611560" y="3314274"/>
              <a:ext cx="659282" cy="37413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200" cap="none" baseline="0" dirty="0" smtClean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</a:rPr>
                <a:t>Начало периода</a:t>
              </a:r>
            </a:p>
          </p:txBody>
        </p:sp>
        <p:sp>
          <p:nvSpPr>
            <p:cNvPr id="356" name="TextBox 355"/>
            <p:cNvSpPr txBox="1"/>
            <p:nvPr/>
          </p:nvSpPr>
          <p:spPr>
            <a:xfrm>
              <a:off x="2510921" y="3314274"/>
              <a:ext cx="1509800" cy="37413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100" dirty="0" smtClean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</a:rPr>
                <a:t>Дата отчета</a:t>
              </a:r>
              <a:r>
                <a:rPr lang="en-US" sz="1100" dirty="0" smtClean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</a:rPr>
                <a:t>/</a:t>
              </a:r>
            </a:p>
            <a:p>
              <a:pPr algn="ctr">
                <a:lnSpc>
                  <a:spcPct val="90000"/>
                </a:lnSpc>
              </a:pPr>
              <a:r>
                <a:rPr lang="ru-RU" sz="1100" dirty="0" smtClean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</a:rPr>
                <a:t>Начало периода</a:t>
              </a:r>
              <a:endParaRPr lang="ru-RU" sz="1100" cap="none" baseline="0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7" name="TextBox 356"/>
            <p:cNvSpPr txBox="1"/>
            <p:nvPr/>
          </p:nvSpPr>
          <p:spPr>
            <a:xfrm>
              <a:off x="4543639" y="3314274"/>
              <a:ext cx="659282" cy="37413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200" cap="none" baseline="0" dirty="0" smtClean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</a:rPr>
                <a:t>Начало</a:t>
              </a:r>
              <a:r>
                <a:rPr lang="ru-RU" sz="1100" cap="none" baseline="0" dirty="0" smtClean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</a:rPr>
                <a:t> платежа</a:t>
              </a:r>
            </a:p>
          </p:txBody>
        </p:sp>
        <p:sp>
          <p:nvSpPr>
            <p:cNvPr id="358" name="TextBox 357"/>
            <p:cNvSpPr txBox="1"/>
            <p:nvPr/>
          </p:nvSpPr>
          <p:spPr>
            <a:xfrm>
              <a:off x="5371788" y="3314274"/>
              <a:ext cx="648071" cy="37413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200" cap="none" baseline="0" dirty="0" smtClean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</a:rPr>
                <a:t>Дата отчета</a:t>
              </a:r>
            </a:p>
          </p:txBody>
        </p:sp>
        <p:sp>
          <p:nvSpPr>
            <p:cNvPr id="359" name="TextBox 358"/>
            <p:cNvSpPr txBox="1"/>
            <p:nvPr/>
          </p:nvSpPr>
          <p:spPr>
            <a:xfrm>
              <a:off x="6828327" y="3314274"/>
              <a:ext cx="731290" cy="37413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100" cap="none" baseline="0" dirty="0" smtClean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</a:rPr>
                <a:t>Дата </a:t>
              </a:r>
              <a:r>
                <a:rPr lang="ru-RU" sz="1200" cap="none" baseline="0" dirty="0" smtClean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</a:rPr>
                <a:t>платежа</a:t>
              </a:r>
              <a:endParaRPr lang="ru-RU" sz="1100" cap="none" baseline="0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60" name="Скругленный прямоугольник 359"/>
            <p:cNvSpPr/>
            <p:nvPr/>
          </p:nvSpPr>
          <p:spPr>
            <a:xfrm>
              <a:off x="6012161" y="2679788"/>
              <a:ext cx="741692" cy="252000"/>
            </a:xfrm>
            <a:prstGeom prst="roundRect">
              <a:avLst/>
            </a:prstGeom>
            <a:noFill/>
            <a:ln w="12700">
              <a:solidFill>
                <a:srgbClr val="FFC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>
                  <a:solidFill>
                    <a:srgbClr val="FFC000"/>
                  </a:solidFill>
                </a:ln>
              </a:endParaRPr>
            </a:p>
          </p:txBody>
        </p:sp>
        <p:sp>
          <p:nvSpPr>
            <p:cNvPr id="361" name="TextBox 360"/>
            <p:cNvSpPr txBox="1"/>
            <p:nvPr/>
          </p:nvSpPr>
          <p:spPr>
            <a:xfrm>
              <a:off x="6012160" y="2679790"/>
              <a:ext cx="741694" cy="25200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200" cap="none" baseline="0" dirty="0" smtClean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</a:rPr>
                <a:t>25 дней</a:t>
              </a:r>
            </a:p>
          </p:txBody>
        </p:sp>
        <p:sp>
          <p:nvSpPr>
            <p:cNvPr id="362" name="Скругленный прямоугольник 361"/>
            <p:cNvSpPr/>
            <p:nvPr/>
          </p:nvSpPr>
          <p:spPr>
            <a:xfrm>
              <a:off x="1106022" y="3802233"/>
              <a:ext cx="741691" cy="244773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63" name="Скругленный прямоугольник 362"/>
            <p:cNvSpPr/>
            <p:nvPr/>
          </p:nvSpPr>
          <p:spPr>
            <a:xfrm>
              <a:off x="4764121" y="3796296"/>
              <a:ext cx="1071334" cy="27812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rgbClr val="FFC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 w="28575">
                  <a:solidFill>
                    <a:srgbClr val="FFC000"/>
                  </a:solidFill>
                </a:ln>
              </a:endParaRPr>
            </a:p>
          </p:txBody>
        </p:sp>
        <p:sp>
          <p:nvSpPr>
            <p:cNvPr id="364" name="TextBox 363"/>
            <p:cNvSpPr txBox="1"/>
            <p:nvPr/>
          </p:nvSpPr>
          <p:spPr>
            <a:xfrm>
              <a:off x="1106022" y="3802234"/>
              <a:ext cx="741690" cy="244773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200" cap="none" baseline="0" dirty="0" smtClean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</a:rPr>
                <a:t>Покупка</a:t>
              </a:r>
              <a:endParaRPr lang="ru-RU" sz="1100" cap="none" baseline="0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65" name="TextBox 364"/>
            <p:cNvSpPr txBox="1"/>
            <p:nvPr/>
          </p:nvSpPr>
          <p:spPr>
            <a:xfrm>
              <a:off x="4846531" y="3796296"/>
              <a:ext cx="906513" cy="276509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200" cap="none" baseline="0" dirty="0" smtClean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</a:rPr>
                <a:t>Оплата услуг</a:t>
              </a:r>
            </a:p>
          </p:txBody>
        </p:sp>
        <p:grpSp>
          <p:nvGrpSpPr>
            <p:cNvPr id="381" name="Группа 380"/>
            <p:cNvGrpSpPr/>
            <p:nvPr/>
          </p:nvGrpSpPr>
          <p:grpSpPr>
            <a:xfrm>
              <a:off x="5622758" y="2324612"/>
              <a:ext cx="144000" cy="908001"/>
              <a:chOff x="6476443" y="2324612"/>
              <a:chExt cx="144000" cy="908001"/>
            </a:xfrm>
          </p:grpSpPr>
          <p:sp>
            <p:nvSpPr>
              <p:cNvPr id="367" name="Овал 366"/>
              <p:cNvSpPr/>
              <p:nvPr/>
            </p:nvSpPr>
            <p:spPr>
              <a:xfrm>
                <a:off x="6476443" y="3088613"/>
                <a:ext cx="144000" cy="144000"/>
              </a:xfrm>
              <a:prstGeom prst="ellipse">
                <a:avLst/>
              </a:prstGeom>
              <a:solidFill>
                <a:srgbClr val="1E9AB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cxnSp>
            <p:nvCxnSpPr>
              <p:cNvPr id="368" name="Прямая соединительная линия 367"/>
              <p:cNvCxnSpPr>
                <a:endCxn id="367" idx="0"/>
              </p:cNvCxnSpPr>
              <p:nvPr/>
            </p:nvCxnSpPr>
            <p:spPr>
              <a:xfrm flipH="1">
                <a:off x="6548443" y="2324612"/>
                <a:ext cx="2553" cy="76400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9" name="Скругленный прямоугольник 368"/>
            <p:cNvSpPr/>
            <p:nvPr/>
          </p:nvSpPr>
          <p:spPr>
            <a:xfrm>
              <a:off x="2915816" y="2679789"/>
              <a:ext cx="843737" cy="25200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70" name="TextBox 369"/>
            <p:cNvSpPr txBox="1"/>
            <p:nvPr/>
          </p:nvSpPr>
          <p:spPr>
            <a:xfrm>
              <a:off x="2915816" y="2679790"/>
              <a:ext cx="843737" cy="25200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200" cap="none" baseline="0" dirty="0" smtClean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</a:rPr>
                <a:t>45дней</a:t>
              </a:r>
              <a:endParaRPr lang="ru-RU" sz="1100" cap="none" baseline="0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371" name="Прямая со стрелкой 370"/>
            <p:cNvCxnSpPr/>
            <p:nvPr/>
          </p:nvCxnSpPr>
          <p:spPr>
            <a:xfrm>
              <a:off x="5299788" y="3025304"/>
              <a:ext cx="1894184" cy="0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Прямая со стрелкой 371"/>
            <p:cNvCxnSpPr/>
            <p:nvPr/>
          </p:nvCxnSpPr>
          <p:spPr>
            <a:xfrm>
              <a:off x="1467709" y="3025304"/>
              <a:ext cx="3432440" cy="0"/>
            </a:xfrm>
            <a:prstGeom prst="straightConnector1">
              <a:avLst/>
            </a:prstGeom>
            <a:ln w="19050"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3" name="TextBox 372"/>
            <p:cNvSpPr txBox="1"/>
            <p:nvPr/>
          </p:nvSpPr>
          <p:spPr>
            <a:xfrm>
              <a:off x="3302307" y="2235529"/>
              <a:ext cx="2369032" cy="252000"/>
            </a:xfrm>
            <a:prstGeom prst="rect">
              <a:avLst/>
            </a:prstGeom>
            <a:solidFill>
              <a:srgbClr val="1E9AB4"/>
            </a:solidFill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400" cap="none" baseline="0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Отчетный период</a:t>
              </a:r>
            </a:p>
          </p:txBody>
        </p:sp>
        <p:sp>
          <p:nvSpPr>
            <p:cNvPr id="374" name="TextBox 373"/>
            <p:cNvSpPr txBox="1"/>
            <p:nvPr/>
          </p:nvSpPr>
          <p:spPr>
            <a:xfrm>
              <a:off x="5692204" y="2235529"/>
              <a:ext cx="1512000" cy="252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200" cap="none" baseline="0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Период погашения</a:t>
              </a:r>
            </a:p>
          </p:txBody>
        </p:sp>
        <p:sp>
          <p:nvSpPr>
            <p:cNvPr id="344" name="Овал 343"/>
            <p:cNvSpPr/>
            <p:nvPr/>
          </p:nvSpPr>
          <p:spPr>
            <a:xfrm>
              <a:off x="3230307" y="3093356"/>
              <a:ext cx="144000" cy="144000"/>
            </a:xfrm>
            <a:prstGeom prst="ellipse">
              <a:avLst/>
            </a:prstGeom>
            <a:solidFill>
              <a:srgbClr val="1E9A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41" name="Овал 340"/>
            <p:cNvSpPr/>
            <p:nvPr/>
          </p:nvSpPr>
          <p:spPr>
            <a:xfrm rot="10800000">
              <a:off x="1406120" y="3093356"/>
              <a:ext cx="144000" cy="144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0" y="0"/>
            <a:ext cx="179512" cy="5143500"/>
          </a:xfrm>
          <a:prstGeom prst="rect">
            <a:avLst/>
          </a:prstGeom>
          <a:solidFill>
            <a:srgbClr val="1E9A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72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4738268" y="4258124"/>
            <a:ext cx="4154212" cy="61788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ts val="1800"/>
              </a:lnSpc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Обязательно проверьте наличие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у 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организации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лицензии или 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записи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в 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государственных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реестрах.</a:t>
            </a:r>
            <a:endParaRPr lang="ru-RU" sz="16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39764" y="4246177"/>
            <a:ext cx="404046" cy="353909"/>
          </a:xfrm>
          <a:prstGeom prst="rect">
            <a:avLst/>
          </a:prstGeom>
        </p:spPr>
      </p:pic>
      <p:sp>
        <p:nvSpPr>
          <p:cNvPr id="45" name="Объект 2"/>
          <p:cNvSpPr>
            <a:spLocks noGrp="1"/>
          </p:cNvSpPr>
          <p:nvPr>
            <p:ph idx="1"/>
          </p:nvPr>
        </p:nvSpPr>
        <p:spPr>
          <a:xfrm>
            <a:off x="467544" y="771550"/>
            <a:ext cx="8208912" cy="720080"/>
          </a:xfrm>
        </p:spPr>
        <p:txBody>
          <a:bodyPr>
            <a:no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buClr>
                <a:schemeClr val="accent2">
                  <a:lumMod val="50000"/>
                </a:schemeClr>
              </a:buClr>
              <a:buNone/>
            </a:pP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Кэшбэк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 (cash back)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—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возврат на счет части средств при оплате покупок или услуг с помощью карты </a:t>
            </a:r>
            <a:endParaRPr lang="ru-RU" sz="20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54">
            <a:off x="5219398" y="1571284"/>
            <a:ext cx="1045034" cy="673971"/>
          </a:xfrm>
          <a:prstGeom prst="rect">
            <a:avLst/>
          </a:prstGeom>
        </p:spPr>
      </p:pic>
      <p:pic>
        <p:nvPicPr>
          <p:cNvPr id="1026" name="Picture 2" descr="F:\__ЦБ__\преза\_pic_\no-translate-detected_318-4135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86" y="1658291"/>
            <a:ext cx="802615" cy="80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55681" y="1706127"/>
            <a:ext cx="1209734" cy="4000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ru-RU" sz="1400" b="1" cap="none" baseline="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Оформление </a:t>
            </a:r>
          </a:p>
          <a:p>
            <a:pPr>
              <a:lnSpc>
                <a:spcPct val="90000"/>
              </a:lnSpc>
            </a:pPr>
            <a:r>
              <a:rPr lang="ru-RU" sz="14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карты</a:t>
            </a:r>
            <a:endParaRPr lang="ru-RU" sz="1400" b="1" cap="none" baseline="0" dirty="0" smtClean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38383" y="1852286"/>
            <a:ext cx="805490" cy="22682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ru-RU" sz="1400" b="1" cap="none" baseline="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Покупки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00649" y="1706127"/>
            <a:ext cx="1587775" cy="88067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ru-RU" sz="1400" b="1" cap="none" baseline="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Зачисление </a:t>
            </a:r>
            <a:endParaRPr lang="en-US" sz="1400" b="1" cap="none" baseline="0" dirty="0" smtClean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ч</a:t>
            </a:r>
            <a:r>
              <a:rPr lang="ru-RU" sz="1400" b="1" cap="none" baseline="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асти</a:t>
            </a:r>
            <a:r>
              <a:rPr lang="en-US" sz="1400" b="1" cap="none" baseline="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14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стоимости оплаченной покупки</a:t>
            </a:r>
            <a:endParaRPr lang="ru-RU" sz="1400" b="1" cap="none" baseline="0" dirty="0" smtClean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138383" y="2230328"/>
            <a:ext cx="982909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1655681" y="2230328"/>
            <a:ext cx="1209734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9832" y="1570174"/>
            <a:ext cx="855326" cy="83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Группа 24"/>
          <p:cNvGrpSpPr/>
          <p:nvPr/>
        </p:nvGrpSpPr>
        <p:grpSpPr>
          <a:xfrm>
            <a:off x="5824604" y="1872608"/>
            <a:ext cx="749220" cy="749220"/>
            <a:chOff x="6310168" y="1812653"/>
            <a:chExt cx="713543" cy="713543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6588224" y="1868320"/>
              <a:ext cx="288032" cy="2520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9" name="Picture 2" descr="F:\__ЦБ__\преза\_pic_\no-translate-detected_318-41350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0168" y="1812653"/>
              <a:ext cx="713543" cy="713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Объект 2"/>
          <p:cNvSpPr txBox="1">
            <a:spLocks/>
          </p:cNvSpPr>
          <p:nvPr/>
        </p:nvSpPr>
        <p:spPr>
          <a:xfrm>
            <a:off x="4455788" y="3075806"/>
            <a:ext cx="4364684" cy="895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spcBef>
                <a:spcPts val="0"/>
              </a:spcBef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None/>
            </a:pPr>
            <a:r>
              <a:rPr lang="ru-RU" sz="18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Кобрендинг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— современная программа банка и какой-либо компании: скидки </a:t>
            </a: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n-US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или бонусы при оплате услуг компании </a:t>
            </a:r>
            <a:endParaRPr lang="ru-RU" sz="18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5896" y="3144875"/>
            <a:ext cx="684000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589561" y="2789537"/>
            <a:ext cx="2682195" cy="1795498"/>
            <a:chOff x="5346189" y="2936492"/>
            <a:chExt cx="2682195" cy="1795498"/>
          </a:xfrm>
        </p:grpSpPr>
        <p:pic>
          <p:nvPicPr>
            <p:cNvPr id="37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1254533">
              <a:off x="5349705" y="2936492"/>
              <a:ext cx="396000" cy="3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5976156" y="3094891"/>
              <a:ext cx="1296144" cy="287058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ru-RU" sz="1400" b="1" dirty="0" smtClean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</a:rPr>
                <a:t>Авиакомпания</a:t>
              </a:r>
              <a:endParaRPr lang="ru-RU" sz="1200" b="1" cap="none" baseline="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39" name="Picture 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67007" y="3563803"/>
              <a:ext cx="430160" cy="43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5976156" y="3724093"/>
              <a:ext cx="2052228" cy="432048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ru-RU" sz="1400" b="1" dirty="0" smtClean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</a:rPr>
                <a:t>Оператор сотовой связи</a:t>
              </a:r>
              <a:endParaRPr lang="ru-RU" sz="1200" b="1" cap="none" baseline="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976156" y="4299942"/>
              <a:ext cx="1287609" cy="432048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ru-RU" sz="1400" b="1" dirty="0" smtClean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</a:rPr>
                <a:t>Торговая сеть</a:t>
              </a:r>
              <a:endParaRPr lang="ru-RU" sz="1200" b="1" cap="none" baseline="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49" name="Picture 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46189" y="4175011"/>
              <a:ext cx="471797" cy="3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Левая фигурная скобка 4"/>
          <p:cNvSpPr/>
          <p:nvPr/>
        </p:nvSpPr>
        <p:spPr>
          <a:xfrm rot="10800000">
            <a:off x="3195458" y="2787774"/>
            <a:ext cx="224414" cy="1725253"/>
          </a:xfrm>
          <a:prstGeom prst="leftBrace">
            <a:avLst>
              <a:gd name="adj1" fmla="val 100352"/>
              <a:gd name="adj2" fmla="val 50000"/>
            </a:avLst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0"/>
            <a:ext cx="179512" cy="5143500"/>
          </a:xfrm>
          <a:prstGeom prst="rect">
            <a:avLst/>
          </a:prstGeom>
          <a:solidFill>
            <a:srgbClr val="1E9A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Объект 2"/>
          <p:cNvSpPr txBox="1">
            <a:spLocks/>
          </p:cNvSpPr>
          <p:nvPr/>
        </p:nvSpPr>
        <p:spPr>
          <a:xfrm>
            <a:off x="467544" y="231490"/>
            <a:ext cx="4076095" cy="3960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buNone/>
            </a:pP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Кредитные карты</a:t>
            </a:r>
            <a:endParaRPr lang="ru-RU" sz="32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25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бъект 2"/>
          <p:cNvSpPr txBox="1">
            <a:spLocks/>
          </p:cNvSpPr>
          <p:nvPr/>
        </p:nvSpPr>
        <p:spPr>
          <a:xfrm>
            <a:off x="1206117" y="3200871"/>
            <a:ext cx="8149796" cy="13501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71450" indent="-171450" algn="just" defTabSz="685783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4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33347" indent="-66674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449263" indent="-266700" algn="just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67884" indent="-66674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623888" indent="-174625" algn="just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accent6"/>
              </a:solidFill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611561" y="1275606"/>
            <a:ext cx="8136903" cy="25202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just" defTabSz="685783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4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33347" indent="-66674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449263" indent="-266700" algn="just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67884" indent="-66674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623888" indent="-174625" algn="just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4371" lvl="3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1E9AB4"/>
              </a:buClr>
              <a:buFont typeface="Wingdings" charset="2"/>
              <a:buChar char="ü"/>
            </a:pP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По кредиту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— как правило, ежемесячно равными платежами. </a:t>
            </a:r>
            <a:b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Возможность досрочного погашения наступает по истечении определённого периода</a:t>
            </a:r>
          </a:p>
          <a:p>
            <a:pPr marL="284371" lvl="3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E9AB4"/>
              </a:buClr>
              <a:buFont typeface="Wingdings" charset="2"/>
              <a:buChar char="ü"/>
            </a:pP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По кредитной карте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— минимальными ежемесячными платежами, обычно составляющими 5–10% основного долга плюс начисленные проценты за пользование средствами кредитной карты. </a:t>
            </a:r>
            <a:b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Досрочное погашение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—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 в любой момент</a:t>
            </a:r>
          </a:p>
        </p:txBody>
      </p:sp>
      <p:sp>
        <p:nvSpPr>
          <p:cNvPr id="23" name="Объект 2"/>
          <p:cNvSpPr txBox="1">
            <a:spLocks/>
          </p:cNvSpPr>
          <p:nvPr/>
        </p:nvSpPr>
        <p:spPr>
          <a:xfrm>
            <a:off x="486037" y="303498"/>
            <a:ext cx="7830379" cy="3960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buNone/>
            </a:pP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Погашение задолженности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DDA6437-EFDF-479E-9E84-8207C41473E2}"/>
              </a:ext>
            </a:extLst>
          </p:cNvPr>
          <p:cNvSpPr txBox="1"/>
          <p:nvPr/>
        </p:nvSpPr>
        <p:spPr>
          <a:xfrm>
            <a:off x="1187625" y="4322764"/>
            <a:ext cx="7022479" cy="40922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Долговая нагрузка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 должна превышать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%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ежемесячного дохода</a:t>
            </a:r>
            <a:endParaRPr lang="ru-RU" sz="18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3711" y="4299942"/>
            <a:ext cx="404046" cy="35390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0" y="0"/>
            <a:ext cx="179512" cy="5143500"/>
          </a:xfrm>
          <a:prstGeom prst="rect">
            <a:avLst/>
          </a:prstGeom>
          <a:solidFill>
            <a:srgbClr val="1E9A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330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2"/>
          <p:cNvSpPr txBox="1">
            <a:spLocks/>
          </p:cNvSpPr>
          <p:nvPr/>
        </p:nvSpPr>
        <p:spPr>
          <a:xfrm>
            <a:off x="683568" y="915566"/>
            <a:ext cx="5616624" cy="86409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buNone/>
            </a:pPr>
            <a:r>
              <a:rPr lang="ru-RU" sz="4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Коллекторы</a:t>
            </a:r>
            <a:endParaRPr lang="ru-RU" sz="44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4357" y="1742150"/>
            <a:ext cx="4515715" cy="259228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ru-RU" sz="18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Коллекторское агентство</a:t>
            </a:r>
            <a:r>
              <a:rPr lang="en-US" sz="18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— агентство, профессионально специализирующееся</a:t>
            </a:r>
            <a:b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на внесудебном взыскании 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задолженности.</a:t>
            </a:r>
            <a:endParaRPr lang="ru-RU" sz="18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18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Главное для заёмщика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— не молчать </a:t>
            </a: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n-US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и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не прятаться от кредитора, обязательно вести с ним письменную переписку, </a:t>
            </a: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n-US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которая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рассматривается как досудебное урегулирование вопроса.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593" y="0"/>
            <a:ext cx="3639407" cy="514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1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2"/>
          <p:cNvSpPr txBox="1">
            <a:spLocks/>
          </p:cNvSpPr>
          <p:nvPr/>
        </p:nvSpPr>
        <p:spPr>
          <a:xfrm>
            <a:off x="566421" y="483517"/>
            <a:ext cx="7822004" cy="10773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ts val="1700"/>
              </a:lnSpc>
              <a:spcBef>
                <a:spcPts val="0"/>
              </a:spcBef>
              <a:buNone/>
            </a:pP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Ограничения деятельности коллекторов</a:t>
            </a:r>
          </a:p>
          <a:p>
            <a:pPr marL="0" indent="0" algn="l">
              <a:lnSpc>
                <a:spcPts val="1700"/>
              </a:lnSpc>
              <a:spcBef>
                <a:spcPts val="600"/>
              </a:spcBef>
              <a:buNone/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Федеральный закон №230-ФЗ от 03.07.2016 </a:t>
            </a:r>
            <a:br>
              <a:rPr lang="ru-RU" sz="16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«О защите прав и законных интересов физических лиц при осуществлении деятельности по возврату просроченной задолженности…»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410517" y="3147814"/>
            <a:ext cx="6140680" cy="337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lnSpc>
                <a:spcPts val="1700"/>
              </a:lnSpc>
              <a:spcAft>
                <a:spcPts val="600"/>
              </a:spcAft>
              <a:buClr>
                <a:schemeClr val="accent2">
                  <a:lumMod val="50000"/>
                </a:schemeClr>
              </a:buClr>
            </a:pP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Встречи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—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 не 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более 1 раза в 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неделю</a:t>
            </a:r>
            <a:endParaRPr lang="ru-RU" sz="24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97172" y="1849055"/>
            <a:ext cx="7279283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lnSpc>
                <a:spcPts val="1700"/>
              </a:lnSpc>
              <a:spcAft>
                <a:spcPts val="900"/>
              </a:spcAft>
              <a:buClr>
                <a:schemeClr val="accent2">
                  <a:lumMod val="50000"/>
                </a:schemeClr>
              </a:buClr>
            </a:pP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Прямое взаимодействие с должником запрещено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: </a:t>
            </a:r>
          </a:p>
          <a:p>
            <a:pPr marL="0" lvl="2">
              <a:lnSpc>
                <a:spcPts val="1700"/>
              </a:lnSpc>
              <a:spcAft>
                <a:spcPts val="600"/>
              </a:spcAft>
              <a:buClr>
                <a:schemeClr val="accent2">
                  <a:lumMod val="50000"/>
                </a:schemeClr>
              </a:buClr>
            </a:pPr>
            <a:r>
              <a:rPr lang="ru-RU" sz="1800" dirty="0">
                <a:solidFill>
                  <a:schemeClr val="tx1">
                    <a:lumMod val="50000"/>
                  </a:schemeClr>
                </a:solidFill>
              </a:rPr>
              <a:t>с 22:00 до 8:00 — по рабочим дням</a:t>
            </a:r>
          </a:p>
          <a:p>
            <a:pPr marL="0" lvl="2">
              <a:lnSpc>
                <a:spcPts val="1700"/>
              </a:lnSpc>
              <a:spcAft>
                <a:spcPts val="600"/>
              </a:spcAft>
              <a:buClr>
                <a:schemeClr val="accent2">
                  <a:lumMod val="50000"/>
                </a:schemeClr>
              </a:buClr>
            </a:pPr>
            <a:r>
              <a:rPr lang="ru-RU" sz="1800" dirty="0">
                <a:solidFill>
                  <a:schemeClr val="tx1">
                    <a:lumMod val="50000"/>
                  </a:schemeClr>
                </a:solidFill>
              </a:rPr>
              <a:t>с 20:00 до 9:00 — по выходным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и в праздники </a:t>
            </a:r>
            <a:endParaRPr lang="ru-RU" sz="24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51670"/>
            <a:ext cx="818957" cy="864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397172" y="3808080"/>
            <a:ext cx="70632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spcAft>
                <a:spcPts val="600"/>
              </a:spcAft>
              <a:buClr>
                <a:schemeClr val="accent2">
                  <a:lumMod val="50000"/>
                </a:schemeClr>
              </a:buClr>
            </a:pP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Звонки 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по телефону 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— не 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более 1 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раза в сутки, </a:t>
            </a:r>
            <a:b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в неделю не больше 2 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раз, 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а в 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месяц 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— не больше 8</a:t>
            </a:r>
            <a:endParaRPr lang="ru-RU" sz="24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05" y="3975966"/>
            <a:ext cx="541058" cy="54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01" y="3003862"/>
            <a:ext cx="576000" cy="576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0" y="0"/>
            <a:ext cx="179512" cy="5143500"/>
          </a:xfrm>
          <a:prstGeom prst="rect">
            <a:avLst/>
          </a:prstGeom>
          <a:solidFill>
            <a:srgbClr val="1E9A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784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67544" y="1491630"/>
            <a:ext cx="8280920" cy="3312368"/>
          </a:xfrm>
          <a:prstGeom prst="rect">
            <a:avLst/>
          </a:prstGeom>
          <a:noFill/>
          <a:ln w="19050">
            <a:noFill/>
            <a:prstDash val="sysDash"/>
          </a:ln>
        </p:spPr>
        <p:txBody>
          <a:bodyPr wrap="square" lIns="108000" tIns="108000" rIns="72000" bIns="108000" rtlCol="0" anchor="t" anchorCtr="0">
            <a:noAutofit/>
          </a:bodyPr>
          <a:lstStyle/>
          <a:p>
            <a:pPr marL="216000" lvl="2" indent="-216000">
              <a:spcAft>
                <a:spcPts val="900"/>
              </a:spcAft>
              <a:buClr>
                <a:schemeClr val="accent2">
                  <a:lumMod val="50000"/>
                </a:schemeClr>
              </a:buClr>
              <a:buFont typeface="Arial" charset="0"/>
              <a:buChar char="•"/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При общении по телефону коллектор не имеет права скрывать свой номер</a:t>
            </a:r>
          </a:p>
          <a:p>
            <a:pPr marL="216000" lvl="2" indent="-216000">
              <a:spcAft>
                <a:spcPts val="900"/>
              </a:spcAft>
              <a:buClr>
                <a:schemeClr val="accent2">
                  <a:lumMod val="50000"/>
                </a:schemeClr>
              </a:buClr>
              <a:buFont typeface="Arial" charset="0"/>
              <a:buChar char="•"/>
            </a:pP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Запрещено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обращение к работодателю, родственникам и сослуживцам должника</a:t>
            </a:r>
          </a:p>
          <a:p>
            <a:pPr marL="216000" lvl="2" indent="-216000">
              <a:spcAft>
                <a:spcPts val="900"/>
              </a:spcAft>
              <a:buClr>
                <a:schemeClr val="accent2">
                  <a:lumMod val="50000"/>
                </a:schemeClr>
              </a:buClr>
              <a:buFont typeface="Arial" charset="0"/>
              <a:buChar char="•"/>
            </a:pP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Нельзя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размещать информацию о должнике в интернете и в доме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по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адресу проживания должника</a:t>
            </a:r>
          </a:p>
          <a:p>
            <a:pPr marL="216000" lvl="2" indent="-216000">
              <a:spcAft>
                <a:spcPts val="900"/>
              </a:spcAft>
              <a:buClr>
                <a:schemeClr val="accent2">
                  <a:lumMod val="50000"/>
                </a:schemeClr>
              </a:buClr>
              <a:buFont typeface="Arial" charset="0"/>
              <a:buChar char="•"/>
            </a:pP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Не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допускается физическое и психологическое воздействие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на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должника, введение его в заблуждение относительно судебного разбирательства дела о его долге и т.п.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179512" cy="5143500"/>
          </a:xfrm>
          <a:prstGeom prst="rect">
            <a:avLst/>
          </a:prstGeom>
          <a:solidFill>
            <a:srgbClr val="1E9A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566421" y="483518"/>
            <a:ext cx="7822004" cy="10773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ts val="1700"/>
              </a:lnSpc>
              <a:spcBef>
                <a:spcPts val="0"/>
              </a:spcBef>
              <a:buNone/>
            </a:pP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Ограничения деятельности коллекторов</a:t>
            </a:r>
          </a:p>
          <a:p>
            <a:pPr marL="0" indent="0" algn="l">
              <a:lnSpc>
                <a:spcPts val="1700"/>
              </a:lnSpc>
              <a:spcBef>
                <a:spcPts val="600"/>
              </a:spcBef>
              <a:buNone/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Федеральный закон №230-ФЗ от 03.07.2016 </a:t>
            </a:r>
            <a:br>
              <a:rPr lang="ru-RU" sz="16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«О защите прав и законных интересов физических лиц при осуществлении деятельности по возврату просроченной задолженности…» </a:t>
            </a:r>
          </a:p>
        </p:txBody>
      </p:sp>
    </p:spTree>
    <p:extLst>
      <p:ext uri="{BB962C8B-B14F-4D97-AF65-F5344CB8AC3E}">
        <p14:creationId xmlns:p14="http://schemas.microsoft.com/office/powerpoint/2010/main" val="59822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46134" y="1047653"/>
            <a:ext cx="4925596" cy="45626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285750" indent="-285750">
              <a:spcBef>
                <a:spcPts val="1400"/>
              </a:spcBef>
              <a:spcAft>
                <a:spcPts val="600"/>
              </a:spcAft>
              <a:buClr>
                <a:srgbClr val="1E9AB4"/>
              </a:buClr>
              <a:buFont typeface="Wingdings" charset="2"/>
              <a:buChar char="ü"/>
            </a:pP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Реализация денежно-кредитной политики</a:t>
            </a:r>
            <a:endParaRPr lang="ru-RU" sz="18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8" name="Объект 2"/>
          <p:cNvSpPr>
            <a:spLocks noGrp="1"/>
          </p:cNvSpPr>
          <p:nvPr>
            <p:ph idx="1"/>
          </p:nvPr>
        </p:nvSpPr>
        <p:spPr>
          <a:xfrm>
            <a:off x="612000" y="339502"/>
            <a:ext cx="5822244" cy="598357"/>
          </a:xfrm>
        </p:spPr>
        <p:txBody>
          <a:bodyPr>
            <a:no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ru-RU" sz="3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Основные функции</a:t>
            </a:r>
            <a:endParaRPr lang="en-US" sz="30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35433" y="1411975"/>
            <a:ext cx="7485779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400"/>
              </a:spcBef>
              <a:spcAft>
                <a:spcPts val="600"/>
              </a:spcAft>
              <a:buClr>
                <a:srgbClr val="1E9AB4"/>
              </a:buClr>
              <a:buFont typeface="Wingdings" charset="2"/>
              <a:buChar char="ü"/>
            </a:pP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Регулирование и надзор за деятельностью финансовых организаций: </a:t>
            </a:r>
          </a:p>
          <a:p>
            <a:pPr marL="569616" lvl="1" indent="-18000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банков</a:t>
            </a:r>
            <a:endParaRPr lang="ru-RU" sz="18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569616" lvl="1" indent="-18000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микрофинансовых 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организаций</a:t>
            </a:r>
            <a:endParaRPr lang="ru-RU" sz="18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569616" lvl="1" indent="-18000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страховых 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компаний</a:t>
            </a:r>
            <a:endParaRPr lang="ru-RU" sz="18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569616" lvl="1" indent="-18000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негосударственных пенсионных 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фондов</a:t>
            </a:r>
            <a:endParaRPr lang="ru-RU" sz="18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569616" lvl="1" indent="-18000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управляющих, инвестиционных, брокерских компаний и 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бирж</a:t>
            </a:r>
            <a:endParaRPr lang="ru-RU" sz="18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569616" lvl="1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ломбардов и кредитных потребительских 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кооперативов</a:t>
            </a:r>
            <a:endParaRPr lang="ru-RU" sz="18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35433" y="3624289"/>
            <a:ext cx="76970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1E9AB4"/>
              </a:buClr>
              <a:buFont typeface="Wingdings" charset="2"/>
              <a:buChar char="ü"/>
            </a:pP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Денежная эмиссия и организация наличного денежного обращения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35433" y="4074626"/>
            <a:ext cx="75033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1E9AB4"/>
              </a:buClr>
              <a:buFont typeface="Wingdings" charset="2"/>
              <a:buChar char="ü"/>
            </a:pP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Надзор и наблюдение в национальной платежной системе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179512" cy="5143500"/>
          </a:xfrm>
          <a:prstGeom prst="rect">
            <a:avLst/>
          </a:prstGeom>
          <a:solidFill>
            <a:srgbClr val="1E9A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49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95736" y="1059582"/>
            <a:ext cx="6696744" cy="2609202"/>
          </a:xfrm>
        </p:spPr>
        <p:txBody>
          <a:bodyPr>
            <a:noAutofit/>
          </a:bodyPr>
          <a:lstStyle/>
          <a:p>
            <a:pPr marL="180000" lvl="2" indent="-1800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>
                  <a:lumMod val="50000"/>
                </a:schemeClr>
              </a:buClr>
              <a:buFont typeface="Arial" charset="0"/>
              <a:buChar char="•"/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Выдаётся на длительный срок (до 30 лет)</a:t>
            </a:r>
          </a:p>
          <a:p>
            <a:pPr marL="180000" lvl="2" indent="-180000"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accent2">
                  <a:lumMod val="50000"/>
                </a:schemeClr>
              </a:buClr>
              <a:buFont typeface="Arial" charset="0"/>
              <a:buChar char="•"/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Выдается под залог недвижимости </a:t>
            </a:r>
            <a:b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(как приобретаемой, так и имеющейся в наличии)</a:t>
            </a:r>
          </a:p>
          <a:p>
            <a:pPr marL="180000" lvl="2" indent="-1800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>
                  <a:lumMod val="50000"/>
                </a:schemeClr>
              </a:buClr>
              <a:buFont typeface="Arial" charset="0"/>
              <a:buChar char="•"/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Как правило, носит целевой характер</a:t>
            </a:r>
          </a:p>
          <a:p>
            <a:pPr marL="180000" lvl="2" indent="-1800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>
                  <a:lumMod val="50000"/>
                </a:schemeClr>
              </a:buClr>
              <a:buFont typeface="Arial" charset="0"/>
              <a:buChar char="•"/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Невысокие проценты в силу наличия качественного залога</a:t>
            </a:r>
          </a:p>
          <a:p>
            <a:pPr marL="180000" lvl="2" indent="-1800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>
                  <a:lumMod val="50000"/>
                </a:schemeClr>
              </a:buClr>
              <a:buFont typeface="Arial" charset="0"/>
              <a:buChar char="•"/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Требование о страховании заложенного имущества</a:t>
            </a:r>
            <a:b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(для сделок со вторичным жильём)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501970" y="318996"/>
            <a:ext cx="7450742" cy="3960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buNone/>
            </a:pP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Ипотечный кредит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50042" y="3939902"/>
            <a:ext cx="7670430" cy="86409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defPPr>
              <a:defRPr lang="en-US"/>
            </a:defPPr>
            <a:lvl1pPr>
              <a:defRPr sz="180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Ипотечный кредит нужно брать в валюте основного источника доходов. </a:t>
            </a:r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Если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вы берёте кредит в иностранной валюте, то риски изменения валютных курсов вы принимаете на себя.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0085">
            <a:off x="586368" y="1207252"/>
            <a:ext cx="1043584" cy="1043584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1907704" y="1127878"/>
            <a:ext cx="0" cy="2468898"/>
          </a:xfrm>
          <a:prstGeom prst="line">
            <a:avLst/>
          </a:prstGeom>
          <a:ln w="19050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3978" y="3939902"/>
            <a:ext cx="404046" cy="35390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0" y="0"/>
            <a:ext cx="179512" cy="5143500"/>
          </a:xfrm>
          <a:prstGeom prst="rect">
            <a:avLst/>
          </a:prstGeom>
          <a:solidFill>
            <a:srgbClr val="1E9A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227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179" y="1117643"/>
            <a:ext cx="3382063" cy="2501431"/>
          </a:xfrm>
          <a:prstGeom prst="rect">
            <a:avLst/>
          </a:prstGeom>
        </p:spPr>
      </p:pic>
      <p:sp>
        <p:nvSpPr>
          <p:cNvPr id="15" name="Объект 2"/>
          <p:cNvSpPr txBox="1">
            <a:spLocks/>
          </p:cNvSpPr>
          <p:nvPr/>
        </p:nvSpPr>
        <p:spPr>
          <a:xfrm>
            <a:off x="539552" y="1311610"/>
            <a:ext cx="5241355" cy="19738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 lvl="2" indent="-288000" algn="l">
              <a:lnSpc>
                <a:spcPts val="2000"/>
              </a:lnSpc>
              <a:spcBef>
                <a:spcPts val="0"/>
              </a:spcBef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Оперативное решение жилищного вопроса</a:t>
            </a:r>
          </a:p>
          <a:p>
            <a:pPr marL="288000" lvl="2" indent="-288000" algn="l">
              <a:lnSpc>
                <a:spcPts val="2000"/>
              </a:lnSpc>
              <a:spcBef>
                <a:spcPts val="0"/>
              </a:spcBef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Невысокая стоимость заёмных средств</a:t>
            </a:r>
          </a:p>
          <a:p>
            <a:pPr marL="288000" indent="-288000" algn="l">
              <a:lnSpc>
                <a:spcPts val="2000"/>
              </a:lnSpc>
              <a:spcBef>
                <a:spcPts val="0"/>
              </a:spcBef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Возможность льготного ипотечного </a:t>
            </a:r>
            <a:b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кредитования</a:t>
            </a:r>
          </a:p>
          <a:p>
            <a:pPr marL="288000" lvl="2" indent="-288000" algn="l">
              <a:lnSpc>
                <a:spcPts val="2000"/>
              </a:lnSpc>
              <a:spcBef>
                <a:spcPts val="0"/>
              </a:spcBef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Возможность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использования средств 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материнского капитала</a:t>
            </a:r>
          </a:p>
          <a:p>
            <a:pPr marL="288000" lvl="2" indent="-288000" algn="l">
              <a:lnSpc>
                <a:spcPts val="2000"/>
              </a:lnSpc>
              <a:spcBef>
                <a:spcPts val="0"/>
              </a:spcBef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Налоговые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вычеты при погашении процентов 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по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ипотечным кредитам</a:t>
            </a:r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539552" y="3802303"/>
            <a:ext cx="8278607" cy="14337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4000" lvl="2" indent="-324000" algn="l">
              <a:lnSpc>
                <a:spcPts val="2000"/>
              </a:lnSpc>
              <a:spcBef>
                <a:spcPts val="0"/>
              </a:spcBef>
              <a:buClr>
                <a:schemeClr val="accent2">
                  <a:lumMod val="50000"/>
                </a:schemeClr>
              </a:buClr>
              <a:buFont typeface="Calibri" panose="020F0502020204030204" pitchFamily="34" charset="0"/>
              <a:buChar char="—"/>
            </a:pP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Длительный период выплат </a:t>
            </a: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 —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ограничение семьи в расходах</a:t>
            </a:r>
          </a:p>
          <a:p>
            <a:pPr marL="324000" lvl="2" indent="-324000" algn="l">
              <a:lnSpc>
                <a:spcPts val="2000"/>
              </a:lnSpc>
              <a:spcBef>
                <a:spcPts val="0"/>
              </a:spcBef>
              <a:buClr>
                <a:schemeClr val="accent2">
                  <a:lumMod val="50000"/>
                </a:schemeClr>
              </a:buClr>
              <a:buFont typeface="Calibri" panose="020F0502020204030204" pitchFamily="34" charset="0"/>
              <a:buChar char="—"/>
            </a:pP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Ограничение собственника в правах на имущество</a:t>
            </a:r>
          </a:p>
          <a:p>
            <a:pPr marL="324000" lvl="2" indent="-324000" algn="l">
              <a:lnSpc>
                <a:spcPts val="2000"/>
              </a:lnSpc>
              <a:spcBef>
                <a:spcPts val="0"/>
              </a:spcBef>
              <a:buClr>
                <a:schemeClr val="accent2">
                  <a:lumMod val="50000"/>
                </a:schemeClr>
              </a:buClr>
              <a:buFont typeface="Calibri" panose="020F0502020204030204" pitchFamily="34" charset="0"/>
              <a:buChar char="—"/>
            </a:pP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Стоимость кредита значительно увеличивает 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расходы</a:t>
            </a: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на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приобретение жилья</a:t>
            </a:r>
          </a:p>
          <a:p>
            <a:pPr marL="324000" lvl="2" indent="-324000" algn="l">
              <a:lnSpc>
                <a:spcPts val="2000"/>
              </a:lnSpc>
              <a:spcBef>
                <a:spcPts val="0"/>
              </a:spcBef>
              <a:buClr>
                <a:schemeClr val="accent2">
                  <a:lumMod val="50000"/>
                </a:schemeClr>
              </a:buClr>
              <a:buFont typeface="Calibri" panose="020F0502020204030204" pitchFamily="34" charset="0"/>
              <a:buChar char="—"/>
            </a:pP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Возможные штрафы и неустойки за просрочки 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платежей по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ипотечному кредиту</a:t>
            </a: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539552" y="915566"/>
            <a:ext cx="3013562" cy="3960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buNone/>
            </a:pP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Плюсы</a:t>
            </a:r>
            <a:endParaRPr lang="ru-RU" sz="1800" b="1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539552" y="3435846"/>
            <a:ext cx="2830530" cy="3960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buNone/>
            </a:pP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Минусы</a:t>
            </a:r>
            <a:endParaRPr lang="ru-RU" sz="1800" b="1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179512" cy="5143500"/>
          </a:xfrm>
          <a:prstGeom prst="rect">
            <a:avLst/>
          </a:prstGeom>
          <a:solidFill>
            <a:srgbClr val="1E9A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501970" y="318996"/>
            <a:ext cx="7450742" cy="3960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buNone/>
            </a:pP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Ипотечный кредит</a:t>
            </a:r>
          </a:p>
        </p:txBody>
      </p:sp>
    </p:spTree>
    <p:extLst>
      <p:ext uri="{BB962C8B-B14F-4D97-AF65-F5344CB8AC3E}">
        <p14:creationId xmlns:p14="http://schemas.microsoft.com/office/powerpoint/2010/main" val="1833001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899592" y="771550"/>
            <a:ext cx="3816424" cy="331236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58442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500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Как заставить </a:t>
            </a:r>
            <a:r>
              <a:rPr lang="ru-RU" sz="4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деньги работать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593" y="0"/>
            <a:ext cx="3639406" cy="514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8393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2"/>
          <p:cNvSpPr txBox="1">
            <a:spLocks/>
          </p:cNvSpPr>
          <p:nvPr/>
        </p:nvSpPr>
        <p:spPr>
          <a:xfrm>
            <a:off x="538448" y="375506"/>
            <a:ext cx="7450742" cy="3960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buNone/>
            </a:pP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Инфляция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8448" y="1131590"/>
            <a:ext cx="8282024" cy="11655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Bef>
                <a:spcPts val="600"/>
              </a:spcBef>
              <a:buClr>
                <a:schemeClr val="accent2">
                  <a:lumMod val="50000"/>
                </a:schemeClr>
              </a:buClr>
            </a:pPr>
            <a:r>
              <a:rPr lang="ru-RU" sz="24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Общий рост цен на товары и </a:t>
            </a: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услуги</a:t>
            </a:r>
            <a:endParaRPr lang="ru-RU" sz="2400" b="1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>
              <a:spcBef>
                <a:spcPts val="600"/>
              </a:spcBef>
              <a:buClr>
                <a:schemeClr val="accent2">
                  <a:lumMod val="50000"/>
                </a:schemeClr>
              </a:buClr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Деньги обесцениваются, покупательная способность населения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снижается, т.е. на одну и ту же сумму денег со временем можно купить все меньше.</a:t>
            </a:r>
            <a:endParaRPr lang="ru-RU" sz="20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445" y="2881336"/>
            <a:ext cx="2030011" cy="20300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8448" y="2499742"/>
            <a:ext cx="7129896" cy="190754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>
              <a:spcAft>
                <a:spcPts val="600"/>
              </a:spcAft>
            </a:pPr>
            <a:r>
              <a:rPr lang="ru-RU" sz="24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Цель Банка России 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— </a:t>
            </a: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стабильная </a:t>
            </a:r>
            <a:r>
              <a:rPr lang="ru-RU" sz="24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низкая инфляция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, которая защитит зарплаты, пенсии и сбережения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от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обесценивания, а также создаст основу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для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долгосрочного экономического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роста.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611560" y="4276643"/>
            <a:ext cx="5402589" cy="456862"/>
            <a:chOff x="445240" y="2375462"/>
            <a:chExt cx="5402589" cy="456862"/>
          </a:xfrm>
        </p:grpSpPr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8DDA6437-EFDF-479E-9E84-8207C41473E2}"/>
                </a:ext>
              </a:extLst>
            </p:cNvPr>
            <p:cNvSpPr txBox="1"/>
            <p:nvPr/>
          </p:nvSpPr>
          <p:spPr>
            <a:xfrm>
              <a:off x="951285" y="2423098"/>
              <a:ext cx="4896544" cy="409226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r>
                <a:rPr lang="ru-RU" sz="2000" dirty="0" smtClean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</a:rPr>
                <a:t>Это не скачок цен, а длительный процесс.</a:t>
              </a:r>
              <a:endParaRPr lang="ru-RU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5240" y="2375462"/>
              <a:ext cx="404046" cy="353909"/>
            </a:xfrm>
            <a:prstGeom prst="rect">
              <a:avLst/>
            </a:prstGeom>
          </p:spPr>
        </p:pic>
      </p:grpSp>
      <p:sp>
        <p:nvSpPr>
          <p:cNvPr id="14" name="Прямоугольник 13"/>
          <p:cNvSpPr/>
          <p:nvPr/>
        </p:nvSpPr>
        <p:spPr>
          <a:xfrm>
            <a:off x="0" y="0"/>
            <a:ext cx="179512" cy="5143500"/>
          </a:xfrm>
          <a:prstGeom prst="rect">
            <a:avLst/>
          </a:prstGeom>
          <a:solidFill>
            <a:srgbClr val="1E9A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46328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2"/>
          <p:cNvSpPr txBox="1">
            <a:spLocks/>
          </p:cNvSpPr>
          <p:nvPr/>
        </p:nvSpPr>
        <p:spPr>
          <a:xfrm>
            <a:off x="586694" y="411509"/>
            <a:ext cx="7441690" cy="4980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ts val="2600"/>
              </a:lnSpc>
              <a:buNone/>
            </a:pP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Как использовать свободные 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средства</a:t>
            </a:r>
            <a:endParaRPr lang="ru-RU" sz="32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014" y="2931790"/>
            <a:ext cx="361977" cy="396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59" y="1042129"/>
            <a:ext cx="427791" cy="468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770321"/>
            <a:ext cx="493605" cy="54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895" y="3710767"/>
            <a:ext cx="418215" cy="324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59" y="3492002"/>
            <a:ext cx="399891" cy="46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44266" y="1124409"/>
            <a:ext cx="674204" cy="28799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buClr>
                <a:schemeClr val="accent2">
                  <a:lumMod val="50000"/>
                </a:schemeClr>
              </a:buClr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Банки</a:t>
            </a:r>
            <a:endParaRPr lang="ru-RU" sz="18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467" y="1091280"/>
            <a:ext cx="329070" cy="360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885954" y="1124409"/>
            <a:ext cx="3934517" cy="61494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spcBef>
                <a:spcPts val="900"/>
              </a:spcBef>
              <a:buClr>
                <a:schemeClr val="accent2">
                  <a:lumMod val="50000"/>
                </a:schemeClr>
              </a:buClr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Инвестиции на рынке ценных бумаг</a:t>
            </a:r>
            <a:endParaRPr lang="ru-RU" sz="18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44266" y="2938404"/>
            <a:ext cx="2136612" cy="31471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buClr>
                <a:schemeClr val="accent2">
                  <a:lumMod val="50000"/>
                </a:schemeClr>
              </a:buClr>
            </a:pP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МФО</a:t>
            </a:r>
            <a:endParaRPr lang="en-US" sz="1800" dirty="0" smtClean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85955" y="3055851"/>
            <a:ext cx="2450999" cy="33084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buClr>
                <a:schemeClr val="accent2">
                  <a:lumMod val="50000"/>
                </a:schemeClr>
              </a:buClr>
            </a:pP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Недвижимость</a:t>
            </a:r>
            <a:endParaRPr lang="en-US" sz="2000" dirty="0" smtClean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DA71889-7765-4635-BCBB-30E6B6425DF7}"/>
              </a:ext>
            </a:extLst>
          </p:cNvPr>
          <p:cNvSpPr txBox="1"/>
          <p:nvPr/>
        </p:nvSpPr>
        <p:spPr>
          <a:xfrm>
            <a:off x="1144266" y="1491630"/>
            <a:ext cx="2952328" cy="118809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180975" lvl="2" indent="-179388">
              <a:buClr>
                <a:schemeClr val="tx1">
                  <a:lumMod val="50000"/>
                </a:schemeClr>
              </a:buClr>
              <a:buFont typeface="Arial" panose="020B0604020202020204" pitchFamily="34" charset="0"/>
              <a:buChar char="–"/>
            </a:pP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Вклады</a:t>
            </a:r>
            <a:endParaRPr lang="ru-RU" sz="16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180975" lvl="2" indent="-179388">
              <a:buClr>
                <a:schemeClr val="tx1">
                  <a:lumMod val="50000"/>
                </a:schemeClr>
              </a:buClr>
              <a:buFont typeface="Arial" panose="020B0604020202020204" pitchFamily="34" charset="0"/>
              <a:buChar char="–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Дебетовая карта </a:t>
            </a: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с 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начислением процентов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на </a:t>
            </a: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остаток</a:t>
            </a:r>
            <a:endParaRPr lang="ru-RU" sz="16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180975" lvl="2" indent="-179388">
              <a:buClr>
                <a:schemeClr val="tx1">
                  <a:lumMod val="50000"/>
                </a:schemeClr>
              </a:buClr>
              <a:buFont typeface="Arial" panose="020B0604020202020204" pitchFamily="34" charset="0"/>
              <a:buChar char="–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Вложения в драгоценные металлы</a:t>
            </a:r>
            <a:endParaRPr lang="ru-RU" sz="18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978C4F14-80C0-4888-A132-EC017C303E02}"/>
              </a:ext>
            </a:extLst>
          </p:cNvPr>
          <p:cNvSpPr/>
          <p:nvPr/>
        </p:nvSpPr>
        <p:spPr>
          <a:xfrm>
            <a:off x="4885955" y="1491630"/>
            <a:ext cx="3315095" cy="138295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180975" lvl="2" indent="-179388">
              <a:buClr>
                <a:schemeClr val="tx1">
                  <a:lumMod val="50000"/>
                </a:schemeClr>
              </a:buClr>
              <a:buFont typeface="Arial" panose="020B0604020202020204" pitchFamily="34" charset="0"/>
              <a:buChar char="–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Индивидуальные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n-US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инвестиционные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счета</a:t>
            </a:r>
          </a:p>
          <a:p>
            <a:pPr marL="180975" lvl="2" indent="-179388">
              <a:buClr>
                <a:schemeClr val="tx1">
                  <a:lumMod val="50000"/>
                </a:schemeClr>
              </a:buClr>
              <a:buFont typeface="Arial" panose="020B0604020202020204" pitchFamily="34" charset="0"/>
              <a:buChar char="–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Брокерские счета</a:t>
            </a:r>
          </a:p>
          <a:p>
            <a:pPr marL="180975" lvl="2" indent="-179388">
              <a:buClr>
                <a:schemeClr val="tx1">
                  <a:lumMod val="50000"/>
                </a:schemeClr>
              </a:buClr>
              <a:buFont typeface="Arial" panose="020B0604020202020204" pitchFamily="34" charset="0"/>
              <a:buChar char="–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Доверительное управление</a:t>
            </a:r>
          </a:p>
          <a:p>
            <a:pPr marL="180975" lvl="2" indent="-179388">
              <a:buClr>
                <a:schemeClr val="tx1">
                  <a:lumMod val="50000"/>
                </a:schemeClr>
              </a:buClr>
              <a:buFont typeface="Arial" panose="020B0604020202020204" pitchFamily="34" charset="0"/>
              <a:buChar char="–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Коллективные инвестиции (ПИФы)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08" y="4066465"/>
            <a:ext cx="468000" cy="468000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1144266" y="4173127"/>
            <a:ext cx="2376264" cy="41484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buClr>
                <a:schemeClr val="accent2">
                  <a:lumMod val="50000"/>
                </a:schemeClr>
              </a:buClr>
            </a:pP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Собственный бизнес</a:t>
            </a:r>
            <a:endParaRPr lang="ru-RU" sz="20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144266" y="3568643"/>
            <a:ext cx="2136612" cy="31471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buClr>
                <a:schemeClr val="accent2">
                  <a:lumMod val="50000"/>
                </a:schemeClr>
              </a:buClr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Страхование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жизни</a:t>
            </a:r>
            <a:endParaRPr lang="ru-RU" sz="20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885955" y="3703923"/>
            <a:ext cx="2450999" cy="33084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buClr>
                <a:schemeClr val="accent2">
                  <a:lumMod val="50000"/>
                </a:schemeClr>
              </a:buClr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Образование</a:t>
            </a:r>
            <a:endParaRPr lang="ru-RU" sz="18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0" y="0"/>
            <a:ext cx="179512" cy="5143500"/>
          </a:xfrm>
          <a:prstGeom prst="rect">
            <a:avLst/>
          </a:prstGeom>
          <a:solidFill>
            <a:srgbClr val="1E9A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60953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197" y="2787774"/>
            <a:ext cx="1450283" cy="1769612"/>
          </a:xfrm>
          <a:prstGeom prst="rect">
            <a:avLst/>
          </a:prstGeom>
        </p:spPr>
      </p:pic>
      <p:sp>
        <p:nvSpPr>
          <p:cNvPr id="8" name="Объект 7"/>
          <p:cNvSpPr>
            <a:spLocks noGrp="1"/>
          </p:cNvSpPr>
          <p:nvPr>
            <p:ph sz="half" idx="1"/>
          </p:nvPr>
        </p:nvSpPr>
        <p:spPr>
          <a:xfrm>
            <a:off x="584011" y="915566"/>
            <a:ext cx="8020437" cy="870253"/>
          </a:xfrm>
        </p:spPr>
        <p:txBody>
          <a:bodyPr>
            <a:noAutofit/>
          </a:bodyPr>
          <a:lstStyle/>
          <a:p>
            <a:pPr marL="0" indent="0" algn="l">
              <a:spcBef>
                <a:spcPts val="900"/>
              </a:spcBef>
              <a:buNone/>
            </a:pP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Размещение денежных вкладов в банках —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наименее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рискованный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вид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вложения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средств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п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ри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условии, что банк входит в систему обязательного страхования вкладов физических лиц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.</a:t>
            </a:r>
            <a:endParaRPr lang="ru-RU" sz="20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17161" y="4083918"/>
            <a:ext cx="7827487" cy="70002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216000" indent="-216000">
              <a:buClr>
                <a:schemeClr val="accent2">
                  <a:lumMod val="50000"/>
                </a:schemeClr>
              </a:buClr>
              <a:buSzPct val="80000"/>
              <a:buFont typeface="Wingdings" charset="2"/>
              <a:buChar char="ü"/>
            </a:pP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Обязательно проверьте наличие лицензии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и участие в ССВ.</a:t>
            </a:r>
            <a:endParaRPr lang="ru-RU" sz="18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216000" indent="-216000">
              <a:buClr>
                <a:schemeClr val="accent2">
                  <a:lumMod val="50000"/>
                </a:schemeClr>
              </a:buClr>
              <a:buSzPct val="80000"/>
              <a:buFont typeface="Wingdings" charset="2"/>
              <a:buChar char="ü"/>
            </a:pP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Заранее ознакомьтесь с условиями пополнения/снятия денежных средств.</a:t>
            </a:r>
          </a:p>
          <a:p>
            <a:pPr marL="216000" indent="-216000">
              <a:buClr>
                <a:schemeClr val="accent2">
                  <a:lumMod val="50000"/>
                </a:schemeClr>
              </a:buClr>
              <a:buSzPct val="80000"/>
              <a:buFont typeface="Wingdings" charset="2"/>
              <a:buChar char="ü"/>
            </a:pP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Получите и сохраните документы, подтверждающие факт открытия вклада.</a:t>
            </a:r>
          </a:p>
          <a:p>
            <a:pPr marL="216000" indent="-216000"/>
            <a:endParaRPr lang="ru-RU" sz="1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59632" y="1923678"/>
            <a:ext cx="29653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buClr>
                <a:schemeClr val="tx1">
                  <a:lumMod val="50000"/>
                </a:schemeClr>
              </a:buClr>
            </a:pP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Ф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иксированный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доход, надёжность, 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ликвидность</a:t>
            </a:r>
            <a:endParaRPr lang="ru-RU" sz="18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25888" y="2055489"/>
            <a:ext cx="2516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900"/>
              </a:spcBef>
            </a:pP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Небольшая доходность</a:t>
            </a:r>
            <a:endParaRPr lang="ru-RU" sz="18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5" name="Объект 2"/>
          <p:cNvSpPr txBox="1">
            <a:spLocks/>
          </p:cNvSpPr>
          <p:nvPr/>
        </p:nvSpPr>
        <p:spPr>
          <a:xfrm>
            <a:off x="584010" y="267494"/>
            <a:ext cx="7450742" cy="3960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buNone/>
            </a:pP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Вклады</a:t>
            </a:r>
            <a:endParaRPr lang="ru-RU" sz="32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8" name="Объект 7"/>
          <p:cNvSpPr>
            <a:spLocks noGrp="1"/>
          </p:cNvSpPr>
          <p:nvPr>
            <p:ph sz="half" idx="1"/>
          </p:nvPr>
        </p:nvSpPr>
        <p:spPr>
          <a:xfrm>
            <a:off x="584011" y="2787774"/>
            <a:ext cx="7201903" cy="1270575"/>
          </a:xfrm>
        </p:spPr>
        <p:txBody>
          <a:bodyPr>
            <a:noAutofit/>
          </a:bodyPr>
          <a:lstStyle/>
          <a:p>
            <a:pPr marL="0" indent="0" algn="l">
              <a:lnSpc>
                <a:spcPct val="100000"/>
              </a:lnSpc>
              <a:spcBef>
                <a:spcPts val="900"/>
              </a:spcBef>
              <a:buNone/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В случае банкротства банка вкладчик может рассчитывать</a:t>
            </a:r>
            <a:b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на возмещение государством суммы не более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1 400 000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рублей</a:t>
            </a:r>
            <a:b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(по всем вкладам в этом банке, с учётом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начисленных %)</a:t>
            </a:r>
            <a:endParaRPr lang="ru-RU" sz="20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9100" y="4083918"/>
            <a:ext cx="404046" cy="3539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1123" y="1936447"/>
            <a:ext cx="527749" cy="527749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0" y="0"/>
            <a:ext cx="179512" cy="5143500"/>
          </a:xfrm>
          <a:prstGeom prst="rect">
            <a:avLst/>
          </a:prstGeom>
          <a:solidFill>
            <a:srgbClr val="1E9A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72000" y="2067828"/>
            <a:ext cx="527749" cy="52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39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8846" y="843558"/>
            <a:ext cx="8045602" cy="576064"/>
          </a:xfrm>
        </p:spPr>
        <p:txBody>
          <a:bodyPr>
            <a:no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Более доходны, чем вклады в банках, однако гораздо более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рискованны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, поскольку МФО 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не участвуют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в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системе страхования вкладов.</a:t>
            </a: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550830" y="231490"/>
            <a:ext cx="8269642" cy="3960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buNone/>
            </a:pP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Инвестиции в микрофинансовые организации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6983855"/>
              </p:ext>
            </p:extLst>
          </p:nvPr>
        </p:nvGraphicFramePr>
        <p:xfrm>
          <a:off x="539552" y="1612972"/>
          <a:ext cx="8064896" cy="2470946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03244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03244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62746">
                <a:tc>
                  <a:txBody>
                    <a:bodyPr/>
                    <a:lstStyle/>
                    <a:p>
                      <a:pPr marL="0" marR="0" indent="0" algn="l" defTabSz="5844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</a:rPr>
                        <a:t>ММК = </a:t>
                      </a:r>
                      <a:r>
                        <a:rPr lang="ru-RU" sz="1600" b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</a:rPr>
                        <a:t>Микрокредитные компании</a:t>
                      </a:r>
                      <a:endParaRPr lang="ru-RU" sz="1600" b="0" cap="none" baseline="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5844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</a:rPr>
                        <a:t>МФК = </a:t>
                      </a:r>
                      <a:r>
                        <a:rPr lang="ru-RU" sz="1600" b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</a:rPr>
                        <a:t>Микрофинансовые компании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5844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Calibri Light" charset="0"/>
                          <a:cs typeface="Calibri Light" charset="0"/>
                        </a:rPr>
                        <a:t>Потребительские займы </a:t>
                      </a: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Calibri Light" charset="0"/>
                          <a:cs typeface="Calibri Light" charset="0"/>
                        </a:rPr>
                        <a:t>до 500 тыс. руб.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5844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Calibri Light" charset="0"/>
                          <a:cs typeface="Calibri Light" charset="0"/>
                        </a:rPr>
                        <a:t>Потребительские займы </a:t>
                      </a: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Calibri Light" charset="0"/>
                          <a:cs typeface="Calibri Light" charset="0"/>
                        </a:rPr>
                        <a:t>до 1 млн руб.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Calibri Light" charset="0"/>
                          <a:cs typeface="Calibri Light" charset="0"/>
                        </a:rPr>
                        <a:t>Микрозаймы на предпринимательские цели в размере до 3 млн руб.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5844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Calibri Light" charset="0"/>
                          <a:cs typeface="Calibri Light" charset="0"/>
                        </a:rPr>
                        <a:t>Микрозаймы на предпринимательские цели до 3 млн руб.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5844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Calibri Light" charset="0"/>
                          <a:cs typeface="Calibri Light" charset="0"/>
                        </a:rPr>
                        <a:t>Не имеют права на привлечение денежных средств физлиц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5844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Calibri Light" charset="0"/>
                          <a:cs typeface="Calibri Light" charset="0"/>
                        </a:rPr>
                        <a:t>Имеют право на привлечение денежных средств физлиц на сумму от 1,5 млн руб.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5844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Calibri Light" charset="0"/>
                          <a:cs typeface="Calibri Light" charset="0"/>
                        </a:rPr>
                        <a:t>Не имеют права на выпуск облигаций.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5844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Calibri Light" charset="0"/>
                          <a:cs typeface="Calibri Light" charset="0"/>
                        </a:rPr>
                        <a:t>Имеют право на выпуск облигаций номиналом менее 1,5 млн руб.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198902" y="4299998"/>
            <a:ext cx="7189522" cy="61252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Проверяйте запись об организации в государственных реестрах субъектов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микрофинансирования.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2980" y="4306073"/>
            <a:ext cx="404046" cy="35390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0" y="0"/>
            <a:ext cx="179512" cy="5143500"/>
          </a:xfrm>
          <a:prstGeom prst="rect">
            <a:avLst/>
          </a:prstGeom>
          <a:solidFill>
            <a:srgbClr val="1E9A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474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0830" y="915566"/>
            <a:ext cx="8413658" cy="792088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ru-RU" sz="18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Рынок ценных бумаг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(или фондовый рынок) — совокупность экономических отношений по выпуску и обращению ценных бумаг между его 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участниками.</a:t>
            </a:r>
            <a:endParaRPr lang="ru-RU" sz="18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309375" y="1860254"/>
            <a:ext cx="1470537" cy="457953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5340" tIns="30679" rIns="15340" bIns="30679" rtlCol="0" anchor="ctr">
            <a:noAutofit/>
          </a:bodyPr>
          <a:lstStyle/>
          <a:p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Дивиденды / </a:t>
            </a:r>
            <a:r>
              <a:rPr lang="ru-RU" sz="14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купонный 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доход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1475656" y="3247881"/>
            <a:ext cx="1613660" cy="48458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5340" tIns="30679" rIns="15340" bIns="30679" rtlCol="0" anchor="ctr">
            <a:noAutofit/>
          </a:bodyPr>
          <a:lstStyle/>
          <a:p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Ценные </a:t>
            </a:r>
            <a:r>
              <a:rPr lang="ru-RU" sz="14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бумаги</a:t>
            </a:r>
            <a:endParaRPr lang="ru-RU" sz="14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r>
              <a:rPr lang="ru-RU" sz="14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(акции, облигации</a:t>
            </a: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)</a:t>
            </a:r>
            <a:endParaRPr lang="ru-RU" sz="14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5508104" y="3298784"/>
            <a:ext cx="1773018" cy="38214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5340" tIns="30679" rIns="15340" bIns="30679" rtlCol="0" anchor="ctr">
            <a:noAutofit/>
          </a:bodyPr>
          <a:lstStyle/>
          <a:p>
            <a:pPr algn="r"/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Ценные бумаги</a:t>
            </a:r>
          </a:p>
          <a:p>
            <a:pPr algn="r"/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(акции, облигации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)</a:t>
            </a:r>
            <a:endParaRPr lang="ru-RU" sz="14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4901041" y="1707654"/>
            <a:ext cx="1830313" cy="728664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5340" tIns="30679" rIns="15340" bIns="30679" rtlCol="0" anchor="ctr">
            <a:noAutofit/>
          </a:bodyPr>
          <a:lstStyle/>
          <a:p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Поручение </a:t>
            </a:r>
            <a:r>
              <a:rPr lang="ru-RU" sz="14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ru-RU" sz="14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14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на 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совершение сделки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72774" y="4595277"/>
            <a:ext cx="2779146" cy="35273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ts val="2200"/>
              </a:lnSpc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Проверяйте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лицензию!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9552" y="4515965"/>
            <a:ext cx="452100" cy="396000"/>
          </a:xfrm>
          <a:prstGeom prst="rect">
            <a:avLst/>
          </a:prstGeom>
        </p:spPr>
      </p:pic>
      <p:sp>
        <p:nvSpPr>
          <p:cNvPr id="30" name="Скругленный прямоугольник 29"/>
          <p:cNvSpPr/>
          <p:nvPr/>
        </p:nvSpPr>
        <p:spPr>
          <a:xfrm>
            <a:off x="6831594" y="1906357"/>
            <a:ext cx="1298529" cy="731270"/>
          </a:xfrm>
          <a:prstGeom prst="round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5340" tIns="15340" rIns="15340" bIns="15340" rtlCol="0" anchor="ctr"/>
          <a:lstStyle/>
          <a:p>
            <a:pPr algn="ctr"/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Брокер</a:t>
            </a:r>
            <a:endParaRPr lang="ru-RU" sz="12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</p:txBody>
      </p:sp>
      <p:grpSp>
        <p:nvGrpSpPr>
          <p:cNvPr id="108" name="Группа 107"/>
          <p:cNvGrpSpPr/>
          <p:nvPr/>
        </p:nvGrpSpPr>
        <p:grpSpPr>
          <a:xfrm>
            <a:off x="3625501" y="1788246"/>
            <a:ext cx="1594571" cy="1132666"/>
            <a:chOff x="4407498" y="1796702"/>
            <a:chExt cx="1594571" cy="1132666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9941" y="1796702"/>
              <a:ext cx="732857" cy="756000"/>
            </a:xfrm>
            <a:prstGeom prst="rect">
              <a:avLst/>
            </a:prstGeom>
          </p:spPr>
        </p:pic>
        <p:sp>
          <p:nvSpPr>
            <p:cNvPr id="33" name="Скругленный прямоугольник 32"/>
            <p:cNvSpPr/>
            <p:nvPr/>
          </p:nvSpPr>
          <p:spPr>
            <a:xfrm>
              <a:off x="4407498" y="2557578"/>
              <a:ext cx="1594571" cy="371790"/>
            </a:xfrm>
            <a:prstGeom prst="roundRect">
              <a:avLst/>
            </a:prstGeom>
            <a:noFill/>
            <a:ln w="4826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5340" tIns="15340" rIns="15340" bIns="15340" rtlCol="0" anchor="ctr"/>
            <a:lstStyle/>
            <a:p>
              <a:pPr algn="ctr"/>
              <a:r>
                <a:rPr lang="ru-RU" sz="1600" b="1" dirty="0" smtClean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</a:rPr>
                <a:t>Инвестор</a:t>
              </a:r>
              <a:endParaRPr lang="ru-RU" sz="16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1" name="Скругленный прямоугольник 10"/>
          <p:cNvSpPr/>
          <p:nvPr/>
        </p:nvSpPr>
        <p:spPr>
          <a:xfrm>
            <a:off x="755576" y="1906357"/>
            <a:ext cx="1439660" cy="745985"/>
          </a:xfrm>
          <a:prstGeom prst="round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5340" tIns="15340" rIns="15340" bIns="15340" rtlCol="0" anchor="ctr"/>
          <a:lstStyle/>
          <a:p>
            <a:pPr algn="ctr">
              <a:lnSpc>
                <a:spcPts val="1700"/>
              </a:lnSpc>
            </a:pP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Акционерное общество</a:t>
            </a:r>
            <a:endParaRPr lang="ru-RU" sz="1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</p:txBody>
      </p:sp>
      <p:cxnSp>
        <p:nvCxnSpPr>
          <p:cNvPr id="47" name="Прямая со стрелкой 46"/>
          <p:cNvCxnSpPr/>
          <p:nvPr/>
        </p:nvCxnSpPr>
        <p:spPr>
          <a:xfrm>
            <a:off x="2195236" y="2436318"/>
            <a:ext cx="1754655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 стрелкой 88"/>
          <p:cNvCxnSpPr/>
          <p:nvPr/>
        </p:nvCxnSpPr>
        <p:spPr>
          <a:xfrm>
            <a:off x="4901041" y="2394506"/>
            <a:ext cx="1930553" cy="18545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Соединительная линия уступом 91"/>
          <p:cNvCxnSpPr/>
          <p:nvPr/>
        </p:nvCxnSpPr>
        <p:spPr>
          <a:xfrm>
            <a:off x="1331640" y="2660887"/>
            <a:ext cx="2287716" cy="1196179"/>
          </a:xfrm>
          <a:prstGeom prst="bentConnector3">
            <a:avLst>
              <a:gd name="adj1" fmla="val -195"/>
            </a:avLst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Скругленный прямоугольник 6"/>
          <p:cNvSpPr/>
          <p:nvPr/>
        </p:nvSpPr>
        <p:spPr>
          <a:xfrm>
            <a:off x="3635896" y="3549622"/>
            <a:ext cx="1583812" cy="614888"/>
          </a:xfrm>
          <a:prstGeom prst="roundRect">
            <a:avLst/>
          </a:prstGeom>
          <a:solidFill>
            <a:schemeClr val="bg1"/>
          </a:solidFill>
          <a:ln w="76200" cmpd="dbl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5340" tIns="15340" rIns="15340" bIns="15340" rtlCol="0" anchor="ctr"/>
          <a:lstStyle/>
          <a:p>
            <a:pPr algn="ctr"/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БИРЖА</a:t>
            </a:r>
            <a:endParaRPr lang="ru-RU" sz="1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</p:txBody>
      </p:sp>
      <p:grpSp>
        <p:nvGrpSpPr>
          <p:cNvPr id="1068" name="Группа 1067"/>
          <p:cNvGrpSpPr/>
          <p:nvPr/>
        </p:nvGrpSpPr>
        <p:grpSpPr>
          <a:xfrm>
            <a:off x="5255928" y="2642415"/>
            <a:ext cx="2124000" cy="1198296"/>
            <a:chOff x="5904000" y="2669598"/>
            <a:chExt cx="2124000" cy="1198296"/>
          </a:xfrm>
        </p:grpSpPr>
        <p:cxnSp>
          <p:nvCxnSpPr>
            <p:cNvPr id="1063" name="Прямая со стрелкой 1062"/>
            <p:cNvCxnSpPr/>
            <p:nvPr/>
          </p:nvCxnSpPr>
          <p:spPr>
            <a:xfrm flipH="1">
              <a:off x="5904000" y="3867894"/>
              <a:ext cx="2124000" cy="0"/>
            </a:xfrm>
            <a:prstGeom prst="straightConnector1">
              <a:avLst/>
            </a:prstGeom>
            <a:ln w="19050">
              <a:solidFill>
                <a:schemeClr val="accent2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Прямая со стрелкой 171"/>
            <p:cNvCxnSpPr/>
            <p:nvPr/>
          </p:nvCxnSpPr>
          <p:spPr>
            <a:xfrm flipV="1">
              <a:off x="8028000" y="2669598"/>
              <a:ext cx="0" cy="1198296"/>
            </a:xfrm>
            <a:prstGeom prst="straightConnector1">
              <a:avLst/>
            </a:prstGeom>
            <a:ln w="19050">
              <a:solidFill>
                <a:schemeClr val="accent2">
                  <a:lumMod val="5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7" name="Группа 1066"/>
          <p:cNvGrpSpPr/>
          <p:nvPr/>
        </p:nvGrpSpPr>
        <p:grpSpPr>
          <a:xfrm>
            <a:off x="5255928" y="2637627"/>
            <a:ext cx="2232544" cy="1310859"/>
            <a:chOff x="5976008" y="2679998"/>
            <a:chExt cx="2268400" cy="1331912"/>
          </a:xfrm>
        </p:grpSpPr>
        <p:cxnSp>
          <p:nvCxnSpPr>
            <p:cNvPr id="169" name="Прямая со стрелкой 168"/>
            <p:cNvCxnSpPr/>
            <p:nvPr/>
          </p:nvCxnSpPr>
          <p:spPr>
            <a:xfrm flipH="1">
              <a:off x="5976008" y="4011910"/>
              <a:ext cx="2268400" cy="0"/>
            </a:xfrm>
            <a:prstGeom prst="straightConnector1">
              <a:avLst/>
            </a:prstGeom>
            <a:ln w="19050">
              <a:solidFill>
                <a:schemeClr val="accent2">
                  <a:lumMod val="5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Прямая со стрелкой 174"/>
            <p:cNvCxnSpPr/>
            <p:nvPr/>
          </p:nvCxnSpPr>
          <p:spPr>
            <a:xfrm flipV="1">
              <a:off x="8244408" y="2679998"/>
              <a:ext cx="0" cy="1331912"/>
            </a:xfrm>
            <a:prstGeom prst="straightConnector1">
              <a:avLst/>
            </a:prstGeom>
            <a:ln w="19050">
              <a:solidFill>
                <a:schemeClr val="accent2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Прямоугольник 28"/>
          <p:cNvSpPr/>
          <p:nvPr/>
        </p:nvSpPr>
        <p:spPr>
          <a:xfrm>
            <a:off x="0" y="0"/>
            <a:ext cx="179512" cy="5143500"/>
          </a:xfrm>
          <a:prstGeom prst="rect">
            <a:avLst/>
          </a:prstGeom>
          <a:solidFill>
            <a:srgbClr val="1E9A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Объект 2"/>
          <p:cNvSpPr txBox="1">
            <a:spLocks/>
          </p:cNvSpPr>
          <p:nvPr/>
        </p:nvSpPr>
        <p:spPr>
          <a:xfrm>
            <a:off x="550830" y="231490"/>
            <a:ext cx="8269642" cy="3960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buNone/>
            </a:pP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Инвестиции на рынке ценных бумаг</a:t>
            </a:r>
          </a:p>
        </p:txBody>
      </p:sp>
    </p:spTree>
    <p:extLst>
      <p:ext uri="{BB962C8B-B14F-4D97-AF65-F5344CB8AC3E}">
        <p14:creationId xmlns:p14="http://schemas.microsoft.com/office/powerpoint/2010/main" val="174752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бъект 2"/>
          <p:cNvSpPr txBox="1">
            <a:spLocks/>
          </p:cNvSpPr>
          <p:nvPr/>
        </p:nvSpPr>
        <p:spPr>
          <a:xfrm>
            <a:off x="581116" y="411510"/>
            <a:ext cx="7230793" cy="5040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buNone/>
            </a:pP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Индивидуальные инвестиционные счета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1116" y="1131590"/>
            <a:ext cx="7879316" cy="163635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ru-RU" sz="24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ИИС 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— 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счёт, 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который предназначен для обособленного учета денежных средств, ценных бумаг клиента — физического 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лица. ИИС 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открывается 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и 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ведётся брокером или управляющим 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на 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основании отдельного 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договора.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1115" y="2931790"/>
            <a:ext cx="7879317" cy="11323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ru-RU" sz="24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Основное преимущество ИИС 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— возможность получения налогового вычета 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на взнос или на доход.</a:t>
            </a:r>
            <a:endParaRPr lang="ru-RU" sz="24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r">
              <a:lnSpc>
                <a:spcPct val="90000"/>
              </a:lnSpc>
            </a:pPr>
            <a:endParaRPr lang="ru-RU" sz="1600" cap="none" baseline="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EE29563-CF36-4D0E-B644-4FFDE8435756}"/>
              </a:ext>
            </a:extLst>
          </p:cNvPr>
          <p:cNvSpPr txBox="1"/>
          <p:nvPr/>
        </p:nvSpPr>
        <p:spPr>
          <a:xfrm>
            <a:off x="1086276" y="4155926"/>
            <a:ext cx="7230140" cy="74966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Проверяйте лицензию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на осуществление деятельности на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рынке ценных бумаг!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9552" y="4155926"/>
            <a:ext cx="402708" cy="35273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179512" cy="5143500"/>
          </a:xfrm>
          <a:prstGeom prst="rect">
            <a:avLst/>
          </a:prstGeom>
          <a:solidFill>
            <a:srgbClr val="1E9A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060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8448" y="915566"/>
            <a:ext cx="8282024" cy="1104446"/>
          </a:xfrm>
        </p:spPr>
        <p:txBody>
          <a:bodyPr numCol="1">
            <a:no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Коллективные инвестиции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— это объединение управляющей компанией средств инвесторов в единый фонд и передача его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под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управление профессионального менеджера.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Подходит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для небольших сумм инвестиций.</a:t>
            </a: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538448" y="303498"/>
            <a:ext cx="6913872" cy="3960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buNone/>
            </a:pP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Коллективные инвестиции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43024" y="4515966"/>
            <a:ext cx="4920787" cy="36052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Проверяйте лицензию!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2223904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Основные 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формы  —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паевые инвестиционные фонды, негосударственные пенсионные фонды.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87624" y="3056205"/>
            <a:ext cx="3528392" cy="131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indent="-216000" defTabSz="685783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Профессиональное управление </a:t>
            </a:r>
          </a:p>
          <a:p>
            <a:pPr marL="216000" indent="-216000" defTabSz="685783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Диверсификация инвестиций</a:t>
            </a:r>
          </a:p>
          <a:p>
            <a:pPr marL="216000" indent="-216000" defTabSz="685783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Снижение затрат </a:t>
            </a:r>
          </a:p>
          <a:p>
            <a:pPr marL="216000" indent="-216000" defTabSz="685783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Надежность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630299" y="3138522"/>
            <a:ext cx="30461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83">
              <a:spcAft>
                <a:spcPts val="300"/>
              </a:spcAft>
              <a:defRPr/>
            </a:pP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Риски финансового рынка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7544" y="4515966"/>
            <a:ext cx="402708" cy="35273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0" y="0"/>
            <a:ext cx="179512" cy="5143500"/>
          </a:xfrm>
          <a:prstGeom prst="rect">
            <a:avLst/>
          </a:prstGeom>
          <a:solidFill>
            <a:srgbClr val="1E9A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90872" y="3057946"/>
            <a:ext cx="527749" cy="52774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52363" y="3189327"/>
            <a:ext cx="527749" cy="52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328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335" y="0"/>
            <a:ext cx="3621177" cy="5143500"/>
          </a:xfrm>
          <a:prstGeom prst="rect">
            <a:avLst/>
          </a:prstGeom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551652" y="1131590"/>
            <a:ext cx="4812436" cy="17281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l">
              <a:lnSpc>
                <a:spcPts val="34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Финансовая грамотность – важнейшее условие финансового благополучия граждан</a:t>
            </a: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551652" y="3075806"/>
            <a:ext cx="4652001" cy="93610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Создание условий для обучения основам финансовой грамотности </a:t>
            </a:r>
            <a:r>
              <a:rPr lang="mr-IN" sz="20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среди приоритетов Банка России</a:t>
            </a:r>
          </a:p>
        </p:txBody>
      </p:sp>
    </p:spTree>
    <p:extLst>
      <p:ext uri="{BB962C8B-B14F-4D97-AF65-F5344CB8AC3E}">
        <p14:creationId xmlns:p14="http://schemas.microsoft.com/office/powerpoint/2010/main" val="72017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6440" y="825541"/>
            <a:ext cx="8282024" cy="3588829"/>
          </a:xfrm>
        </p:spPr>
        <p:txBody>
          <a:bodyPr>
            <a:noAutofit/>
          </a:bodyPr>
          <a:lstStyle/>
          <a:p>
            <a:pPr marL="288000" lvl="2" indent="-288000" algn="l">
              <a:lnSpc>
                <a:spcPct val="100000"/>
              </a:lnSpc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Страхование имущества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— страхование материального ущерба, связанного </a:t>
            </a: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n-US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с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утратой или повреждением имущества в результате страхового 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случая:</a:t>
            </a:r>
            <a:endParaRPr lang="ru-RU" sz="18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576000" lvl="3" indent="-288000">
              <a:lnSpc>
                <a:spcPct val="100000"/>
              </a:lnSpc>
              <a:buClr>
                <a:schemeClr val="tx1">
                  <a:lumMod val="50000"/>
                </a:schemeClr>
              </a:buClr>
              <a:buFont typeface="Calibri" panose="020F0502020204030204" pitchFamily="34" charset="0"/>
              <a:buChar char="–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Недвижимое </a:t>
            </a: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имущество</a:t>
            </a:r>
            <a:endParaRPr lang="ru-RU" sz="16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576000" lvl="3" indent="-288000">
              <a:lnSpc>
                <a:spcPct val="100000"/>
              </a:lnSpc>
              <a:spcAft>
                <a:spcPts val="600"/>
              </a:spcAft>
              <a:buClr>
                <a:schemeClr val="tx1">
                  <a:lumMod val="50000"/>
                </a:schemeClr>
              </a:buClr>
              <a:buFont typeface="Calibri" panose="020F0502020204030204" pitchFamily="34" charset="0"/>
              <a:buChar char="–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Движимое имущество, в т.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ч. автомобиль (КАСКО – добровольное страхование)</a:t>
            </a:r>
          </a:p>
          <a:p>
            <a:pPr marL="288000" lvl="2" indent="-288000" algn="l">
              <a:lnSpc>
                <a:spcPct val="100000"/>
              </a:lnSpc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Страхование ответственности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— страхование, позволяющее компенсировать потери третьих лиц, возникших в следствии действия 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или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бездействия 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страхователя:</a:t>
            </a:r>
            <a:endParaRPr lang="ru-RU" sz="18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576000" lvl="3" indent="-288000">
              <a:lnSpc>
                <a:spcPct val="100000"/>
              </a:lnSpc>
              <a:buClr>
                <a:schemeClr val="tx1">
                  <a:lumMod val="50000"/>
                </a:schemeClr>
              </a:buClr>
              <a:buFont typeface="Calibri" panose="020F0502020204030204" pitchFamily="34" charset="0"/>
              <a:buChar char="–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Страхование гражданской ответственности владельцев транспортных средств 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(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ОСАГО – обязательное страхование</a:t>
            </a: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)</a:t>
            </a:r>
            <a:endParaRPr lang="ru-RU" sz="16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576000" lvl="3" indent="-288000">
              <a:lnSpc>
                <a:spcPct val="100000"/>
              </a:lnSpc>
              <a:buClr>
                <a:schemeClr val="tx1">
                  <a:lumMod val="50000"/>
                </a:schemeClr>
              </a:buClr>
              <a:buFont typeface="Calibri" panose="020F0502020204030204" pitchFamily="34" charset="0"/>
              <a:buChar char="–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Страхование профессиональной ответственности (например, врачебная ошибка</a:t>
            </a: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)</a:t>
            </a:r>
            <a:endParaRPr lang="ru-RU" sz="16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576000" lvl="3" indent="-288000">
              <a:lnSpc>
                <a:spcPct val="100000"/>
              </a:lnSpc>
              <a:buClr>
                <a:schemeClr val="tx1">
                  <a:lumMod val="50000"/>
                </a:schemeClr>
              </a:buClr>
              <a:buFont typeface="Calibri" panose="020F0502020204030204" pitchFamily="34" charset="0"/>
              <a:buChar char="–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Страхование иных видов гражданской ответственности (протечка воды </a:t>
            </a: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в 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соседнюю квартиру</a:t>
            </a: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)</a:t>
            </a:r>
            <a:endParaRPr lang="ru-RU" sz="16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466440" y="231490"/>
            <a:ext cx="6913872" cy="3960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buNone/>
            </a:pP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Страховые услуги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99592" y="4371950"/>
            <a:ext cx="8064896" cy="5336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Если за весь срок страхового периода, определенного в договоре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, не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произошел страховой случай, то застрахованное лицо денег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не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получает.</a:t>
            </a:r>
          </a:p>
          <a:p>
            <a:pPr algn="l">
              <a:lnSpc>
                <a:spcPct val="90000"/>
              </a:lnSpc>
            </a:pPr>
            <a:endParaRPr lang="ru-RU" sz="1800" b="1" cap="none" baseline="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536" y="4371950"/>
            <a:ext cx="402708" cy="35273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179512" cy="5143500"/>
          </a:xfrm>
          <a:prstGeom prst="rect">
            <a:avLst/>
          </a:prstGeom>
          <a:solidFill>
            <a:srgbClr val="1E9A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13079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6440" y="874134"/>
            <a:ext cx="8282024" cy="1841632"/>
          </a:xfrm>
        </p:spPr>
        <p:txBody>
          <a:bodyPr>
            <a:noAutofit/>
          </a:bodyPr>
          <a:lstStyle/>
          <a:p>
            <a:pPr marL="288000" lvl="2" indent="-288000" algn="l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Личное </a:t>
            </a:r>
            <a:r>
              <a:rPr lang="ru-RU" sz="18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страхование:</a:t>
            </a:r>
            <a:endParaRPr lang="ru-RU" sz="1800" b="1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576000" lvl="3" indent="-288000">
              <a:lnSpc>
                <a:spcPts val="2000"/>
              </a:lnSpc>
              <a:buClr>
                <a:schemeClr val="tx1">
                  <a:lumMod val="50000"/>
                </a:schemeClr>
              </a:buClr>
              <a:buFont typeface="Calibri" panose="020F0502020204030204" pitchFamily="34" charset="0"/>
              <a:buChar char="–"/>
            </a:pP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Страхование от несчастных случаев и болезней (риск наступления временной нетрудоспособности, инвалидности, смерти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)</a:t>
            </a:r>
            <a:endParaRPr lang="ru-RU" sz="18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576000" lvl="3" indent="-288000">
              <a:lnSpc>
                <a:spcPts val="2000"/>
              </a:lnSpc>
              <a:spcAft>
                <a:spcPts val="600"/>
              </a:spcAft>
              <a:buClr>
                <a:schemeClr val="tx1">
                  <a:lumMod val="50000"/>
                </a:schemeClr>
              </a:buClr>
              <a:buFont typeface="Calibri" panose="020F0502020204030204" pitchFamily="34" charset="0"/>
              <a:buChar char="–"/>
            </a:pP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Медицинское страхование (риск потери 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здоровья,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добровольное, обязательное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)</a:t>
            </a:r>
            <a:endParaRPr lang="ru-RU" sz="18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576000" lvl="3" indent="-288000">
              <a:lnSpc>
                <a:spcPts val="2000"/>
              </a:lnSpc>
              <a:spcAft>
                <a:spcPts val="600"/>
              </a:spcAft>
              <a:buClr>
                <a:schemeClr val="tx1">
                  <a:lumMod val="50000"/>
                </a:schemeClr>
              </a:buClr>
              <a:buFont typeface="Calibri" panose="020F0502020204030204" pitchFamily="34" charset="0"/>
              <a:buChar char="–"/>
            </a:pP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Страхование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жизни 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—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 рисковое, накопительное, 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инвестиционное</a:t>
            </a:r>
            <a:endParaRPr lang="ru-RU" sz="18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3608" y="4577664"/>
            <a:ext cx="6364652" cy="36052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Проверяйте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лицензию!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538448" y="2787774"/>
            <a:ext cx="505160" cy="504056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merican Typewriter Condensed" charset="0"/>
                <a:ea typeface="American Typewriter Condensed" charset="0"/>
                <a:cs typeface="American Typewriter Condensed" charset="0"/>
              </a:rPr>
              <a:t>i</a:t>
            </a:r>
            <a:endParaRPr lang="ru-RU" sz="3200" dirty="0">
              <a:latin typeface="American Typewriter Condensed" charset="0"/>
              <a:ea typeface="American Typewriter Condensed" charset="0"/>
              <a:cs typeface="American Typewriter Condensed" charset="0"/>
            </a:endParaRPr>
          </a:p>
        </p:txBody>
      </p:sp>
      <p:sp>
        <p:nvSpPr>
          <p:cNvPr id="5" name="Прямоугольная выноска 4"/>
          <p:cNvSpPr/>
          <p:nvPr/>
        </p:nvSpPr>
        <p:spPr>
          <a:xfrm>
            <a:off x="1516813" y="2859782"/>
            <a:ext cx="7231651" cy="1512408"/>
          </a:xfrm>
          <a:prstGeom prst="wedgeRectCallout">
            <a:avLst>
              <a:gd name="adj1" fmla="val -56909"/>
              <a:gd name="adj2" fmla="val -33122"/>
            </a:avLst>
          </a:prstGeom>
          <a:noFill/>
          <a:ln w="19050">
            <a:solidFill>
              <a:schemeClr val="accent1"/>
            </a:solidFill>
            <a:prstDash val="sysDash"/>
          </a:ln>
        </p:spPr>
        <p:txBody>
          <a:bodyPr wrap="square" lIns="108000" tIns="72000" rIns="108000" bIns="36000" rtlCol="0" anchor="t" anchorCtr="0">
            <a:noAutofit/>
          </a:bodyPr>
          <a:lstStyle/>
          <a:p>
            <a:pPr marL="0" lvl="3">
              <a:lnSpc>
                <a:spcPts val="1800"/>
              </a:lnSpc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Накопительное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страхование </a:t>
            </a: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— 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это комбинация рискового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страхования 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с 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возможностью сформировать накопления к определенной дате или событию.</a:t>
            </a:r>
          </a:p>
          <a:p>
            <a:pPr marL="0" lvl="3">
              <a:lnSpc>
                <a:spcPts val="1800"/>
              </a:lnSpc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Риск дожития 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дает право на выплату накоплений и инвестиционного дохода 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по 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окончании срока страхования.</a:t>
            </a:r>
          </a:p>
          <a:p>
            <a:pPr>
              <a:lnSpc>
                <a:spcPts val="1800"/>
              </a:lnSpc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Риск ухода из жизни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 – право на выплату назначенным людям в случае ухода застрахованного лица из жизни.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9694" y="4577664"/>
            <a:ext cx="404046" cy="35390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0" y="0"/>
            <a:ext cx="179512" cy="5143500"/>
          </a:xfrm>
          <a:prstGeom prst="rect">
            <a:avLst/>
          </a:prstGeom>
          <a:solidFill>
            <a:srgbClr val="1E9A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466440" y="231490"/>
            <a:ext cx="6913872" cy="3960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buNone/>
            </a:pP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Страховые услуги </a:t>
            </a:r>
          </a:p>
        </p:txBody>
      </p:sp>
    </p:spTree>
    <p:extLst>
      <p:ext uri="{BB962C8B-B14F-4D97-AF65-F5344CB8AC3E}">
        <p14:creationId xmlns:p14="http://schemas.microsoft.com/office/powerpoint/2010/main" val="4834707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115616" y="699542"/>
            <a:ext cx="3816424" cy="331236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58442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500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Риски</a:t>
            </a:r>
            <a:endParaRPr lang="ru-RU" sz="40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215" y="0"/>
            <a:ext cx="3638161" cy="514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9840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3204374"/>
              </p:ext>
            </p:extLst>
          </p:nvPr>
        </p:nvGraphicFramePr>
        <p:xfrm>
          <a:off x="611560" y="1023965"/>
          <a:ext cx="7535662" cy="3492001"/>
        </p:xfrm>
        <a:graphic>
          <a:graphicData uri="http://schemas.openxmlformats.org/drawingml/2006/table">
            <a:tbl>
              <a:tblPr firstRow="1" bandRow="1">
                <a:effectLst/>
                <a:tableStyleId>{93296810-A885-4BE3-A3E7-6D5BEEA58F35}</a:tableStyleId>
              </a:tblPr>
              <a:tblGrid>
                <a:gridCol w="2236339">
                  <a:extLst>
                    <a:ext uri="{9D8B030D-6E8A-4147-A177-3AD203B41FA5}">
                      <a16:colId xmlns="" xmlns:a16="http://schemas.microsoft.com/office/drawing/2014/main" val="3295864879"/>
                    </a:ext>
                  </a:extLst>
                </a:gridCol>
                <a:gridCol w="1676766">
                  <a:extLst>
                    <a:ext uri="{9D8B030D-6E8A-4147-A177-3AD203B41FA5}">
                      <a16:colId xmlns="" xmlns:a16="http://schemas.microsoft.com/office/drawing/2014/main" val="3334314546"/>
                    </a:ext>
                  </a:extLst>
                </a:gridCol>
                <a:gridCol w="1626454">
                  <a:extLst>
                    <a:ext uri="{9D8B030D-6E8A-4147-A177-3AD203B41FA5}">
                      <a16:colId xmlns="" xmlns:a16="http://schemas.microsoft.com/office/drawing/2014/main" val="2105567549"/>
                    </a:ext>
                  </a:extLst>
                </a:gridCol>
                <a:gridCol w="1996103">
                  <a:extLst>
                    <a:ext uri="{9D8B030D-6E8A-4147-A177-3AD203B41FA5}">
                      <a16:colId xmlns="" xmlns:a16="http://schemas.microsoft.com/office/drawing/2014/main" val="698833508"/>
                    </a:ext>
                  </a:extLst>
                </a:gridCol>
              </a:tblGrid>
              <a:tr h="424313">
                <a:tc>
                  <a:txBody>
                    <a:bodyPr/>
                    <a:lstStyle/>
                    <a:p>
                      <a:pPr algn="l"/>
                      <a:endParaRPr lang="ru-RU" sz="1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84406" marR="84406" marT="34290" marB="34290" anchor="ctr"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783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Рыночный риск</a:t>
                      </a:r>
                    </a:p>
                  </a:txBody>
                  <a:tcPr marL="63305" marR="63305" marT="0" marB="0" anchor="ctr"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783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Риск поставщика</a:t>
                      </a:r>
                    </a:p>
                  </a:txBody>
                  <a:tcPr marL="63305" marR="63305" marT="0" marB="0" anchor="ctr"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783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Риск мошенничества</a:t>
                      </a:r>
                    </a:p>
                  </a:txBody>
                  <a:tcPr marL="63305" marR="63305" marT="0" marB="0" anchor="ctr"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944775495"/>
                  </a:ext>
                </a:extLst>
              </a:tr>
              <a:tr h="44432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Банковские услуги</a:t>
                      </a:r>
                    </a:p>
                  </a:txBody>
                  <a:tcPr marL="63305" marR="63305" marT="0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!</a:t>
                      </a:r>
                    </a:p>
                  </a:txBody>
                  <a:tcPr marL="63305" marR="63305" marT="0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!</a:t>
                      </a:r>
                    </a:p>
                  </a:txBody>
                  <a:tcPr marL="63305" marR="63305" marT="0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!</a:t>
                      </a:r>
                    </a:p>
                  </a:txBody>
                  <a:tcPr marL="63305" marR="63305" marT="0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34793248"/>
                  </a:ext>
                </a:extLst>
              </a:tr>
              <a:tr h="44432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Страховые услуги</a:t>
                      </a:r>
                    </a:p>
                  </a:txBody>
                  <a:tcPr marL="63305" marR="63305" marT="0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!</a:t>
                      </a:r>
                    </a:p>
                  </a:txBody>
                  <a:tcPr marL="63305" marR="63305" marT="0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!</a:t>
                      </a:r>
                    </a:p>
                  </a:txBody>
                  <a:tcPr marL="63305" marR="63305" marT="0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!!</a:t>
                      </a:r>
                    </a:p>
                  </a:txBody>
                  <a:tcPr marL="63305" marR="63305" marT="0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32763405"/>
                  </a:ext>
                </a:extLst>
              </a:tr>
              <a:tr h="52868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Инвестиции на рынке</a:t>
                      </a:r>
                      <a:r>
                        <a:rPr lang="ru-RU" sz="16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ценных бумаг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!!</a:t>
                      </a:r>
                    </a:p>
                  </a:txBody>
                  <a:tcPr marL="63305" marR="63305" marT="0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!</a:t>
                      </a:r>
                    </a:p>
                  </a:txBody>
                  <a:tcPr marL="63305" marR="63305" marT="0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!</a:t>
                      </a:r>
                    </a:p>
                  </a:txBody>
                  <a:tcPr marL="63305" marR="63305" marT="0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672688166"/>
                  </a:ext>
                </a:extLst>
              </a:tr>
              <a:tr h="44432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Инвестиции в МФО</a:t>
                      </a:r>
                    </a:p>
                  </a:txBody>
                  <a:tcPr marL="63305" marR="63305" marT="0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!!</a:t>
                      </a:r>
                    </a:p>
                  </a:txBody>
                  <a:tcPr marL="63305" marR="63305" marT="0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!</a:t>
                      </a:r>
                    </a:p>
                  </a:txBody>
                  <a:tcPr marL="63305" marR="63305" marT="0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!!</a:t>
                      </a:r>
                    </a:p>
                  </a:txBody>
                  <a:tcPr marL="63305" marR="63305" marT="0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870685829"/>
                  </a:ext>
                </a:extLst>
              </a:tr>
              <a:tr h="44432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Форекс</a:t>
                      </a:r>
                    </a:p>
                  </a:txBody>
                  <a:tcPr marL="63305" marR="63305" marT="0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!!!</a:t>
                      </a:r>
                    </a:p>
                  </a:txBody>
                  <a:tcPr marL="63305" marR="63305" marT="0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!!!</a:t>
                      </a:r>
                    </a:p>
                  </a:txBody>
                  <a:tcPr marL="63305" marR="63305" marT="0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!!!</a:t>
                      </a:r>
                    </a:p>
                  </a:txBody>
                  <a:tcPr marL="63305" marR="63305" marT="0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61700">
                <a:tc>
                  <a:txBody>
                    <a:bodyPr/>
                    <a:lstStyle/>
                    <a:p>
                      <a:pPr marL="0" algn="l" defTabSz="584424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Финансовые пирамиды</a:t>
                      </a:r>
                    </a:p>
                    <a:p>
                      <a:pPr marL="0" marR="0" indent="0" algn="l" defTabSz="5844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Букмекерские конторы</a:t>
                      </a:r>
                    </a:p>
                    <a:p>
                      <a:pPr marL="0" algn="l" defTabSz="584424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Казино</a:t>
                      </a:r>
                      <a:endParaRPr lang="ru-RU" sz="1600" kern="12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</a:t>
                      </a:r>
                      <a:endParaRPr lang="ru-RU" sz="36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</a:t>
                      </a:r>
                      <a:endParaRPr kumimoji="0" lang="ru-RU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</a:t>
                      </a:r>
                      <a:endParaRPr kumimoji="0" lang="ru-RU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0413064"/>
                  </a:ext>
                </a:extLst>
              </a:tr>
            </a:tbl>
          </a:graphicData>
        </a:graphic>
      </p:graphicFrame>
      <p:sp>
        <p:nvSpPr>
          <p:cNvPr id="9" name="Объект 2"/>
          <p:cNvSpPr txBox="1">
            <a:spLocks/>
          </p:cNvSpPr>
          <p:nvPr/>
        </p:nvSpPr>
        <p:spPr>
          <a:xfrm>
            <a:off x="611560" y="345154"/>
            <a:ext cx="7535662" cy="3960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buNone/>
            </a:pP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Риски и опасности финансового рынка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79512" cy="5143500"/>
          </a:xfrm>
          <a:prstGeom prst="rect">
            <a:avLst/>
          </a:prstGeom>
          <a:solidFill>
            <a:srgbClr val="1E9A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93631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2454" y="879562"/>
            <a:ext cx="8238018" cy="1177833"/>
          </a:xfrm>
        </p:spPr>
        <p:txBody>
          <a:bodyPr>
            <a:noAutofit/>
          </a:bodyPr>
          <a:lstStyle/>
          <a:p>
            <a:pPr marL="0" indent="0" algn="l">
              <a:lnSpc>
                <a:spcPct val="100000"/>
              </a:lnSpc>
              <a:spcBef>
                <a:spcPts val="300"/>
              </a:spcBef>
              <a:buClr>
                <a:schemeClr val="accent2">
                  <a:lumMod val="50000"/>
                </a:schemeClr>
              </a:buClr>
              <a:buNone/>
            </a:pP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Отличие от организованного биржевого рынка</a:t>
            </a:r>
          </a:p>
          <a:p>
            <a:pPr marL="0" indent="0" algn="l">
              <a:lnSpc>
                <a:spcPct val="100000"/>
              </a:lnSpc>
              <a:spcBef>
                <a:spcPts val="300"/>
              </a:spcBef>
              <a:buClr>
                <a:schemeClr val="accent2">
                  <a:lumMod val="50000"/>
                </a:schemeClr>
              </a:buClr>
              <a:buNone/>
            </a:pP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На форекс торгуют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виртуальными валютными парами, а не реальной валютой. Форекс-дилер 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–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посредник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в сделке: покупает активы «от своего имени и за свой счёт» и только потом продаёт клиенту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582454" y="267494"/>
            <a:ext cx="6913872" cy="3960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buNone/>
            </a:pP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Форекс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87615" y="3867894"/>
            <a:ext cx="7444826" cy="115212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ts val="2000"/>
              </a:lnSpc>
              <a:spcAft>
                <a:spcPts val="600"/>
              </a:spcAft>
            </a:pP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 Light" charset="0"/>
                <a:cs typeface="Calibri Light" charset="0"/>
              </a:rPr>
              <a:t>Нельзя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 Light" charset="0"/>
                <a:cs typeface="Calibri Light" charset="0"/>
              </a:rPr>
              <a:t> заключать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 Light" charset="0"/>
                <a:cs typeface="Calibri Light" charset="0"/>
              </a:rPr>
              <a:t>договор с  форекс-дилером, не имеющим лицензии Банка России и не состоящим в саморегулируемой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 Light" charset="0"/>
                <a:cs typeface="Calibri Light" charset="0"/>
              </a:rPr>
              <a:t>организации.</a:t>
            </a:r>
            <a:endParaRPr lang="ru-RU" sz="18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 Light" charset="0"/>
              <a:cs typeface="Calibri Light" charset="0"/>
            </a:endParaRPr>
          </a:p>
          <a:p>
            <a:pPr>
              <a:lnSpc>
                <a:spcPts val="2000"/>
              </a:lnSpc>
              <a:spcAft>
                <a:spcPts val="600"/>
              </a:spcAft>
            </a:pP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 Light" charset="0"/>
                <a:cs typeface="Calibri Light" charset="0"/>
              </a:rPr>
              <a:t>Рискованно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 Light" charset="0"/>
                <a:cs typeface="Calibri Light" charset="0"/>
              </a:rPr>
              <a:t> заключать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 Light" charset="0"/>
                <a:cs typeface="Calibri Light" charset="0"/>
              </a:rPr>
              <a:t>договор с зарубежными компаниями,</a:t>
            </a:r>
            <a:br>
              <a:rPr lang="ru-RU" sz="1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 Light" charset="0"/>
                <a:cs typeface="Calibri Light" charset="0"/>
              </a:rPr>
            </a:b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 Light" charset="0"/>
                <a:cs typeface="Calibri Light" charset="0"/>
              </a:rPr>
              <a:t>не имеющими представительства в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 Light" charset="0"/>
                <a:cs typeface="Calibri Light" charset="0"/>
              </a:rPr>
              <a:t>России.</a:t>
            </a:r>
            <a:endParaRPr lang="ru-RU" sz="18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 Light" charset="0"/>
              <a:cs typeface="Calibri Light" charset="0"/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582454" y="2175705"/>
            <a:ext cx="7877978" cy="15121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spcBef>
                <a:spcPts val="300"/>
              </a:spcBef>
              <a:buClr>
                <a:schemeClr val="accent2">
                  <a:lumMod val="50000"/>
                </a:schemeClr>
              </a:buClr>
              <a:buNone/>
            </a:pP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Форекс – сложно и высокорискованно </a:t>
            </a:r>
          </a:p>
          <a:p>
            <a:pPr marL="0" indent="0" algn="l">
              <a:lnSpc>
                <a:spcPct val="100000"/>
              </a:lnSpc>
              <a:spcBef>
                <a:spcPts val="300"/>
              </a:spcBef>
              <a:buClr>
                <a:schemeClr val="accent2">
                  <a:lumMod val="50000"/>
                </a:schemeClr>
              </a:buClr>
              <a:buNone/>
            </a:pP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Форекс-дилеры зарабатывают на предоставлении заемных средств своим клиентам (т.н. кредитное плечо). </a:t>
            </a:r>
          </a:p>
          <a:p>
            <a:pPr marL="0" indent="0" algn="l">
              <a:lnSpc>
                <a:spcPct val="100000"/>
              </a:lnSpc>
              <a:spcBef>
                <a:spcPts val="300"/>
              </a:spcBef>
              <a:buClr>
                <a:schemeClr val="accent2">
                  <a:lumMod val="50000"/>
                </a:schemeClr>
              </a:buClr>
              <a:buNone/>
            </a:pP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Форекс-дилеры могут убедить клиента, что он пришёл работать на валютный или фондовый рынок. Это 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обман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.</a:t>
            </a:r>
            <a:endParaRPr lang="ru-RU" sz="18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9552" y="3852000"/>
            <a:ext cx="404046" cy="35390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0" y="0"/>
            <a:ext cx="179512" cy="5143500"/>
          </a:xfrm>
          <a:prstGeom prst="rect">
            <a:avLst/>
          </a:prstGeom>
          <a:solidFill>
            <a:srgbClr val="1E9A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58840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 txBox="1">
            <a:spLocks/>
          </p:cNvSpPr>
          <p:nvPr/>
        </p:nvSpPr>
        <p:spPr>
          <a:xfrm>
            <a:off x="539552" y="267494"/>
            <a:ext cx="6913872" cy="3960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buNone/>
            </a:pP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Финансовые пирамиды</a:t>
            </a: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539552" y="870960"/>
            <a:ext cx="7420022" cy="26368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Основные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признаки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285750" lvl="2" indent="-285750" algn="l"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Отсутствие лицензии или записи в государственных 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реестрах</a:t>
            </a:r>
            <a:endParaRPr lang="ru-RU" sz="18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285750" lvl="2" indent="-285750" algn="l"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Обещания высокой доходности вложений, значительно выше рыночного уровня, или «гарантия» 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доходности</a:t>
            </a:r>
            <a:endParaRPr lang="ru-RU" sz="18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285750" lvl="2" indent="-285750" algn="l"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Предварительные 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взносы</a:t>
            </a:r>
            <a:endParaRPr lang="ru-RU" sz="18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285750" lvl="2" indent="-285750" algn="l"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Анонимность – отсутствие конкретной информации об учредителях, владельцах и руководителях организации или 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проекта</a:t>
            </a:r>
            <a:endParaRPr lang="ru-RU" sz="18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285750" lvl="2" indent="-285750" algn="l"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Организация «из ниоткуда» – зарегистрирована совсем недавно, имеет минимальный уставный капитал и единственного 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учредителя</a:t>
            </a:r>
            <a:endParaRPr lang="ru-RU" sz="18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3608" y="4266884"/>
            <a:ext cx="7704856" cy="75313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ts val="1700"/>
              </a:lnSpc>
              <a:spcBef>
                <a:spcPts val="100"/>
              </a:spcBef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 Light" charset="0"/>
                <a:cs typeface="Calibri Light" charset="0"/>
              </a:rPr>
              <a:t>Проверяйте лицензию. Изучайте 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 Light" charset="0"/>
                <a:cs typeface="Calibri Light" charset="0"/>
              </a:rPr>
              <a:t>образец договора, обращайтесь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 Light" charset="0"/>
                <a:cs typeface="Calibri Light" charset="0"/>
              </a:rPr>
              <a:t>за 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 Light" charset="0"/>
                <a:cs typeface="Calibri Light" charset="0"/>
              </a:rPr>
              <a:t>независимой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 Light" charset="0"/>
                <a:cs typeface="Calibri Light" charset="0"/>
              </a:rPr>
              <a:t>консультацией. Принимайте 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 Light" charset="0"/>
                <a:cs typeface="Calibri Light" charset="0"/>
              </a:rPr>
              <a:t>решение самостоятельно, не поддавайтесь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 Light" charset="0"/>
                <a:cs typeface="Calibri Light" charset="0"/>
              </a:rPr>
              <a:t>давлению 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 Light" charset="0"/>
                <a:cs typeface="Calibri Light" charset="0"/>
              </a:rPr>
              <a:t/>
            </a:r>
            <a:b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 Light" charset="0"/>
                <a:cs typeface="Calibri Light" charset="0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 Light" charset="0"/>
                <a:cs typeface="Calibri Light" charset="0"/>
              </a:rPr>
              <a:t>и 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 Light" charset="0"/>
                <a:cs typeface="Calibri Light" charset="0"/>
              </a:rPr>
              <a:t>влиянию агрессивной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 Light" charset="0"/>
                <a:cs typeface="Calibri Light" charset="0"/>
              </a:rPr>
              <a:t>рекламы.</a:t>
            </a:r>
            <a:endParaRPr lang="ru-RU" sz="16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 Light" charset="0"/>
              <a:cs typeface="Calibri Light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5169" y="4235237"/>
            <a:ext cx="402708" cy="352737"/>
          </a:xfrm>
          <a:prstGeom prst="rect">
            <a:avLst/>
          </a:prstGeom>
        </p:spPr>
      </p:pic>
      <p:sp>
        <p:nvSpPr>
          <p:cNvPr id="14" name="Объект 2"/>
          <p:cNvSpPr txBox="1">
            <a:spLocks/>
          </p:cNvSpPr>
          <p:nvPr/>
        </p:nvSpPr>
        <p:spPr>
          <a:xfrm>
            <a:off x="467544" y="3507854"/>
            <a:ext cx="8424936" cy="7200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ru-RU" sz="4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Быстрых и легких денег не </a:t>
            </a:r>
            <a:r>
              <a:rPr lang="ru-RU" sz="44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бывает!</a:t>
            </a:r>
            <a:endParaRPr lang="ru-RU" sz="44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179512" cy="5143500"/>
          </a:xfrm>
          <a:prstGeom prst="rect">
            <a:avLst/>
          </a:prstGeom>
          <a:solidFill>
            <a:srgbClr val="1E9A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1873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3575" y="915566"/>
            <a:ext cx="3854409" cy="2240302"/>
          </a:xfrm>
        </p:spPr>
        <p:txBody>
          <a:bodyPr>
            <a:noAutofit/>
          </a:bodyPr>
          <a:lstStyle/>
          <a:p>
            <a:pPr marL="0" indent="0" algn="l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В банке</a:t>
            </a:r>
          </a:p>
          <a:p>
            <a:pPr marL="180000" lvl="2" indent="-180000" algn="l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Arial" panose="020B0604020202020204" pitchFamily="34" charset="0"/>
              <a:buChar char="–"/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при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кредитовании</a:t>
            </a:r>
            <a:endParaRPr lang="ru-RU" sz="20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180000" lvl="2" indent="-180000" algn="l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Arial" panose="020B0604020202020204" pitchFamily="34" charset="0"/>
              <a:buChar char="–"/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при расчётно-кассовом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обслуживании</a:t>
            </a:r>
            <a:endParaRPr lang="ru-RU" sz="20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180000" lvl="2" indent="-180000" algn="l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Arial" panose="020B0604020202020204" pitchFamily="34" charset="0"/>
              <a:buChar char="–"/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с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депозитами</a:t>
            </a:r>
            <a:endParaRPr lang="ru-RU" sz="20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Наличные деньги, банкоматы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«Раздолжнители»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0965" y="3434897"/>
            <a:ext cx="721630" cy="632085"/>
          </a:xfrm>
          <a:prstGeom prst="rect">
            <a:avLst/>
          </a:prstGeom>
        </p:spPr>
      </p:pic>
      <p:sp>
        <p:nvSpPr>
          <p:cNvPr id="10" name="Прямоугольная выноска 9"/>
          <p:cNvSpPr/>
          <p:nvPr/>
        </p:nvSpPr>
        <p:spPr>
          <a:xfrm>
            <a:off x="1475656" y="3434897"/>
            <a:ext cx="7344816" cy="1441109"/>
          </a:xfrm>
          <a:prstGeom prst="wedgeRectCallout">
            <a:avLst>
              <a:gd name="adj1" fmla="val -54886"/>
              <a:gd name="adj2" fmla="val -30304"/>
            </a:avLst>
          </a:prstGeom>
          <a:noFill/>
          <a:ln w="19050">
            <a:solidFill>
              <a:schemeClr val="accent1"/>
            </a:solidFill>
            <a:prstDash val="sysDash"/>
          </a:ln>
        </p:spPr>
        <p:txBody>
          <a:bodyPr wrap="square" lIns="180000" tIns="72000" rIns="72000" bIns="72000" rtlCol="0" anchor="t" anchorCtr="0">
            <a:noAutofit/>
          </a:bodyPr>
          <a:lstStyle/>
          <a:p>
            <a:pPr>
              <a:spcBef>
                <a:spcPts val="300"/>
              </a:spcBef>
              <a:spcAft>
                <a:spcPts val="100"/>
              </a:spcAft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Пароль, логин,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кодовое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слово,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код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на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оборотной стороне банковской карты —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нельзя передавать никому.</a:t>
            </a:r>
          </a:p>
          <a:p>
            <a:pPr>
              <a:spcBef>
                <a:spcPts val="300"/>
              </a:spcBef>
              <a:spcAft>
                <a:spcPts val="100"/>
              </a:spcAft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Попытка получить эти данные должна настораживать, и может быть поводом для обращения в правоохранительные органы.</a:t>
            </a:r>
          </a:p>
          <a:p>
            <a:pPr marL="0" lvl="3">
              <a:lnSpc>
                <a:spcPts val="1800"/>
              </a:lnSpc>
            </a:pPr>
            <a:endParaRPr lang="ru-RU" sz="16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ea typeface="Calibri" charset="0"/>
              <a:cs typeface="Calibri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55424" y="915566"/>
            <a:ext cx="4249024" cy="218521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just" defTabSz="584424">
              <a:spcBef>
                <a:spcPts val="600"/>
              </a:spcBef>
              <a:buClr>
                <a:schemeClr val="accent6"/>
              </a:buClr>
              <a:buSzPct val="100000"/>
            </a:pP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По телефону</a:t>
            </a:r>
          </a:p>
          <a:p>
            <a:pPr marL="180000" lvl="2" indent="-180000">
              <a:buClr>
                <a:schemeClr val="tx1">
                  <a:lumMod val="50000"/>
                </a:schemeClr>
              </a:buClr>
              <a:buFont typeface="Arial" panose="020B0604020202020204" pitchFamily="34" charset="0"/>
              <a:buChar char="–"/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звонки или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sms-сообщения </a:t>
            </a:r>
            <a:endParaRPr lang="ru-RU" sz="20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just" defTabSz="584424">
              <a:spcBef>
                <a:spcPts val="600"/>
              </a:spcBef>
              <a:buClr>
                <a:schemeClr val="accent6"/>
              </a:buClr>
              <a:buSzPct val="100000"/>
            </a:pP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В интернете</a:t>
            </a:r>
          </a:p>
          <a:p>
            <a:pPr marL="180000" lvl="2" indent="-180000">
              <a:buClr>
                <a:schemeClr val="tx1">
                  <a:lumMod val="50000"/>
                </a:schemeClr>
              </a:buClr>
              <a:buFont typeface="Arial" panose="020B0604020202020204" pitchFamily="34" charset="0"/>
              <a:buChar char="–"/>
            </a:pP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электронная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почта </a:t>
            </a:r>
            <a:b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(«нигерийские письма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»)</a:t>
            </a:r>
            <a:endParaRPr lang="ru-RU" sz="20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180000" lvl="2" indent="-180000">
              <a:buClr>
                <a:schemeClr val="tx1">
                  <a:lumMod val="50000"/>
                </a:schemeClr>
              </a:buClr>
              <a:buFont typeface="Arial" panose="020B0604020202020204" pitchFamily="34" charset="0"/>
              <a:buChar char="–"/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махинации с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интернет-кошельками</a:t>
            </a:r>
          </a:p>
          <a:p>
            <a:pPr marL="180000" lvl="2" indent="-180000">
              <a:buClr>
                <a:schemeClr val="tx1">
                  <a:lumMod val="50000"/>
                </a:schemeClr>
              </a:buClr>
              <a:buFont typeface="Arial" panose="020B0604020202020204" pitchFamily="34" charset="0"/>
              <a:buChar char="–"/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ф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ишинг</a:t>
            </a:r>
            <a:endParaRPr lang="ru-RU" sz="20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538448" y="267494"/>
            <a:ext cx="6913872" cy="3960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buNone/>
            </a:pP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Виды финансового мошенничества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0" y="0"/>
            <a:ext cx="179512" cy="5143500"/>
          </a:xfrm>
          <a:prstGeom prst="rect">
            <a:avLst/>
          </a:prstGeom>
          <a:solidFill>
            <a:srgbClr val="1E9A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584" y="843558"/>
            <a:ext cx="1429904" cy="163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8426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Объект 18"/>
          <p:cNvSpPr>
            <a:spLocks noGrp="1"/>
          </p:cNvSpPr>
          <p:nvPr>
            <p:ph idx="1"/>
          </p:nvPr>
        </p:nvSpPr>
        <p:spPr>
          <a:xfrm>
            <a:off x="539552" y="797069"/>
            <a:ext cx="8280920" cy="550545"/>
          </a:xfrm>
        </p:spPr>
        <p:txBody>
          <a:bodyPr>
            <a:noAutofit/>
          </a:bodyPr>
          <a:lstStyle/>
          <a:p>
            <a:pPr marL="0" indent="0" algn="l">
              <a:lnSpc>
                <a:spcPts val="2200"/>
              </a:lnSpc>
              <a:buClr>
                <a:schemeClr val="tx1">
                  <a:lumMod val="50000"/>
                </a:schemeClr>
              </a:buClr>
              <a:buNone/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Не можете выполнять свои денежные обязательства: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выплаты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по кредитам, налогам, коммунальные платежи?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539552" y="267494"/>
            <a:ext cx="6913872" cy="3960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buNone/>
            </a:pP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Банкротство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064" y="1563638"/>
            <a:ext cx="1503936" cy="150393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39552" y="3175734"/>
            <a:ext cx="8280920" cy="177228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spcBef>
                <a:spcPts val="600"/>
              </a:spcBef>
              <a:buClr>
                <a:schemeClr val="tx1">
                  <a:lumMod val="50000"/>
                </a:schemeClr>
              </a:buClr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Варианты решения суда:</a:t>
            </a:r>
          </a:p>
          <a:p>
            <a:pPr marL="360000" lvl="2" indent="-216000">
              <a:lnSpc>
                <a:spcPts val="1900"/>
              </a:lnSpc>
              <a:spcBef>
                <a:spcPts val="600"/>
              </a:spcBef>
              <a:buClr>
                <a:schemeClr val="tx1">
                  <a:lumMod val="50000"/>
                </a:schemeClr>
              </a:buClr>
              <a:buFont typeface="Wingdings 2" panose="05020102010507070707" pitchFamily="18" charset="2"/>
              <a:buChar char="P"/>
            </a:pPr>
            <a:r>
              <a:rPr lang="ru-RU" sz="18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Реструктуризация долгов: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уменьшение сумм платежей, увеличение 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срока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кредитования, кредитные каникулы и т.п.</a:t>
            </a:r>
          </a:p>
          <a:p>
            <a:pPr marL="360000" lvl="2" indent="-216000">
              <a:lnSpc>
                <a:spcPts val="1900"/>
              </a:lnSpc>
              <a:spcBef>
                <a:spcPts val="600"/>
              </a:spcBef>
              <a:buClr>
                <a:schemeClr val="tx1">
                  <a:lumMod val="50000"/>
                </a:schemeClr>
              </a:buClr>
              <a:buFont typeface="Wingdings 2" panose="05020102010507070707" pitchFamily="18" charset="2"/>
              <a:buChar char="P"/>
            </a:pPr>
            <a:r>
              <a:rPr lang="ru-RU" sz="18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Объявление банкротом: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 имущество распродаётся в пользу кредиторов, оставшаяся задолженность аннулируется. Гражданин при этом несет затраты </a:t>
            </a: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n-US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на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оплату работы финансового управляющего.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491630"/>
            <a:ext cx="2737408" cy="144205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buClr>
                <a:schemeClr val="tx1">
                  <a:lumMod val="50000"/>
                </a:schemeClr>
              </a:buClr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Нельзя</a:t>
            </a:r>
            <a:endParaRPr lang="ru-RU" sz="18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180000" lvl="2" indent="-180000">
              <a:spcBef>
                <a:spcPts val="600"/>
              </a:spcBef>
              <a:buClr>
                <a:schemeClr val="tx1">
                  <a:lumMod val="75000"/>
                </a:schemeClr>
              </a:buClr>
              <a:buFont typeface="Arial" panose="020B0604020202020204" pitchFamily="34" charset="0"/>
              <a:buChar char="–"/>
            </a:pP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уклоняться от общения 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с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кредиторами;</a:t>
            </a:r>
          </a:p>
          <a:p>
            <a:pPr marL="180000" lvl="2" indent="-180000">
              <a:lnSpc>
                <a:spcPts val="1700"/>
              </a:lnSpc>
              <a:spcBef>
                <a:spcPts val="600"/>
              </a:spcBef>
              <a:buClr>
                <a:schemeClr val="tx1">
                  <a:lumMod val="75000"/>
                </a:schemeClr>
              </a:buClr>
              <a:buFont typeface="Arial" panose="020B0604020202020204" pitchFamily="34" charset="0"/>
              <a:buChar char="–"/>
            </a:pP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обращаться 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к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«раздолжнителям».</a:t>
            </a:r>
            <a:endParaRPr lang="ru-RU" sz="1800" b="1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16016" y="1491630"/>
            <a:ext cx="4032448" cy="1800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spcBef>
                <a:spcPts val="600"/>
              </a:spcBef>
              <a:buClr>
                <a:schemeClr val="tx1">
                  <a:lumMod val="50000"/>
                </a:schemeClr>
              </a:buClr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Можно  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обратится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в суд 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с заявлением о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признании 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себя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банкротом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.</a:t>
            </a:r>
          </a:p>
          <a:p>
            <a:pPr>
              <a:spcBef>
                <a:spcPts val="600"/>
              </a:spcBef>
              <a:buClr>
                <a:schemeClr val="tx1">
                  <a:lumMod val="50000"/>
                </a:schemeClr>
              </a:buClr>
            </a:pP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Но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обязаны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это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сделать 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если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долг больше 500 000 рублей 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и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просрочка 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по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платежам 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больше 3 месяцев. </a:t>
            </a:r>
            <a:endParaRPr lang="ru-RU" sz="18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179512" cy="5143500"/>
          </a:xfrm>
          <a:prstGeom prst="rect">
            <a:avLst/>
          </a:prstGeom>
          <a:solidFill>
            <a:srgbClr val="1E9A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54051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 noChangeAspect="1"/>
          </p:cNvSpPr>
          <p:nvPr>
            <p:ph idx="1"/>
          </p:nvPr>
        </p:nvSpPr>
        <p:spPr>
          <a:xfrm>
            <a:off x="1835696" y="1174832"/>
            <a:ext cx="6840760" cy="725049"/>
          </a:xfrm>
        </p:spPr>
        <p:txBody>
          <a:bodyPr>
            <a:noAutofit/>
          </a:bodyPr>
          <a:lstStyle/>
          <a:p>
            <a:pPr marL="0" indent="0" algn="l">
              <a:lnSpc>
                <a:spcPct val="100000"/>
              </a:lnSpc>
              <a:spcBef>
                <a:spcPts val="2200"/>
              </a:spcBef>
              <a:spcAft>
                <a:spcPts val="300"/>
              </a:spcAft>
              <a:buClr>
                <a:schemeClr val="accent2">
                  <a:lumMod val="50000"/>
                </a:schemeClr>
              </a:buClr>
              <a:buNone/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Сопоставляйте свои финансовые возможности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со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своими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целями</a:t>
            </a:r>
            <a:endParaRPr lang="ru-RU" sz="20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611560" y="339502"/>
            <a:ext cx="7273912" cy="7920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ts val="3000"/>
              </a:lnSpc>
              <a:spcBef>
                <a:spcPts val="400"/>
              </a:spcBef>
              <a:buNone/>
            </a:pP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Как защитить свои 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права</a:t>
            </a:r>
            <a:endParaRPr lang="ru-RU" sz="32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78" y="1292547"/>
            <a:ext cx="469866" cy="467148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78" y="3885120"/>
            <a:ext cx="422879" cy="420433"/>
          </a:xfrm>
          <a:prstGeom prst="rect">
            <a:avLst/>
          </a:prstGeom>
        </p:spPr>
      </p:pic>
      <p:sp>
        <p:nvSpPr>
          <p:cNvPr id="35" name="Овал 34"/>
          <p:cNvSpPr/>
          <p:nvPr/>
        </p:nvSpPr>
        <p:spPr>
          <a:xfrm>
            <a:off x="755576" y="1152361"/>
            <a:ext cx="751869" cy="747520"/>
          </a:xfrm>
          <a:prstGeom prst="ellipse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Овал 35"/>
          <p:cNvSpPr/>
          <p:nvPr/>
        </p:nvSpPr>
        <p:spPr>
          <a:xfrm>
            <a:off x="755576" y="2367081"/>
            <a:ext cx="751869" cy="747520"/>
          </a:xfrm>
          <a:prstGeom prst="ellipse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Овал 36"/>
          <p:cNvSpPr/>
          <p:nvPr/>
        </p:nvSpPr>
        <p:spPr>
          <a:xfrm>
            <a:off x="755576" y="3698220"/>
            <a:ext cx="751869" cy="747520"/>
          </a:xfrm>
          <a:prstGeom prst="ellipse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31" y="2466069"/>
            <a:ext cx="473959" cy="471217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0" y="0"/>
            <a:ext cx="179512" cy="5143500"/>
          </a:xfrm>
          <a:prstGeom prst="rect">
            <a:avLst/>
          </a:prstGeom>
          <a:solidFill>
            <a:srgbClr val="1E9A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Объект 2"/>
          <p:cNvSpPr txBox="1">
            <a:spLocks noChangeAspect="1"/>
          </p:cNvSpPr>
          <p:nvPr/>
        </p:nvSpPr>
        <p:spPr>
          <a:xfrm>
            <a:off x="1824261" y="3790275"/>
            <a:ext cx="6840760" cy="72569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spcBef>
                <a:spcPts val="2200"/>
              </a:spcBef>
              <a:spcAft>
                <a:spcPts val="300"/>
              </a:spcAft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None/>
            </a:pP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Внимательно изучайте договор при приобретении финансовой услуги</a:t>
            </a:r>
            <a:endParaRPr lang="ru-RU" sz="20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1" name="Объект 2"/>
          <p:cNvSpPr txBox="1">
            <a:spLocks noChangeAspect="1"/>
          </p:cNvSpPr>
          <p:nvPr/>
        </p:nvSpPr>
        <p:spPr>
          <a:xfrm>
            <a:off x="1835696" y="2355726"/>
            <a:ext cx="6840760" cy="11407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spcBef>
                <a:spcPts val="2200"/>
              </a:spcBef>
              <a:spcAft>
                <a:spcPts val="300"/>
              </a:spcAft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None/>
            </a:pP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Перед заключением договора убедитесь в наличии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у финансовой организации лицензии на соответствующий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вид деятельности или записи в государственном реестре</a:t>
            </a:r>
          </a:p>
        </p:txBody>
      </p:sp>
    </p:spTree>
    <p:extLst>
      <p:ext uri="{BB962C8B-B14F-4D97-AF65-F5344CB8AC3E}">
        <p14:creationId xmlns:p14="http://schemas.microsoft.com/office/powerpoint/2010/main" val="20649969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059582"/>
            <a:ext cx="8136904" cy="3672408"/>
          </a:xfrm>
        </p:spPr>
        <p:txBody>
          <a:bodyPr numCol="2" spcCol="360000">
            <a:noAutofit/>
          </a:bodyPr>
          <a:lstStyle/>
          <a:p>
            <a:pPr marL="0" indent="0" algn="l">
              <a:lnSpc>
                <a:spcPct val="100000"/>
              </a:lnSpc>
              <a:spcBef>
                <a:spcPts val="200"/>
              </a:spcBef>
              <a:buClr>
                <a:schemeClr val="accent2">
                  <a:lumMod val="50000"/>
                </a:schemeClr>
              </a:buClr>
              <a:buNone/>
            </a:pPr>
            <a:r>
              <a:rPr lang="ru-RU" sz="18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Банк России</a:t>
            </a:r>
          </a:p>
          <a:p>
            <a:pPr marL="288000" lvl="2" indent="-288000" algn="l">
              <a:lnSpc>
                <a:spcPct val="100000"/>
              </a:lnSpc>
              <a:spcBef>
                <a:spcPts val="100"/>
              </a:spcBef>
              <a:buClr>
                <a:schemeClr val="tx1">
                  <a:lumMod val="50000"/>
                </a:schemeClr>
              </a:buClr>
              <a:buFont typeface=".AppleSystemUIFont" charset="-120"/>
              <a:buChar char="–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Рассмотрение жалоб и обращений;</a:t>
            </a:r>
          </a:p>
          <a:p>
            <a:pPr marL="288000" lvl="2" indent="-288000" algn="l">
              <a:lnSpc>
                <a:spcPct val="100000"/>
              </a:lnSpc>
              <a:spcBef>
                <a:spcPts val="100"/>
              </a:spcBef>
              <a:spcAft>
                <a:spcPts val="600"/>
              </a:spcAft>
              <a:buClr>
                <a:schemeClr val="tx1">
                  <a:lumMod val="50000"/>
                </a:schemeClr>
              </a:buClr>
              <a:buFont typeface=".AppleSystemUIFont" charset="-120"/>
              <a:buChar char="–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Применение мер принуждения 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к 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финансовым организациям, 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в 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случае нарушения ими прав потребителей финансовых услуг.</a:t>
            </a:r>
          </a:p>
          <a:p>
            <a:pPr marL="0" indent="0" algn="l">
              <a:lnSpc>
                <a:spcPct val="100000"/>
              </a:lnSpc>
              <a:spcBef>
                <a:spcPts val="200"/>
              </a:spcBef>
              <a:buClr>
                <a:schemeClr val="accent2">
                  <a:lumMod val="50000"/>
                </a:schemeClr>
              </a:buClr>
              <a:buNone/>
            </a:pPr>
            <a:r>
              <a:rPr lang="ru-RU" sz="18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Роспотребнадзор</a:t>
            </a:r>
            <a:endParaRPr lang="en-US" sz="1800" b="1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288000" lvl="2" indent="-288000" algn="l">
              <a:lnSpc>
                <a:spcPct val="100000"/>
              </a:lnSpc>
              <a:spcBef>
                <a:spcPts val="100"/>
              </a:spcBef>
              <a:buClr>
                <a:schemeClr val="tx1">
                  <a:lumMod val="50000"/>
                </a:schemeClr>
              </a:buClr>
              <a:buFont typeface=".AppleSystemUIFont" charset="-120"/>
              <a:buChar char="–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Информирование, консультирование 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и 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разъяснение законодательства;</a:t>
            </a:r>
          </a:p>
          <a:p>
            <a:pPr marL="288000" lvl="2" indent="-288000" algn="l">
              <a:lnSpc>
                <a:spcPct val="100000"/>
              </a:lnSpc>
              <a:spcBef>
                <a:spcPts val="100"/>
              </a:spcBef>
              <a:buClr>
                <a:schemeClr val="tx1">
                  <a:lumMod val="50000"/>
                </a:schemeClr>
              </a:buClr>
              <a:buFont typeface=".AppleSystemUIFont" charset="-120"/>
              <a:buChar char="–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Проведение проверок </a:t>
            </a: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и 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привлечение финансовых организаций </a:t>
            </a: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к ответственности за 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допущенные нарушения;</a:t>
            </a:r>
          </a:p>
          <a:p>
            <a:pPr marL="288000" lvl="2" indent="-288000" algn="l">
              <a:lnSpc>
                <a:spcPct val="100000"/>
              </a:lnSpc>
              <a:spcBef>
                <a:spcPts val="100"/>
              </a:spcBef>
              <a:spcAft>
                <a:spcPts val="200"/>
              </a:spcAft>
              <a:buClr>
                <a:schemeClr val="tx1">
                  <a:lumMod val="50000"/>
                </a:schemeClr>
              </a:buClr>
              <a:buFont typeface=".AppleSystemUIFont" charset="-120"/>
              <a:buChar char="–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Участие в судебной защите.</a:t>
            </a:r>
          </a:p>
          <a:p>
            <a:pPr marL="0" indent="0" algn="l">
              <a:lnSpc>
                <a:spcPct val="100000"/>
              </a:lnSpc>
              <a:spcBef>
                <a:spcPts val="200"/>
              </a:spcBef>
              <a:buClr>
                <a:schemeClr val="accent2">
                  <a:lumMod val="50000"/>
                </a:schemeClr>
              </a:buClr>
              <a:buNone/>
            </a:pPr>
            <a:r>
              <a:rPr lang="ru-RU" sz="18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Финансовый омбудсмен</a:t>
            </a:r>
          </a:p>
          <a:p>
            <a:pPr marL="288000" lvl="2" indent="-288000" algn="l">
              <a:lnSpc>
                <a:spcPct val="100000"/>
              </a:lnSpc>
              <a:spcBef>
                <a:spcPts val="100"/>
              </a:spcBef>
              <a:spcAft>
                <a:spcPts val="600"/>
              </a:spcAft>
              <a:buClr>
                <a:schemeClr val="tx1">
                  <a:lumMod val="50000"/>
                </a:schemeClr>
              </a:buClr>
              <a:buFont typeface=".AppleSystemUIFont" charset="-120"/>
              <a:buChar char="–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Досудебное урегулирование споров </a:t>
            </a:r>
            <a:br>
              <a:rPr lang="ru-RU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с финансовой организацией.</a:t>
            </a:r>
          </a:p>
          <a:p>
            <a:pPr marL="0" indent="0" algn="l">
              <a:lnSpc>
                <a:spcPct val="100000"/>
              </a:lnSpc>
              <a:spcBef>
                <a:spcPts val="200"/>
              </a:spcBef>
              <a:buClr>
                <a:schemeClr val="accent2">
                  <a:lumMod val="50000"/>
                </a:schemeClr>
              </a:buClr>
              <a:buNone/>
            </a:pPr>
            <a:r>
              <a:rPr lang="ru-RU" sz="18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Суд</a:t>
            </a:r>
            <a:endParaRPr lang="en-US" sz="1800" b="1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288000" lvl="2" indent="-288000" algn="l">
              <a:lnSpc>
                <a:spcPct val="100000"/>
              </a:lnSpc>
              <a:spcBef>
                <a:spcPts val="100"/>
              </a:spcBef>
              <a:spcAft>
                <a:spcPts val="200"/>
              </a:spcAft>
              <a:buClr>
                <a:schemeClr val="tx1">
                  <a:lumMod val="50000"/>
                </a:schemeClr>
              </a:buClr>
              <a:buFont typeface=".AppleSystemUIFont" charset="-120"/>
              <a:buChar char="–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Установление факта нарушения закона или договора;</a:t>
            </a:r>
          </a:p>
          <a:p>
            <a:pPr marL="288000" lvl="2" indent="-288000" algn="l">
              <a:lnSpc>
                <a:spcPct val="100000"/>
              </a:lnSpc>
              <a:spcBef>
                <a:spcPts val="100"/>
              </a:spcBef>
              <a:spcAft>
                <a:spcPts val="600"/>
              </a:spcAft>
              <a:buClr>
                <a:schemeClr val="tx1">
                  <a:lumMod val="50000"/>
                </a:schemeClr>
              </a:buClr>
              <a:buFont typeface=".AppleSystemUIFont" charset="-120"/>
              <a:buChar char="–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Взыскание в пользу потребителя суммы ущерба, штрафа, неустойки.</a:t>
            </a:r>
          </a:p>
          <a:p>
            <a:pPr marL="0" indent="0" algn="l">
              <a:lnSpc>
                <a:spcPct val="100000"/>
              </a:lnSpc>
              <a:spcBef>
                <a:spcPts val="200"/>
              </a:spcBef>
              <a:buClr>
                <a:schemeClr val="accent2">
                  <a:lumMod val="50000"/>
                </a:schemeClr>
              </a:buClr>
              <a:buNone/>
            </a:pPr>
            <a:r>
              <a:rPr lang="ru-RU" sz="18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ФАС России</a:t>
            </a:r>
          </a:p>
          <a:p>
            <a:pPr marL="288000" lvl="2" indent="-288000" algn="l">
              <a:lnSpc>
                <a:spcPct val="100000"/>
              </a:lnSpc>
              <a:spcBef>
                <a:spcPts val="100"/>
              </a:spcBef>
              <a:spcAft>
                <a:spcPts val="200"/>
              </a:spcAft>
              <a:buClr>
                <a:schemeClr val="tx1">
                  <a:lumMod val="50000"/>
                </a:schemeClr>
              </a:buClr>
              <a:buFont typeface=".AppleSystemUIFont" charset="-120"/>
              <a:buChar char="–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Пресечение недобросовестной рекламы.</a:t>
            </a:r>
          </a:p>
          <a:p>
            <a:pPr marL="0" indent="0" algn="l">
              <a:lnSpc>
                <a:spcPct val="100000"/>
              </a:lnSpc>
              <a:spcBef>
                <a:spcPts val="200"/>
              </a:spcBef>
              <a:buClr>
                <a:schemeClr val="accent2">
                  <a:lumMod val="50000"/>
                </a:schemeClr>
              </a:buClr>
              <a:buFont typeface="Calibri" panose="020F0502020204030204" pitchFamily="34" charset="0"/>
              <a:buChar char="–"/>
            </a:pPr>
            <a:endParaRPr lang="en-US" sz="10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539552" y="339502"/>
            <a:ext cx="8208912" cy="5040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spcBef>
                <a:spcPts val="200"/>
              </a:spcBef>
              <a:buClr>
                <a:schemeClr val="accent2">
                  <a:lumMod val="50000"/>
                </a:schemeClr>
              </a:buClr>
              <a:buNone/>
            </a:pP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Куда обращаться, если ваши права нарушены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179512" cy="5143500"/>
          </a:xfrm>
          <a:prstGeom prst="rect">
            <a:avLst/>
          </a:prstGeom>
          <a:solidFill>
            <a:srgbClr val="1E9A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3063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 noChangeAspect="1"/>
          </p:cNvSpPr>
          <p:nvPr>
            <p:ph idx="1"/>
          </p:nvPr>
        </p:nvSpPr>
        <p:spPr>
          <a:xfrm>
            <a:off x="611560" y="1049191"/>
            <a:ext cx="7992888" cy="1450551"/>
          </a:xfrm>
        </p:spPr>
        <p:txBody>
          <a:bodyPr>
            <a:noAutofit/>
          </a:bodyPr>
          <a:lstStyle/>
          <a:p>
            <a:pPr marL="0" indent="0" algn="l">
              <a:lnSpc>
                <a:spcPct val="100000"/>
              </a:lnSpc>
              <a:buClr>
                <a:srgbClr val="4A6898"/>
              </a:buClr>
              <a:buNone/>
            </a:pP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Знания и навыки, необходимые для принятия обоснованных (рациональных) и ответственных решений для достижения  финансового благополучия</a:t>
            </a:r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611560" y="411510"/>
            <a:ext cx="7344816" cy="59835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buNone/>
            </a:pP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Финансовая грамотность – что это?</a:t>
            </a:r>
          </a:p>
        </p:txBody>
      </p:sp>
      <p:sp>
        <p:nvSpPr>
          <p:cNvPr id="31" name="Равнобедренный треугольник 30"/>
          <p:cNvSpPr/>
          <p:nvPr/>
        </p:nvSpPr>
        <p:spPr>
          <a:xfrm rot="5400000">
            <a:off x="2458204" y="3392356"/>
            <a:ext cx="1468963" cy="475858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6" name="Группа 5"/>
          <p:cNvGrpSpPr>
            <a:grpSpLocks noChangeAspect="1"/>
          </p:cNvGrpSpPr>
          <p:nvPr/>
        </p:nvGrpSpPr>
        <p:grpSpPr>
          <a:xfrm>
            <a:off x="6516432" y="2571750"/>
            <a:ext cx="1944000" cy="1905362"/>
            <a:chOff x="6333475" y="2571750"/>
            <a:chExt cx="2198965" cy="2117069"/>
          </a:xfrm>
        </p:grpSpPr>
        <p:sp>
          <p:nvSpPr>
            <p:cNvPr id="13" name="TextBox 12"/>
            <p:cNvSpPr txBox="1"/>
            <p:nvPr/>
          </p:nvSpPr>
          <p:spPr>
            <a:xfrm>
              <a:off x="6333475" y="4040713"/>
              <a:ext cx="2198965" cy="265919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>
              <a:defPPr>
                <a:defRPr lang="en-US"/>
              </a:defPPr>
              <a:lvl1pPr algn="ctr">
                <a:lnSpc>
                  <a:spcPct val="90000"/>
                </a:lnSpc>
                <a:defRPr sz="240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</a:defRPr>
              </a:lvl1pPr>
            </a:lstStyle>
            <a:p>
              <a:r>
                <a:rPr lang="ru-RU" sz="1600" b="1" dirty="0">
                  <a:solidFill>
                    <a:srgbClr val="1E9AB4"/>
                  </a:solidFill>
                </a:rPr>
                <a:t>ПРАКТИКА</a:t>
              </a:r>
              <a:endParaRPr lang="ru-RU" sz="2000" b="1" dirty="0">
                <a:solidFill>
                  <a:srgbClr val="1E9AB4"/>
                </a:solidFill>
              </a:endParaRPr>
            </a:p>
          </p:txBody>
        </p:sp>
        <p:sp>
          <p:nvSpPr>
            <p:cNvPr id="26" name="Овал 25"/>
            <p:cNvSpPr/>
            <p:nvPr/>
          </p:nvSpPr>
          <p:spPr>
            <a:xfrm>
              <a:off x="6333475" y="2571750"/>
              <a:ext cx="2117069" cy="211706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3272" y="2991980"/>
              <a:ext cx="907462" cy="919152"/>
            </a:xfrm>
            <a:prstGeom prst="rect">
              <a:avLst/>
            </a:prstGeom>
          </p:spPr>
        </p:pic>
      </p:grpSp>
      <p:grpSp>
        <p:nvGrpSpPr>
          <p:cNvPr id="5" name="Группа 4"/>
          <p:cNvGrpSpPr>
            <a:grpSpLocks noChangeAspect="1"/>
          </p:cNvGrpSpPr>
          <p:nvPr/>
        </p:nvGrpSpPr>
        <p:grpSpPr>
          <a:xfrm>
            <a:off x="3517025" y="2571750"/>
            <a:ext cx="2099754" cy="1905362"/>
            <a:chOff x="3334068" y="2571750"/>
            <a:chExt cx="2333060" cy="2117069"/>
          </a:xfrm>
        </p:grpSpPr>
        <p:sp>
          <p:nvSpPr>
            <p:cNvPr id="11" name="TextBox 10"/>
            <p:cNvSpPr txBox="1"/>
            <p:nvPr/>
          </p:nvSpPr>
          <p:spPr>
            <a:xfrm>
              <a:off x="3334068" y="4040713"/>
              <a:ext cx="2333060" cy="26961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600" b="1" dirty="0">
                  <a:solidFill>
                    <a:srgbClr val="1E9AB4"/>
                  </a:solidFill>
                  <a:latin typeface="Calibri" panose="020F0502020204030204" pitchFamily="34" charset="0"/>
                </a:rPr>
                <a:t>АНАЛИЗ</a:t>
              </a:r>
              <a:endParaRPr lang="ru-RU" sz="2000" b="1" dirty="0">
                <a:solidFill>
                  <a:srgbClr val="1E9AB4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Овал 24"/>
            <p:cNvSpPr/>
            <p:nvPr/>
          </p:nvSpPr>
          <p:spPr>
            <a:xfrm>
              <a:off x="3442063" y="2571750"/>
              <a:ext cx="2117069" cy="211706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7246" y="3003798"/>
              <a:ext cx="986700" cy="938522"/>
            </a:xfrm>
            <a:prstGeom prst="rect">
              <a:avLst/>
            </a:prstGeom>
          </p:spPr>
        </p:pic>
      </p:grpSp>
      <p:grpSp>
        <p:nvGrpSpPr>
          <p:cNvPr id="4" name="Группа 3"/>
          <p:cNvGrpSpPr>
            <a:grpSpLocks noChangeAspect="1"/>
          </p:cNvGrpSpPr>
          <p:nvPr/>
        </p:nvGrpSpPr>
        <p:grpSpPr>
          <a:xfrm>
            <a:off x="665507" y="2571750"/>
            <a:ext cx="2099754" cy="1905362"/>
            <a:chOff x="482550" y="2571750"/>
            <a:chExt cx="2333060" cy="2117069"/>
          </a:xfrm>
        </p:grpSpPr>
        <p:sp>
          <p:nvSpPr>
            <p:cNvPr id="24" name="Овал 23"/>
            <p:cNvSpPr/>
            <p:nvPr/>
          </p:nvSpPr>
          <p:spPr>
            <a:xfrm>
              <a:off x="568960" y="2571750"/>
              <a:ext cx="2117069" cy="211706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82550" y="4040713"/>
              <a:ext cx="2333060" cy="265919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600" b="1" dirty="0">
                  <a:solidFill>
                    <a:srgbClr val="1E9AB4"/>
                  </a:solidFill>
                  <a:latin typeface="Calibri" panose="020F0502020204030204" pitchFamily="34" charset="0"/>
                </a:rPr>
                <a:t>ПОНИМАНИЕ</a:t>
              </a:r>
            </a:p>
          </p:txBody>
        </p:sp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253" y="2658160"/>
              <a:ext cx="1328898" cy="1476555"/>
            </a:xfrm>
            <a:prstGeom prst="rect">
              <a:avLst/>
            </a:prstGeom>
          </p:spPr>
        </p:pic>
      </p:grpSp>
      <p:sp>
        <p:nvSpPr>
          <p:cNvPr id="18" name="Прямоугольник 17"/>
          <p:cNvSpPr/>
          <p:nvPr/>
        </p:nvSpPr>
        <p:spPr>
          <a:xfrm>
            <a:off x="0" y="0"/>
            <a:ext cx="179512" cy="5143500"/>
          </a:xfrm>
          <a:prstGeom prst="rect">
            <a:avLst/>
          </a:prstGeom>
          <a:solidFill>
            <a:srgbClr val="1E9A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Равнобедренный треугольник 21"/>
          <p:cNvSpPr/>
          <p:nvPr/>
        </p:nvSpPr>
        <p:spPr>
          <a:xfrm rot="5400000">
            <a:off x="5341874" y="3392357"/>
            <a:ext cx="1468963" cy="475858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391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96136" y="0"/>
            <a:ext cx="3347864" cy="5143500"/>
          </a:xfrm>
          <a:prstGeom prst="rect">
            <a:avLst/>
          </a:prstGeom>
          <a:solidFill>
            <a:srgbClr val="1E9A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6340838" y="3434355"/>
            <a:ext cx="2191602" cy="289523"/>
            <a:chOff x="6444208" y="3836392"/>
            <a:chExt cx="2191602" cy="289523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4208" y="3836392"/>
              <a:ext cx="289523" cy="289523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6804248" y="3867894"/>
              <a:ext cx="1831562" cy="233499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r>
                <a:rPr lang="en-US" altLang="ru-RU" sz="1600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/cbr.ru</a:t>
              </a:r>
              <a:endParaRPr lang="ru-RU" sz="1600" cap="none" baseline="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6305449" y="1347614"/>
            <a:ext cx="2645901" cy="51772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ru-RU" altLang="ru-RU" sz="1800" dirty="0">
                <a:solidFill>
                  <a:schemeClr val="bg1"/>
                </a:solidFill>
                <a:latin typeface="Calibri" panose="020F0502020204030204" pitchFamily="34" charset="0"/>
              </a:rPr>
              <a:t>Интернет-приёмная</a:t>
            </a:r>
            <a:endParaRPr lang="en-US" altLang="ru-RU" sz="18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altLang="ru-RU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www.cbr.ru/Reception</a:t>
            </a:r>
            <a:r>
              <a:rPr lang="en-US" altLang="ru-RU" sz="1800" dirty="0">
                <a:solidFill>
                  <a:schemeClr val="bg1"/>
                </a:solidFill>
                <a:latin typeface="Calibri" panose="020F0502020204030204" pitchFamily="34" charset="0"/>
              </a:rPr>
              <a:t>/</a:t>
            </a:r>
            <a:r>
              <a:rPr lang="ru-RU" altLang="ru-RU" sz="1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endParaRPr lang="ru-RU" sz="1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00192" y="555526"/>
            <a:ext cx="2376264" cy="69297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ru-RU" altLang="ru-RU" sz="1800" dirty="0">
                <a:solidFill>
                  <a:schemeClr val="bg1"/>
                </a:solidFill>
                <a:latin typeface="Calibri" panose="020F0502020204030204" pitchFamily="34" charset="0"/>
              </a:rPr>
              <a:t>Контакт</a:t>
            </a:r>
            <a:r>
              <a:rPr lang="en-US" altLang="ru-RU" sz="1800" dirty="0">
                <a:solidFill>
                  <a:schemeClr val="bg1"/>
                </a:solidFill>
                <a:latin typeface="Calibri" panose="020F0502020204030204" pitchFamily="34" charset="0"/>
              </a:rPr>
              <a:t>-</a:t>
            </a:r>
            <a:r>
              <a:rPr lang="ru-RU" altLang="ru-RU" sz="1800" dirty="0">
                <a:solidFill>
                  <a:schemeClr val="bg1"/>
                </a:solidFill>
                <a:latin typeface="Calibri" panose="020F0502020204030204" pitchFamily="34" charset="0"/>
              </a:rPr>
              <a:t>центр</a:t>
            </a:r>
          </a:p>
          <a:p>
            <a:r>
              <a:rPr lang="ru-RU" altLang="ru-RU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8 800 250-40-72</a:t>
            </a:r>
          </a:p>
          <a:p>
            <a:endParaRPr lang="ru-RU" altLang="ru-RU" sz="1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00192" y="2211710"/>
            <a:ext cx="2449376" cy="86409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ru-RU" altLang="ru-RU" sz="1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Больше полезной информации — </a:t>
            </a:r>
            <a:endParaRPr lang="ru-RU" altLang="ru-RU" sz="18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altLang="ru-RU" sz="2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fincult.info</a:t>
            </a:r>
            <a:endParaRPr lang="ru-RU" sz="2000" cap="none" baseline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" y="0"/>
            <a:ext cx="2913045" cy="1614770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6340838" y="4329953"/>
            <a:ext cx="2610512" cy="360935"/>
            <a:chOff x="6444208" y="4370459"/>
            <a:chExt cx="2610512" cy="360935"/>
          </a:xfrm>
        </p:grpSpPr>
        <p:sp>
          <p:nvSpPr>
            <p:cNvPr id="21" name="TextBox 20"/>
            <p:cNvSpPr txBox="1"/>
            <p:nvPr/>
          </p:nvSpPr>
          <p:spPr>
            <a:xfrm>
              <a:off x="6804248" y="4409214"/>
              <a:ext cx="2250472" cy="322180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r>
                <a:rPr lang="en-US" altLang="ru-RU" sz="1600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/</a:t>
              </a:r>
              <a:r>
                <a:rPr lang="en-US" altLang="ru-RU" sz="1600" dirty="0">
                  <a:solidFill>
                    <a:schemeClr val="bg1"/>
                  </a:solidFill>
                  <a:latin typeface="Calibri" panose="020F0502020204030204" pitchFamily="34" charset="0"/>
                </a:rPr>
                <a:t>bankofrussia</a:t>
              </a:r>
              <a:endParaRPr lang="ru-RU" sz="1600" cap="none" baseline="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4208" y="4370459"/>
              <a:ext cx="289523" cy="289523"/>
            </a:xfrm>
            <a:prstGeom prst="rect">
              <a:avLst/>
            </a:prstGeom>
          </p:spPr>
        </p:pic>
      </p:grpSp>
      <p:sp>
        <p:nvSpPr>
          <p:cNvPr id="16" name="Заголовок 1"/>
          <p:cNvSpPr txBox="1">
            <a:spLocks/>
          </p:cNvSpPr>
          <p:nvPr/>
        </p:nvSpPr>
        <p:spPr>
          <a:xfrm>
            <a:off x="1187624" y="699542"/>
            <a:ext cx="4464496" cy="331236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58442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500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Спасибо </a:t>
            </a:r>
            <a:endParaRPr lang="ru-RU" sz="4400" dirty="0" smtClean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r>
              <a:rPr lang="ru-RU" sz="44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за </a:t>
            </a:r>
            <a:r>
              <a:rPr lang="ru-RU" sz="4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внимание!</a:t>
            </a:r>
            <a:endParaRPr lang="ru-RU" sz="40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6340838" y="3882154"/>
            <a:ext cx="2408730" cy="289523"/>
            <a:chOff x="6340838" y="3867148"/>
            <a:chExt cx="2408730" cy="289523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0838" y="3867148"/>
              <a:ext cx="289523" cy="28952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700878" y="3898650"/>
              <a:ext cx="2048690" cy="233499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@bank_of_russia</a:t>
              </a:r>
              <a:r>
                <a:rPr lang="en-US" sz="1600" baseline="30000" dirty="0" smtClean="0"/>
                <a:t> </a:t>
              </a:r>
              <a:endParaRPr lang="en-US" sz="1600" baseline="30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07835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02" y="4299998"/>
            <a:ext cx="504000" cy="504000"/>
          </a:xfrm>
          <a:prstGeom prst="rect">
            <a:avLst/>
          </a:prstGeom>
        </p:spPr>
      </p:pic>
      <p:sp>
        <p:nvSpPr>
          <p:cNvPr id="19" name="Объект 2"/>
          <p:cNvSpPr txBox="1">
            <a:spLocks/>
          </p:cNvSpPr>
          <p:nvPr/>
        </p:nvSpPr>
        <p:spPr>
          <a:xfrm>
            <a:off x="1475656" y="2333433"/>
            <a:ext cx="3659628" cy="59835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l">
              <a:lnSpc>
                <a:spcPts val="3400"/>
              </a:lnSpc>
              <a:spcBef>
                <a:spcPts val="0"/>
              </a:spcBef>
              <a:buNone/>
            </a:pPr>
            <a:r>
              <a:rPr lang="ru-RU" sz="3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Проверьте себя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345" y="0"/>
            <a:ext cx="3636655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41" y="2211710"/>
            <a:ext cx="6120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5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бъект 2"/>
          <p:cNvSpPr txBox="1">
            <a:spLocks/>
          </p:cNvSpPr>
          <p:nvPr/>
        </p:nvSpPr>
        <p:spPr>
          <a:xfrm>
            <a:off x="684895" y="1118215"/>
            <a:ext cx="6208166" cy="34563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l">
              <a:lnSpc>
                <a:spcPct val="100000"/>
              </a:lnSpc>
              <a:spcBef>
                <a:spcPts val="1200"/>
              </a:spcBef>
              <a:spcAft>
                <a:spcPts val="1400"/>
              </a:spcAft>
              <a:buClr>
                <a:schemeClr val="accent2">
                  <a:lumMod val="50000"/>
                </a:schemeClr>
              </a:buClr>
              <a:buNone/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Ведёте ли вы учет доходов и расходов? </a:t>
            </a:r>
            <a:b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Если да, то с какой периодичностью?</a:t>
            </a:r>
          </a:p>
          <a:p>
            <a:pPr marL="0" lvl="2" indent="0" algn="l">
              <a:lnSpc>
                <a:spcPct val="100000"/>
              </a:lnSpc>
              <a:spcBef>
                <a:spcPts val="1200"/>
              </a:spcBef>
              <a:spcAft>
                <a:spcPts val="1400"/>
              </a:spcAft>
              <a:buClr>
                <a:schemeClr val="accent2">
                  <a:lumMod val="50000"/>
                </a:schemeClr>
              </a:buClr>
              <a:buNone/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Есть ли у вас финансовая «подушка безопасности»? </a:t>
            </a:r>
            <a:b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Если да, то на какое время её хватит? </a:t>
            </a:r>
          </a:p>
          <a:p>
            <a:pPr marL="0" lvl="2" indent="0" algn="l">
              <a:lnSpc>
                <a:spcPct val="100000"/>
              </a:lnSpc>
              <a:spcBef>
                <a:spcPts val="1200"/>
              </a:spcBef>
              <a:spcAft>
                <a:spcPts val="1400"/>
              </a:spcAft>
              <a:buClr>
                <a:schemeClr val="accent2">
                  <a:lumMod val="50000"/>
                </a:schemeClr>
              </a:buClr>
              <a:buNone/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Планируете ли вы личный или семейный бюджет? </a:t>
            </a:r>
            <a:b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Если да, то на какой срок? </a:t>
            </a:r>
          </a:p>
          <a:p>
            <a:pPr marL="0" lvl="2" indent="0" algn="l">
              <a:lnSpc>
                <a:spcPct val="100000"/>
              </a:lnSpc>
              <a:spcBef>
                <a:spcPts val="1200"/>
              </a:spcBef>
              <a:spcAft>
                <a:spcPts val="1400"/>
              </a:spcAft>
              <a:buClr>
                <a:schemeClr val="accent2">
                  <a:lumMod val="50000"/>
                </a:schemeClr>
              </a:buClr>
              <a:buNone/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Откладываете ли вы деньги на пенсию самостоятельно, помимо средств, перечисляемых работодателем?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712" y="3013070"/>
            <a:ext cx="718752" cy="55341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088" y="2027582"/>
            <a:ext cx="612000" cy="612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088" y="3939974"/>
            <a:ext cx="648000" cy="648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380" y="1150063"/>
            <a:ext cx="553416" cy="553416"/>
          </a:xfrm>
          <a:prstGeom prst="rect">
            <a:avLst/>
          </a:prstGeom>
        </p:spPr>
      </p:pic>
      <p:cxnSp>
        <p:nvCxnSpPr>
          <p:cNvPr id="31" name="Прямая соединительная линия 30"/>
          <p:cNvCxnSpPr/>
          <p:nvPr/>
        </p:nvCxnSpPr>
        <p:spPr>
          <a:xfrm>
            <a:off x="4866798" y="2630383"/>
            <a:ext cx="30287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3635896" y="3566486"/>
            <a:ext cx="4259664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6271462" y="4502591"/>
            <a:ext cx="16240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4794790" y="1694279"/>
            <a:ext cx="3100770" cy="9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63400"/>
            <a:ext cx="468000" cy="468000"/>
          </a:xfrm>
          <a:prstGeom prst="rect">
            <a:avLst/>
          </a:prstGeom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1259631" y="275288"/>
            <a:ext cx="5959360" cy="66417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58442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500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39"/>
              </a:spcBef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Тест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0" y="0"/>
            <a:ext cx="179512" cy="5143500"/>
          </a:xfrm>
          <a:prstGeom prst="rect">
            <a:avLst/>
          </a:prstGeom>
          <a:solidFill>
            <a:srgbClr val="1E9A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853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Объект 2"/>
          <p:cNvSpPr txBox="1">
            <a:spLocks/>
          </p:cNvSpPr>
          <p:nvPr/>
        </p:nvSpPr>
        <p:spPr>
          <a:xfrm>
            <a:off x="689321" y="1131590"/>
            <a:ext cx="8208912" cy="34608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lvl="2" indent="-216000" algn="l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rgbClr val="7030A0"/>
              </a:buClr>
              <a:buFont typeface="Calibri" panose="020F0502020204030204" pitchFamily="34" charset="0"/>
              <a:buChar char="›"/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Чем отличается дебетовая (зарплатная) банковская карта от кредитной? </a:t>
            </a:r>
            <a:endParaRPr lang="ru-RU" sz="2000" dirty="0" smtClean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504000" lvl="3" indent="-252000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SzPct val="120000"/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на обеих картах лежат ваши деньги</a:t>
            </a:r>
          </a:p>
          <a:p>
            <a:pPr marL="504000" lvl="3" indent="-252000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SzPct val="120000"/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на 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дебетовой — ваши, на кредитной — банка</a:t>
            </a:r>
          </a:p>
          <a:p>
            <a:pPr marL="504000" lvl="3" indent="-252000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SzPct val="120000"/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снять наличные в банкомате своего банка без комиссии можно с обеих карт</a:t>
            </a:r>
          </a:p>
          <a:p>
            <a:pPr marL="504000" lvl="3" indent="-2520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>
                  <a:lumMod val="50000"/>
                </a:schemeClr>
              </a:buClr>
              <a:buSzPct val="120000"/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за использование средств дебетовой карты банк начисляет проценты</a:t>
            </a:r>
          </a:p>
          <a:p>
            <a:pPr marL="216000" lvl="2" indent="-216000" algn="l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>
                <a:srgbClr val="7030A0"/>
              </a:buClr>
              <a:buFont typeface="Arial" panose="020B0604020202020204" pitchFamily="34" charset="0"/>
              <a:buChar char="›"/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Что из этого является инвестированием?</a:t>
            </a:r>
          </a:p>
          <a:p>
            <a:pPr marL="504000" lvl="3" indent="-252000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SzPct val="120000"/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погашение кредита</a:t>
            </a:r>
          </a:p>
          <a:p>
            <a:pPr marL="504000" lvl="3" indent="-252000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SzPct val="120000"/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приобретение ценных бумаг с целью возможного получения дохода</a:t>
            </a:r>
          </a:p>
          <a:p>
            <a:pPr marL="504000" lvl="3" indent="-252000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SzPct val="120000"/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покупка страхового полиса</a:t>
            </a:r>
          </a:p>
          <a:p>
            <a:pPr marL="504000" lvl="3" indent="-252000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SzPct val="120000"/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накопление </a:t>
            </a:r>
            <a:r>
              <a:rPr lang="ru-RU" sz="1800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сбережений</a:t>
            </a:r>
            <a:endParaRPr lang="en-US" sz="1800" dirty="0" smtClean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  <a:p>
            <a:pPr marL="504000" lvl="3" indent="-252000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SzPct val="120000"/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изучение 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иностранного языка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7596337" y="251390"/>
            <a:ext cx="1080119" cy="66417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58442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500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spcBef>
                <a:spcPts val="639"/>
              </a:spcBef>
            </a:pPr>
            <a:r>
              <a:rPr lang="ru-RU" sz="2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Тест</a:t>
            </a:r>
            <a:endParaRPr lang="ru-RU" sz="2400" dirty="0">
              <a:solidFill>
                <a:schemeClr val="tx1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179512" cy="5143500"/>
          </a:xfrm>
          <a:prstGeom prst="rect">
            <a:avLst/>
          </a:prstGeom>
          <a:solidFill>
            <a:srgbClr val="1E9A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63400"/>
            <a:ext cx="468000" cy="468000"/>
          </a:xfrm>
          <a:prstGeom prst="rect">
            <a:avLst/>
          </a:prstGeom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1259631" y="275288"/>
            <a:ext cx="5959360" cy="66417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58442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500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2" defTabSz="584424">
              <a:spcBef>
                <a:spcPts val="639"/>
              </a:spcBef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 Light" panose="020F0302020204030204" pitchFamily="34" charset="0"/>
              </a:rPr>
              <a:t>Выберите верные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 Light" panose="020F0302020204030204" pitchFamily="34" charset="0"/>
              </a:rPr>
              <a:t>утверждения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14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BRF Terracotta">
  <a:themeElements>
    <a:clrScheme name="CBRF new">
      <a:dk1>
        <a:srgbClr val="8A8A8D"/>
      </a:dk1>
      <a:lt1>
        <a:sysClr val="window" lastClr="FFFFFF"/>
      </a:lt1>
      <a:dk2>
        <a:srgbClr val="B9B8BA"/>
      </a:dk2>
      <a:lt2>
        <a:srgbClr val="E7E6E6"/>
      </a:lt2>
      <a:accent1>
        <a:srgbClr val="77777A"/>
      </a:accent1>
      <a:accent2>
        <a:srgbClr val="3E96DB"/>
      </a:accent2>
      <a:accent3>
        <a:srgbClr val="A89B9D"/>
      </a:accent3>
      <a:accent4>
        <a:srgbClr val="8586C6"/>
      </a:accent4>
      <a:accent5>
        <a:srgbClr val="B46E28"/>
      </a:accent5>
      <a:accent6>
        <a:srgbClr val="AB5253"/>
      </a:accent6>
      <a:hlink>
        <a:srgbClr val="77777A"/>
      </a:hlink>
      <a:folHlink>
        <a:srgbClr val="77777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 anchor="t" anchorCtr="0">
        <a:noAutofit/>
      </a:bodyPr>
      <a:lstStyle>
        <a:defPPr algn="l">
          <a:lnSpc>
            <a:spcPct val="90000"/>
          </a:lnSpc>
          <a:defRPr sz="2000" cap="none" baseline="0"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68958406292FA84CBB73275E1FBEB0D5" ma:contentTypeVersion="0" ma:contentTypeDescription="Создание документа." ma:contentTypeScope="" ma:versionID="060d760653f0f6843f916e6699cc949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2f955febea7e716b4e91cddba17110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CB6F6FD-F14D-4D29-8EFA-DA1125EA8DA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6445C53-243E-4050-BDF1-5FAF4BC60F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178ABD8-5295-4616-B6BE-5B81D71A7D7B}">
  <ds:schemaRefs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94405</TotalTime>
  <Words>6286</Words>
  <Application>Microsoft Office PowerPoint</Application>
  <PresentationFormat>Экран (16:9)</PresentationFormat>
  <Paragraphs>1024</Paragraphs>
  <Slides>60</Slides>
  <Notes>53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1" baseType="lpstr">
      <vt:lpstr>CBRF Terracotta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Н. А. Золотарёв</dc:creator>
  <cp:lastModifiedBy>user</cp:lastModifiedBy>
  <cp:revision>4282</cp:revision>
  <cp:lastPrinted>2017-02-01T11:32:18Z</cp:lastPrinted>
  <dcterms:created xsi:type="dcterms:W3CDTF">2015-05-29T06:16:23Z</dcterms:created>
  <dcterms:modified xsi:type="dcterms:W3CDTF">2018-05-22T17:20:48Z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0x01010068958406292FA84CBB73275E1FBEB0D5</vt:lpwstr>
  </property>
</Properties>
</file>