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2" r:id="rId3"/>
    <p:sldId id="290" r:id="rId4"/>
    <p:sldId id="291" r:id="rId5"/>
    <p:sldId id="292" r:id="rId6"/>
    <p:sldId id="266" r:id="rId7"/>
    <p:sldId id="267" r:id="rId8"/>
    <p:sldId id="265" r:id="rId9"/>
    <p:sldId id="264" r:id="rId10"/>
    <p:sldId id="268" r:id="rId11"/>
    <p:sldId id="263" r:id="rId12"/>
    <p:sldId id="257" r:id="rId13"/>
    <p:sldId id="258" r:id="rId14"/>
    <p:sldId id="260" r:id="rId15"/>
    <p:sldId id="281" r:id="rId16"/>
    <p:sldId id="259" r:id="rId17"/>
    <p:sldId id="269" r:id="rId18"/>
    <p:sldId id="270" r:id="rId19"/>
    <p:sldId id="271" r:id="rId20"/>
    <p:sldId id="273" r:id="rId21"/>
    <p:sldId id="274" r:id="rId22"/>
    <p:sldId id="275" r:id="rId23"/>
    <p:sldId id="272" r:id="rId24"/>
    <p:sldId id="276" r:id="rId25"/>
    <p:sldId id="280" r:id="rId26"/>
    <p:sldId id="277" r:id="rId27"/>
    <p:sldId id="278" r:id="rId28"/>
    <p:sldId id="279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045AB-A6B5-4C27-8C14-228431018C86}" type="datetimeFigureOut">
              <a:rPr lang="ru-RU" smtClean="0"/>
              <a:t>10.06.2021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D0137-3F43-49DE-80AD-804AB5796A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9873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045AB-A6B5-4C27-8C14-228431018C86}" type="datetimeFigureOut">
              <a:rPr lang="ru-RU" smtClean="0"/>
              <a:t>10.06.2021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D0137-3F43-49DE-80AD-804AB5796A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59107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045AB-A6B5-4C27-8C14-228431018C86}" type="datetimeFigureOut">
              <a:rPr lang="ru-RU" smtClean="0"/>
              <a:t>10.06.2021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D0137-3F43-49DE-80AD-804AB5796A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5268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045AB-A6B5-4C27-8C14-228431018C86}" type="datetimeFigureOut">
              <a:rPr lang="ru-RU" smtClean="0"/>
              <a:t>10.06.2021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D0137-3F43-49DE-80AD-804AB5796A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46924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045AB-A6B5-4C27-8C14-228431018C86}" type="datetimeFigureOut">
              <a:rPr lang="ru-RU" smtClean="0"/>
              <a:t>10.06.2021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D0137-3F43-49DE-80AD-804AB5796A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8033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045AB-A6B5-4C27-8C14-228431018C86}" type="datetimeFigureOut">
              <a:rPr lang="ru-RU" smtClean="0"/>
              <a:t>10.06.2021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D0137-3F43-49DE-80AD-804AB5796A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1987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045AB-A6B5-4C27-8C14-228431018C86}" type="datetimeFigureOut">
              <a:rPr lang="ru-RU" smtClean="0"/>
              <a:t>10.06.2021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D0137-3F43-49DE-80AD-804AB5796A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33006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045AB-A6B5-4C27-8C14-228431018C86}" type="datetimeFigureOut">
              <a:rPr lang="ru-RU" smtClean="0"/>
              <a:t>10.06.2021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D0137-3F43-49DE-80AD-804AB5796A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8831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045AB-A6B5-4C27-8C14-228431018C86}" type="datetimeFigureOut">
              <a:rPr lang="ru-RU" smtClean="0"/>
              <a:t>10.06.2021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D0137-3F43-49DE-80AD-804AB5796A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2182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045AB-A6B5-4C27-8C14-228431018C86}" type="datetimeFigureOut">
              <a:rPr lang="ru-RU" smtClean="0"/>
              <a:t>10.06.2021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D0137-3F43-49DE-80AD-804AB5796A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81419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045AB-A6B5-4C27-8C14-228431018C86}" type="datetimeFigureOut">
              <a:rPr lang="ru-RU" smtClean="0"/>
              <a:t>10.06.2021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D0137-3F43-49DE-80AD-804AB5796A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19275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D045AB-A6B5-4C27-8C14-228431018C86}" type="datetimeFigureOut">
              <a:rPr lang="ru-RU" smtClean="0"/>
              <a:t>10.06.2021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D0137-3F43-49DE-80AD-804AB5796A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0573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25000" cy="782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68237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Admin\Desktop\7oe4ko2k76w4ok4ggs4skgggo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8208912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08959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Admin\Desktop\050715231856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8640"/>
            <a:ext cx="8280920" cy="5937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37389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Admin\Desktop\1521206831b4f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208912" cy="5865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56887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Admin\Desktop\1521206674364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8640"/>
            <a:ext cx="8208912" cy="5937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14134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Users\Admin\Desktop\2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8688562" cy="5793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72179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Admin\Desktop\XXXL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2656"/>
            <a:ext cx="8064896" cy="5793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52015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C:\Users\Admin\Desktop\656_0217716b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88640"/>
            <a:ext cx="8208912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91103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C:\Users\Admin\Desktop\monument_v_i_lenin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7765" y="332656"/>
            <a:ext cx="6668469" cy="5793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29594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C:\Users\Admin\Desktop\43911_20180605_1548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85813" y="-142875"/>
            <a:ext cx="10715626" cy="714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15904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C:\Users\Admin\Desktop\15425-LyJj0R7S-xG3jolA103-800x540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8136904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97457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Admin\Desktop\Odoev-posyolok-gorodskog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8640"/>
            <a:ext cx="8352928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66944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C:\Users\Admin\Desktop\1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335" y="332656"/>
            <a:ext cx="7499330" cy="5793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89278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C:\Users\Admin\Desktop\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76213"/>
            <a:ext cx="9036496" cy="6503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50962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C:\Users\Admin\Desktop\21989_20150322_13200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04664"/>
            <a:ext cx="8064896" cy="5721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98001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C:\Users\Admin\Desktop\n17_038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02214"/>
            <a:ext cx="6768752" cy="6655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42044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Admin\Desktop\13ae527f4a37579b5e407811e4e6a21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352928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38083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Admin\Desktop\f06a14074a652f46a4bc602058aaf3f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60648"/>
            <a:ext cx="8208912" cy="5865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75026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Admin\Desktop\6d09242c702d.jpe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60648"/>
            <a:ext cx="8136904" cy="6597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39468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Admin\Desktop\2017-09-23-07-47-3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40"/>
            <a:ext cx="8496944" cy="5937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15342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Admin\Desktop\f0e407a4c226145e93c355669789d6d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8331795" cy="5577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66731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Admin\Desktop\9 (1)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8352928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67066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88640"/>
            <a:ext cx="7787208" cy="792088"/>
          </a:xfrm>
        </p:spPr>
        <p:txBody>
          <a:bodyPr/>
          <a:lstStyle/>
          <a:p>
            <a:r>
              <a:rPr lang="ru-RU" dirty="0" smtClean="0"/>
              <a:t>История Одоева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980728"/>
            <a:ext cx="8219256" cy="5145435"/>
          </a:xfrm>
        </p:spPr>
        <p:txBody>
          <a:bodyPr>
            <a:normAutofit fontScale="25000" lnSpcReduction="20000"/>
          </a:bodyPr>
          <a:lstStyle/>
          <a:p>
            <a:r>
              <a:rPr lang="ru-RU" sz="4300" dirty="0"/>
              <a:t>История Одоева</a:t>
            </a:r>
          </a:p>
          <a:p>
            <a:r>
              <a:rPr lang="ru-RU" sz="4300" dirty="0"/>
              <a:t>Одоев - один из древнейших городов северо-восточной Руси. В настоящее время районный центр. Занимает площадь 1182 </a:t>
            </a:r>
            <a:r>
              <a:rPr lang="ru-RU" sz="4300" dirty="0" err="1"/>
              <a:t>кв.км</a:t>
            </a:r>
            <a:r>
              <a:rPr lang="ru-RU" sz="4300" dirty="0"/>
              <a:t>. в западной части Тульской области. </a:t>
            </a:r>
          </a:p>
          <a:p>
            <a:endParaRPr lang="ru-RU" sz="4300" dirty="0"/>
          </a:p>
          <a:p>
            <a:endParaRPr lang="ru-RU" sz="4300" dirty="0"/>
          </a:p>
          <a:p>
            <a:r>
              <a:rPr lang="ru-RU" sz="4300" dirty="0"/>
              <a:t>На естественном возвышении между крутыми берегами полноводной тогда реки </a:t>
            </a:r>
            <a:r>
              <a:rPr lang="ru-RU" sz="4300" dirty="0" err="1"/>
              <a:t>Упы</a:t>
            </a:r>
            <a:r>
              <a:rPr lang="ru-RU" sz="4300" dirty="0"/>
              <a:t> и реки </a:t>
            </a:r>
            <a:r>
              <a:rPr lang="ru-RU" sz="4300" dirty="0" err="1"/>
              <a:t>Хлевенки</a:t>
            </a:r>
            <a:r>
              <a:rPr lang="ru-RU" sz="4300" dirty="0"/>
              <a:t> возникло поселение. Кто и когда поселился здесь неизвестно. Остается загадкой и происхождение его названия.</a:t>
            </a:r>
          </a:p>
          <a:p>
            <a:endParaRPr lang="ru-RU" sz="4300" dirty="0"/>
          </a:p>
          <a:p>
            <a:r>
              <a:rPr lang="ru-RU" sz="4300" dirty="0"/>
              <a:t>Первое летописное упоминание Одоева связано с событиями 1380 года на Куликовом поле. Под древним Одоевом остановилось войско литовского князя Ягайло, двигавшееся на встречу со своим союзником Мамаем. Получив здесь известие о поражении татар, литовцы спешно убрались восвояси.</a:t>
            </a:r>
          </a:p>
          <a:p>
            <a:endParaRPr lang="ru-RU" sz="4300" dirty="0"/>
          </a:p>
          <a:p>
            <a:r>
              <a:rPr lang="ru-RU" sz="4300" dirty="0"/>
              <a:t>В 12 веке Одоев входит в состав Черниговского княжества, позже – Новосильского. Предположительно с 1375 года, в связи с переездом сюда «от </a:t>
            </a:r>
            <a:r>
              <a:rPr lang="ru-RU" sz="4300" dirty="0" err="1"/>
              <a:t>засилия</a:t>
            </a:r>
            <a:r>
              <a:rPr lang="ru-RU" sz="4300" dirty="0"/>
              <a:t> татарско</a:t>
            </a:r>
          </a:p>
          <a:p>
            <a:endParaRPr lang="ru-RU" sz="4300" dirty="0"/>
          </a:p>
          <a:p>
            <a:r>
              <a:rPr lang="ru-RU" sz="4300" dirty="0" err="1"/>
              <a:t>го</a:t>
            </a:r>
            <a:r>
              <a:rPr lang="ru-RU" sz="4300" dirty="0"/>
              <a:t>» </a:t>
            </a:r>
            <a:r>
              <a:rPr lang="ru-RU" sz="4300" dirty="0" err="1"/>
              <a:t>новосильского</a:t>
            </a:r>
            <a:r>
              <a:rPr lang="ru-RU" sz="4300" dirty="0"/>
              <a:t> князя Романа Семеновича, Одоев стал столицей княжества Одоевского.</a:t>
            </a:r>
          </a:p>
          <a:p>
            <a:endParaRPr lang="ru-RU" sz="4300" dirty="0"/>
          </a:p>
          <a:p>
            <a:r>
              <a:rPr lang="ru-RU" sz="4300" dirty="0"/>
              <a:t>Больше века эта земля находится в центре столкновения интересов Руси, Литвы и Золотой Орды. Неоднократно огнем и мечом проходили враги по этим местам, опустошая все на своем пути, превращая жителей в живой товар на невольничьих рынках Востока.</a:t>
            </a:r>
          </a:p>
          <a:p>
            <a:endParaRPr lang="ru-RU" sz="4300" dirty="0"/>
          </a:p>
          <a:p>
            <a:r>
              <a:rPr lang="ru-RU" sz="4300" dirty="0"/>
              <a:t>В 1494 году, по договору между Литвой и Московским государством, </a:t>
            </a:r>
            <a:r>
              <a:rPr lang="ru-RU" sz="4300" dirty="0" err="1"/>
              <a:t>Одоевское</a:t>
            </a:r>
            <a:r>
              <a:rPr lang="ru-RU" sz="4300" dirty="0"/>
              <a:t> княжество навсегда отошло к Москве. Прикрывая Российское государство с юга, Одоев принимает на себя набеги крымских татар на протяжении 16 и 17-го веков.</a:t>
            </a:r>
          </a:p>
          <a:p>
            <a:endParaRPr lang="ru-RU" sz="4300" dirty="0"/>
          </a:p>
          <a:p>
            <a:r>
              <a:rPr lang="ru-RU" sz="4300" dirty="0"/>
              <a:t>В 1562 году </a:t>
            </a:r>
            <a:r>
              <a:rPr lang="ru-RU" sz="4300" dirty="0" err="1"/>
              <a:t>Одоевское</a:t>
            </a:r>
            <a:r>
              <a:rPr lang="ru-RU" sz="4300" dirty="0"/>
              <a:t> удельное княжество было взято Иваном Грозным «под себя», а последний правящий князь Никита Романович Одоевский был замучен по его приказу.</a:t>
            </a:r>
          </a:p>
          <a:p>
            <a:endParaRPr lang="ru-RU" sz="4300" dirty="0"/>
          </a:p>
          <a:p>
            <a:r>
              <a:rPr lang="ru-RU" sz="4300" dirty="0"/>
              <a:t>Став служилым городом царя, Одоев был включен в оборонительную линию Большой засечной черты. Иван Грозный лично проверял состояние </a:t>
            </a:r>
            <a:r>
              <a:rPr lang="ru-RU" sz="4300" dirty="0" err="1"/>
              <a:t>одоевской</a:t>
            </a:r>
            <a:r>
              <a:rPr lang="ru-RU" sz="4300" dirty="0"/>
              <a:t> крепости.</a:t>
            </a:r>
          </a:p>
          <a:p>
            <a:endParaRPr lang="ru-RU" sz="4300" dirty="0"/>
          </a:p>
          <a:p>
            <a:r>
              <a:rPr lang="ru-RU" sz="4300" dirty="0"/>
              <a:t>После очередного разорительного набега крымских татар ее спешно восстанавливали. В настоящее время на месте крепости сохранились искусственные земляные валы. Роль форпоста на южных рубежах нашей страны Одоев выполнял до второй половины 17 века.</a:t>
            </a:r>
          </a:p>
          <a:p>
            <a:endParaRPr lang="ru-RU" sz="4300" dirty="0"/>
          </a:p>
          <a:p>
            <a:r>
              <a:rPr lang="ru-RU" sz="4300" dirty="0"/>
              <a:t>В начале 18 века Одоев числился городом Киевской губернии, потом – Смоленской, Московской, а с 1777 года уездным городом Тульской губернии.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87319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535762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424936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436535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9142040" cy="68565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921401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Admin\Desktop\c58265bd-a537-42a5-80ba-75865bbcf207.jpe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8208911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803763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60648"/>
            <a:ext cx="8064896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4778475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0687"/>
            <a:ext cx="8979185" cy="5980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569929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75" y="371475"/>
            <a:ext cx="8096250" cy="611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90963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23528" y="620688"/>
            <a:ext cx="8496944" cy="5904656"/>
          </a:xfrm>
        </p:spPr>
        <p:txBody>
          <a:bodyPr>
            <a:noAutofit/>
          </a:bodyPr>
          <a:lstStyle/>
          <a:p>
            <a:r>
              <a:rPr lang="ru-RU" sz="1400" dirty="0"/>
              <a:t>В 1777 году Екатерина II утвердила герб Одоева. В указе по этому поводу говорилось, что поскольку «город сей» прежде принадлежал Черниговскому княжеству, то и сам герб Чернигова должен принадлежать ему. В красном поле черный одноглавый орел в правых когтях держит золотой крест, диагонально положенный. Но в верхней части герба имеется золотое титло, которое выражает отношение Одоева к Чернигову как части к целому.</a:t>
            </a:r>
          </a:p>
          <a:p>
            <a:endParaRPr lang="ru-RU" sz="1400" dirty="0"/>
          </a:p>
          <a:p>
            <a:r>
              <a:rPr lang="ru-RU" sz="1400" dirty="0"/>
              <a:t>В 1779 году ею был подписан оригинальный вариант плана застройки Одоева, подготовленный Петербургской комиссией строений, который был искусно подчинен своеобразной топографии местности.</a:t>
            </a:r>
          </a:p>
          <a:p>
            <a:endParaRPr lang="ru-RU" sz="1400" dirty="0"/>
          </a:p>
          <a:p>
            <a:r>
              <a:rPr lang="ru-RU" sz="1400" dirty="0"/>
              <a:t>До 19 века большая часть построек были деревянные, позже преимущественно каменные. Наряду с двухэтажными особняками наиболее состоятельных купцов появляются административные здания: уездное собрание, городская управы, тюрьма, женская гимназия. Многие из этих зданий сохранились до сих пор в хорошем состоянии. Архитектор В.И. Плужников в очерке, посвященном архитектурному наследию нашего города, отмечает, что и сегодня «…удивляет высокий уровень жилой архитектуры в форме классицизма, уцелевший в Одоеве…».</a:t>
            </a:r>
          </a:p>
          <a:p>
            <a:endParaRPr lang="ru-RU" sz="1400" dirty="0"/>
          </a:p>
          <a:p>
            <a:r>
              <a:rPr lang="ru-RU" sz="1400" dirty="0"/>
              <a:t>В 19 веке Одоев город купеческий. Главным торговым маршрутом была судоходная </a:t>
            </a:r>
            <a:r>
              <a:rPr lang="ru-RU" sz="1400" dirty="0" err="1"/>
              <a:t>Упа</a:t>
            </a:r>
            <a:r>
              <a:rPr lang="ru-RU" sz="1400" dirty="0"/>
              <a:t>. При сравнительно небольшом населении город имел шесть постоялых дворов, которые заполнялись во время торгов и ярмарок. В базарные и праздничные дни в городе устраивались кулачные бои, а на ипподроме – скачки рысаков.</a:t>
            </a:r>
          </a:p>
          <a:p>
            <a:endParaRPr lang="ru-RU" sz="1400" dirty="0"/>
          </a:p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043175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16632"/>
            <a:ext cx="8568952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Славился Одоев своими садами и летом весь утопал в их роскошной зелени. Фруктовые сады были и у каждого помещика и у многих крестьян. Существует придание, что сделанная из </a:t>
            </a:r>
            <a:r>
              <a:rPr lang="ru-RU" sz="1400" dirty="0" err="1"/>
              <a:t>одоевских</a:t>
            </a:r>
            <a:r>
              <a:rPr lang="ru-RU" sz="1400" dirty="0"/>
              <a:t> «антоновок» пастила подавалась на стол самому Ивану Грозному.</a:t>
            </a:r>
          </a:p>
          <a:p>
            <a:endParaRPr lang="ru-RU" sz="1400" dirty="0"/>
          </a:p>
          <a:p>
            <a:r>
              <a:rPr lang="ru-RU" sz="1400" dirty="0"/>
              <a:t>История Одоева неотделима от истории православия. В первой четверти 16 века в селе </a:t>
            </a:r>
            <a:r>
              <a:rPr lang="ru-RU" sz="1400" dirty="0" err="1"/>
              <a:t>Анастасово</a:t>
            </a:r>
            <a:r>
              <a:rPr lang="ru-RU" sz="1400" dirty="0"/>
              <a:t> в двух верстах от Одоева князьями Воротынскими был построен Рождества Пресвятой Богородицы мужской монастырь – один из старейших в губернии. Упраздненный в конце 18 века, полуразрушенный в годы советской власти и вновь возрожденный к жизни в начале 21 века. К концу 19 века в Одоеве существовало шесть каменных церквей. В настоящее время сохранилась одна – действующий Свято-Троицкий храм. Остальные уничтожены полностью или частично. Первые храмы в городе по преданию были построены князьями Одоевскими и в них находились иконы, привезенные ими из Греции.</a:t>
            </a:r>
          </a:p>
          <a:p>
            <a:endParaRPr lang="ru-RU" sz="1400" dirty="0"/>
          </a:p>
          <a:p>
            <a:r>
              <a:rPr lang="ru-RU" sz="1400" dirty="0"/>
              <a:t>Сменив статус столицы удельного княжества на небольшой провинциальный уездный городок, Одоев сохраняет себя как культурный центр. Первое уездное училище для мальчиков (1803 г.) и первая женская гимназия в Тульской губернии (1832 г.) открываются именно в Одоеве.</a:t>
            </a:r>
          </a:p>
          <a:p>
            <a:endParaRPr lang="ru-RU" dirty="0"/>
          </a:p>
          <a:p>
            <a:r>
              <a:rPr lang="ru-RU" sz="1400" dirty="0"/>
              <a:t>В 1842 г. по инициативе местного дворянства начинает работать любительский театр. Сборы от спектаклей направлялись в помощь бедным жителям города и уезда. После 1917 года театр продолжает свою работу и становится почти профессиональным. В 1912 году при городской пожарной части был основан самодеятельный духовой оркестр. Танцевальные мелодии, классическая музыка и марши звучали летом в городском саду, а зимой на катке. Открывшаяся в 1919 г. детская музыкальная школа преобразована в настоящее время в Школу искусств с музыкальным и художественным отделениями.</a:t>
            </a:r>
          </a:p>
          <a:p>
            <a:endParaRPr lang="ru-RU" sz="1400" dirty="0"/>
          </a:p>
          <a:p>
            <a:r>
              <a:rPr lang="ru-RU" sz="1400" dirty="0"/>
              <a:t>Экономика района носила аграрный характер. В 1926 г. населенный пункт Одоев был переведен в разряд сельских поселений, а с 1959 г. отнесен к категории рабочих поселков.</a:t>
            </a:r>
          </a:p>
          <a:p>
            <a:endParaRPr lang="ru-RU" sz="1400" dirty="0"/>
          </a:p>
          <a:p>
            <a:r>
              <a:rPr lang="ru-RU" sz="1400" dirty="0"/>
              <a:t>В настоящее время Одоев – один из десяти населенных пунктов Тульской области, занесенных в список исторических поселений России.</a:t>
            </a:r>
          </a:p>
        </p:txBody>
      </p:sp>
    </p:spTree>
    <p:extLst>
      <p:ext uri="{BB962C8B-B14F-4D97-AF65-F5344CB8AC3E}">
        <p14:creationId xmlns:p14="http://schemas.microsoft.com/office/powerpoint/2010/main" val="3223493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Admin\Desktop\1d0a1d8916c2e2013589b758e5e60bba_w720_h540.jpe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8352927" cy="5793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49184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80920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81384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Admin\Desktop\Odoev_Suvorovskie_karery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60648"/>
            <a:ext cx="8208911" cy="5865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32899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Admin\Desktop\80AAAgPiNuA-1920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2656"/>
            <a:ext cx="8208911" cy="5793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116569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</TotalTime>
  <Words>892</Words>
  <Application>Microsoft Office PowerPoint</Application>
  <PresentationFormat>Экран (4:3)</PresentationFormat>
  <Paragraphs>42</Paragraphs>
  <Slides>36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Тема Office</vt:lpstr>
      <vt:lpstr>Презентация PowerPoint</vt:lpstr>
      <vt:lpstr>Презентация PowerPoint</vt:lpstr>
      <vt:lpstr>История Одоева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7</cp:revision>
  <cp:lastPrinted>2021-06-10T09:03:48Z</cp:lastPrinted>
  <dcterms:created xsi:type="dcterms:W3CDTF">2021-06-09T11:31:00Z</dcterms:created>
  <dcterms:modified xsi:type="dcterms:W3CDTF">2021-06-10T11:54:11Z</dcterms:modified>
</cp:coreProperties>
</file>